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m4v" ContentType="video/mp4"/>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5"/>
  </p:notesMasterIdLst>
  <p:handoutMasterIdLst>
    <p:handoutMasterId r:id="rId176"/>
  </p:handoutMasterIdLst>
  <p:sldIdLst>
    <p:sldId id="468" r:id="rId2"/>
    <p:sldId id="494" r:id="rId3"/>
    <p:sldId id="471" r:id="rId4"/>
    <p:sldId id="485" r:id="rId5"/>
    <p:sldId id="477" r:id="rId6"/>
    <p:sldId id="675" r:id="rId7"/>
    <p:sldId id="478" r:id="rId8"/>
    <p:sldId id="671" r:id="rId9"/>
    <p:sldId id="697" r:id="rId10"/>
    <p:sldId id="698" r:id="rId11"/>
    <p:sldId id="674" r:id="rId12"/>
    <p:sldId id="377" r:id="rId13"/>
    <p:sldId id="699" r:id="rId14"/>
    <p:sldId id="491" r:id="rId15"/>
    <p:sldId id="430" r:id="rId16"/>
    <p:sldId id="429" r:id="rId17"/>
    <p:sldId id="431" r:id="rId18"/>
    <p:sldId id="432" r:id="rId19"/>
    <p:sldId id="433" r:id="rId20"/>
    <p:sldId id="434" r:id="rId21"/>
    <p:sldId id="435" r:id="rId22"/>
    <p:sldId id="436" r:id="rId23"/>
    <p:sldId id="437" r:id="rId24"/>
    <p:sldId id="438" r:id="rId25"/>
    <p:sldId id="439" r:id="rId26"/>
    <p:sldId id="440" r:id="rId27"/>
    <p:sldId id="441" r:id="rId28"/>
    <p:sldId id="442" r:id="rId29"/>
    <p:sldId id="443" r:id="rId30"/>
    <p:sldId id="444" r:id="rId31"/>
    <p:sldId id="445" r:id="rId32"/>
    <p:sldId id="446" r:id="rId33"/>
    <p:sldId id="447" r:id="rId34"/>
    <p:sldId id="448" r:id="rId35"/>
    <p:sldId id="449" r:id="rId36"/>
    <p:sldId id="450" r:id="rId37"/>
    <p:sldId id="451" r:id="rId38"/>
    <p:sldId id="452" r:id="rId39"/>
    <p:sldId id="453" r:id="rId40"/>
    <p:sldId id="455" r:id="rId41"/>
    <p:sldId id="456" r:id="rId42"/>
    <p:sldId id="457" r:id="rId43"/>
    <p:sldId id="458" r:id="rId44"/>
    <p:sldId id="459" r:id="rId45"/>
    <p:sldId id="423" r:id="rId46"/>
    <p:sldId id="257" r:id="rId47"/>
    <p:sldId id="426" r:id="rId48"/>
    <p:sldId id="393" r:id="rId49"/>
    <p:sldId id="677" r:id="rId50"/>
    <p:sldId id="306" r:id="rId51"/>
    <p:sldId id="379" r:id="rId52"/>
    <p:sldId id="638" r:id="rId53"/>
    <p:sldId id="621" r:id="rId54"/>
    <p:sldId id="622" r:id="rId55"/>
    <p:sldId id="623" r:id="rId56"/>
    <p:sldId id="463" r:id="rId57"/>
    <p:sldId id="462" r:id="rId58"/>
    <p:sldId id="496" r:id="rId59"/>
    <p:sldId id="497" r:id="rId60"/>
    <p:sldId id="304" r:id="rId61"/>
    <p:sldId id="411" r:id="rId62"/>
    <p:sldId id="305" r:id="rId63"/>
    <p:sldId id="412" r:id="rId64"/>
    <p:sldId id="359" r:id="rId65"/>
    <p:sldId id="405" r:id="rId66"/>
    <p:sldId id="406" r:id="rId67"/>
    <p:sldId id="313" r:id="rId68"/>
    <p:sldId id="408" r:id="rId69"/>
    <p:sldId id="495" r:id="rId70"/>
    <p:sldId id="700" r:id="rId71"/>
    <p:sldId id="386" r:id="rId72"/>
    <p:sldId id="416" r:id="rId73"/>
    <p:sldId id="308" r:id="rId74"/>
    <p:sldId id="387" r:id="rId75"/>
    <p:sldId id="310" r:id="rId76"/>
    <p:sldId id="555" r:id="rId77"/>
    <p:sldId id="413" r:id="rId78"/>
    <p:sldId id="514" r:id="rId79"/>
    <p:sldId id="500" r:id="rId80"/>
    <p:sldId id="418" r:id="rId81"/>
    <p:sldId id="419" r:id="rId82"/>
    <p:sldId id="557" r:id="rId83"/>
    <p:sldId id="597" r:id="rId84"/>
    <p:sldId id="678" r:id="rId85"/>
    <p:sldId id="679" r:id="rId86"/>
    <p:sldId id="680" r:id="rId87"/>
    <p:sldId id="681" r:id="rId88"/>
    <p:sldId id="682" r:id="rId89"/>
    <p:sldId id="683" r:id="rId90"/>
    <p:sldId id="684" r:id="rId91"/>
    <p:sldId id="685" r:id="rId92"/>
    <p:sldId id="686" r:id="rId93"/>
    <p:sldId id="687" r:id="rId94"/>
    <p:sldId id="688" r:id="rId95"/>
    <p:sldId id="690" r:id="rId96"/>
    <p:sldId id="691" r:id="rId97"/>
    <p:sldId id="692" r:id="rId98"/>
    <p:sldId id="693" r:id="rId99"/>
    <p:sldId id="694" r:id="rId100"/>
    <p:sldId id="695" r:id="rId101"/>
    <p:sldId id="696" r:id="rId102"/>
    <p:sldId id="585" r:id="rId103"/>
    <p:sldId id="586" r:id="rId104"/>
    <p:sldId id="548" r:id="rId105"/>
    <p:sldId id="689" r:id="rId106"/>
    <p:sldId id="606" r:id="rId107"/>
    <p:sldId id="607" r:id="rId108"/>
    <p:sldId id="608" r:id="rId109"/>
    <p:sldId id="554" r:id="rId110"/>
    <p:sldId id="422" r:id="rId111"/>
    <p:sldId id="421" r:id="rId112"/>
    <p:sldId id="388" r:id="rId113"/>
    <p:sldId id="615" r:id="rId114"/>
    <p:sldId id="613" r:id="rId115"/>
    <p:sldId id="556" r:id="rId116"/>
    <p:sldId id="560" r:id="rId117"/>
    <p:sldId id="614" r:id="rId118"/>
    <p:sldId id="575" r:id="rId119"/>
    <p:sldId id="618" r:id="rId120"/>
    <p:sldId id="563" r:id="rId121"/>
    <p:sldId id="570" r:id="rId122"/>
    <p:sldId id="564" r:id="rId123"/>
    <p:sldId id="565" r:id="rId124"/>
    <p:sldId id="566" r:id="rId125"/>
    <p:sldId id="567" r:id="rId126"/>
    <p:sldId id="568" r:id="rId127"/>
    <p:sldId id="569" r:id="rId128"/>
    <p:sldId id="616" r:id="rId129"/>
    <p:sldId id="617" r:id="rId130"/>
    <p:sldId id="620" r:id="rId131"/>
    <p:sldId id="626" r:id="rId132"/>
    <p:sldId id="627" r:id="rId133"/>
    <p:sldId id="630" r:id="rId134"/>
    <p:sldId id="628" r:id="rId135"/>
    <p:sldId id="629" r:id="rId136"/>
    <p:sldId id="633" r:id="rId137"/>
    <p:sldId id="634" r:id="rId138"/>
    <p:sldId id="517" r:id="rId139"/>
    <p:sldId id="505" r:id="rId140"/>
    <p:sldId id="466" r:id="rId141"/>
    <p:sldId id="511" r:id="rId142"/>
    <p:sldId id="619" r:id="rId143"/>
    <p:sldId id="516" r:id="rId144"/>
    <p:sldId id="635" r:id="rId145"/>
    <p:sldId id="639" r:id="rId146"/>
    <p:sldId id="640" r:id="rId147"/>
    <p:sldId id="641" r:id="rId148"/>
    <p:sldId id="642" r:id="rId149"/>
    <p:sldId id="643" r:id="rId150"/>
    <p:sldId id="645" r:id="rId151"/>
    <p:sldId id="646" r:id="rId152"/>
    <p:sldId id="647" r:id="rId153"/>
    <p:sldId id="648" r:id="rId154"/>
    <p:sldId id="649" r:id="rId155"/>
    <p:sldId id="650" r:id="rId156"/>
    <p:sldId id="651" r:id="rId157"/>
    <p:sldId id="652" r:id="rId158"/>
    <p:sldId id="653" r:id="rId159"/>
    <p:sldId id="654" r:id="rId160"/>
    <p:sldId id="655" r:id="rId161"/>
    <p:sldId id="656" r:id="rId162"/>
    <p:sldId id="657" r:id="rId163"/>
    <p:sldId id="658" r:id="rId164"/>
    <p:sldId id="659" r:id="rId165"/>
    <p:sldId id="660" r:id="rId166"/>
    <p:sldId id="661" r:id="rId167"/>
    <p:sldId id="662" r:id="rId168"/>
    <p:sldId id="663" r:id="rId169"/>
    <p:sldId id="664" r:id="rId170"/>
    <p:sldId id="665" r:id="rId171"/>
    <p:sldId id="666" r:id="rId172"/>
    <p:sldId id="667" r:id="rId173"/>
    <p:sldId id="343" r:id="rId1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Hauspurg" initials="NH" lastIdx="0" clrIdx="0">
    <p:extLst>
      <p:ext uri="{19B8F6BF-5375-455C-9EA6-DF929625EA0E}">
        <p15:presenceInfo xmlns:p15="http://schemas.microsoft.com/office/powerpoint/2012/main" userId="S-1-5-21-2454796090-1293985789-2876121644-3190" providerId="AD"/>
      </p:ext>
    </p:extLst>
  </p:cmAuthor>
  <p:cmAuthor id="2" name="Symone Gosby" initials="SG" lastIdx="7" clrIdx="1">
    <p:extLst>
      <p:ext uri="{19B8F6BF-5375-455C-9EA6-DF929625EA0E}">
        <p15:presenceInfo xmlns:p15="http://schemas.microsoft.com/office/powerpoint/2012/main" userId="S-1-5-21-2454796090-1293985789-2876121644-33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27D73"/>
    <a:srgbClr val="00BAAE"/>
    <a:srgbClr val="9BD7D7"/>
    <a:srgbClr val="FFF0F7"/>
    <a:srgbClr val="FF3A70"/>
    <a:srgbClr val="69645A"/>
    <a:srgbClr val="80CECD"/>
    <a:srgbClr val="692626"/>
    <a:srgbClr val="FF37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01" autoAdjust="0"/>
    <p:restoredTop sz="94660"/>
  </p:normalViewPr>
  <p:slideViewPr>
    <p:cSldViewPr>
      <p:cViewPr varScale="1">
        <p:scale>
          <a:sx n="65" d="100"/>
          <a:sy n="65" d="100"/>
        </p:scale>
        <p:origin x="1028" y="40"/>
      </p:cViewPr>
      <p:guideLst>
        <p:guide orient="horz" pos="2160"/>
        <p:guide pos="3840"/>
      </p:guideLst>
    </p:cSldViewPr>
  </p:slideViewPr>
  <p:notesTextViewPr>
    <p:cViewPr>
      <p:scale>
        <a:sx n="1" d="1"/>
        <a:sy n="1" d="1"/>
      </p:scale>
      <p:origin x="0" y="0"/>
    </p:cViewPr>
  </p:notesTextViewPr>
  <p:notesViewPr>
    <p:cSldViewPr showGuides="1">
      <p:cViewPr varScale="1">
        <p:scale>
          <a:sx n="86" d="100"/>
          <a:sy n="86" d="100"/>
        </p:scale>
        <p:origin x="3144"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notesMaster" Target="notesMasters/notesMaster1.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862" b="0" i="0" u="none" strike="noStrike" kern="1200" spc="0" baseline="0">
                <a:solidFill>
                  <a:prstClr val="black">
                    <a:lumMod val="65000"/>
                    <a:lumOff val="35000"/>
                  </a:prstClr>
                </a:solidFill>
                <a:latin typeface="+mn-lt"/>
                <a:ea typeface="+mn-ea"/>
                <a:cs typeface="+mn-cs"/>
              </a:defRPr>
            </a:pPr>
            <a:r>
              <a:rPr lang="en-US" sz="1900" b="0" i="0" u="none" strike="noStrike" kern="1200" spc="0" baseline="0" dirty="0" smtClean="0">
                <a:solidFill>
                  <a:srgbClr val="69645A"/>
                </a:solidFill>
                <a:latin typeface="+mn-lt"/>
                <a:ea typeface="Arial Black" charset="0"/>
                <a:cs typeface="Times New Roman" panose="02020603050405020304" pitchFamily="18" charset="0"/>
              </a:rPr>
              <a:t>Percentage of Women aged 15-49 who experienced physical violence: 2008 &amp; 2013</a:t>
            </a:r>
            <a:endParaRPr lang="en-US" sz="1900" b="0" i="0" u="none" strike="noStrike" kern="1200" spc="0" baseline="0" dirty="0">
              <a:solidFill>
                <a:srgbClr val="69645A"/>
              </a:solidFill>
              <a:latin typeface="+mn-lt"/>
              <a:ea typeface="Arial Black" charset="0"/>
              <a:cs typeface="Times New Roman" panose="02020603050405020304" pitchFamily="18" charset="0"/>
            </a:endParaRPr>
          </a:p>
        </c:rich>
      </c:tx>
      <c:layout>
        <c:manualLayout>
          <c:xMode val="edge"/>
          <c:yMode val="edge"/>
          <c:x val="0.12000638572333772"/>
          <c:y val="2.5541353145838542E-2"/>
        </c:manualLayout>
      </c:layout>
      <c:overlay val="0"/>
      <c:spPr>
        <a:noFill/>
        <a:ln>
          <a:noFill/>
        </a:ln>
        <a:effectLst/>
      </c:spPr>
      <c:txPr>
        <a:bodyPr rot="0" spcFirstLastPara="1" vertOverflow="ellipsis" vert="horz" wrap="square" anchor="ctr" anchorCtr="1"/>
        <a:lstStyle/>
        <a:p>
          <a:pPr algn="ctr" rtl="0">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2008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Since age 15</c:v>
                </c:pt>
                <c:pt idx="1">
                  <c:v>Past 12 month</c:v>
                </c:pt>
              </c:strCache>
            </c:strRef>
          </c:cat>
          <c:val>
            <c:numRef>
              <c:f>Sheet1!$B$2:$B$3</c:f>
              <c:numCache>
                <c:formatCode>General</c:formatCode>
                <c:ptCount val="2"/>
                <c:pt idx="0">
                  <c:v>20.100000000000001</c:v>
                </c:pt>
                <c:pt idx="1">
                  <c:v>7.3</c:v>
                </c:pt>
              </c:numCache>
            </c:numRef>
          </c:val>
          <c:extLst>
            <c:ext xmlns:c16="http://schemas.microsoft.com/office/drawing/2014/chart" uri="{C3380CC4-5D6E-409C-BE32-E72D297353CC}">
              <c16:uniqueId val="{00000000-CEDB-434D-9E01-46027D44510C}"/>
            </c:ext>
          </c:extLst>
        </c:ser>
        <c:ser>
          <c:idx val="1"/>
          <c:order val="1"/>
          <c:tx>
            <c:strRef>
              <c:f>Sheet1!$C$1</c:f>
              <c:strCache>
                <c:ptCount val="1"/>
                <c:pt idx="0">
                  <c:v>2013</c:v>
                </c:pt>
              </c:strCache>
            </c:strRef>
          </c:tx>
          <c:spPr>
            <a:solidFill>
              <a:schemeClr val="tx1">
                <a:lumMod val="50000"/>
                <a:lumOff val="50000"/>
              </a:schemeClr>
            </a:solidFill>
            <a:ln>
              <a:solidFill>
                <a:schemeClr val="tx1">
                  <a:lumMod val="50000"/>
                  <a:lumOff val="5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Since age 15</c:v>
                </c:pt>
                <c:pt idx="1">
                  <c:v>Past 12 month</c:v>
                </c:pt>
              </c:strCache>
            </c:strRef>
          </c:cat>
          <c:val>
            <c:numRef>
              <c:f>Sheet1!$C$2:$C$3</c:f>
              <c:numCache>
                <c:formatCode>General</c:formatCode>
                <c:ptCount val="2"/>
                <c:pt idx="0">
                  <c:v>19.600000000000001</c:v>
                </c:pt>
                <c:pt idx="1">
                  <c:v>5.6</c:v>
                </c:pt>
              </c:numCache>
            </c:numRef>
          </c:val>
          <c:extLst>
            <c:ext xmlns:c16="http://schemas.microsoft.com/office/drawing/2014/chart" uri="{C3380CC4-5D6E-409C-BE32-E72D297353CC}">
              <c16:uniqueId val="{00000001-CEDB-434D-9E01-46027D44510C}"/>
            </c:ext>
          </c:extLst>
        </c:ser>
        <c:dLbls>
          <c:dLblPos val="outEnd"/>
          <c:showLegendKey val="0"/>
          <c:showVal val="1"/>
          <c:showCatName val="0"/>
          <c:showSerName val="0"/>
          <c:showPercent val="0"/>
          <c:showBubbleSize val="0"/>
        </c:dLbls>
        <c:gapWidth val="219"/>
        <c:overlap val="-27"/>
        <c:axId val="547955736"/>
        <c:axId val="547956064"/>
      </c:barChart>
      <c:catAx>
        <c:axId val="547955736"/>
        <c:scaling>
          <c:orientation val="minMax"/>
        </c:scaling>
        <c:delete val="1"/>
        <c:axPos val="b"/>
        <c:numFmt formatCode="General" sourceLinked="1"/>
        <c:majorTickMark val="none"/>
        <c:minorTickMark val="none"/>
        <c:tickLblPos val="nextTo"/>
        <c:crossAx val="547956064"/>
        <c:crosses val="autoZero"/>
        <c:auto val="1"/>
        <c:lblAlgn val="ctr"/>
        <c:lblOffset val="100"/>
        <c:noMultiLvlLbl val="0"/>
      </c:catAx>
      <c:valAx>
        <c:axId val="54795606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479557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900" kern="1200" dirty="0" smtClean="0">
                <a:solidFill>
                  <a:srgbClr val="69645A"/>
                </a:solidFill>
                <a:latin typeface="+mn-lt"/>
                <a:ea typeface="Arial Black" charset="0"/>
                <a:cs typeface="Times New Roman" panose="02020603050405020304" pitchFamily="18" charset="0"/>
              </a:rPr>
              <a:t>Percentage of Women aged 15-49 who experienced sexual violence: 2008 &amp; 2013</a:t>
            </a:r>
            <a:endParaRPr lang="en-US" sz="1900" kern="1200" dirty="0">
              <a:solidFill>
                <a:srgbClr val="69645A"/>
              </a:solidFill>
              <a:latin typeface="+mn-lt"/>
              <a:ea typeface="Arial Black" charset="0"/>
              <a:cs typeface="Times New Roman" panose="02020603050405020304" pitchFamily="18" charset="0"/>
            </a:endParaRPr>
          </a:p>
        </c:rich>
      </c:tx>
      <c:layout>
        <c:manualLayout>
          <c:xMode val="edge"/>
          <c:yMode val="edge"/>
          <c:x val="0.12835846465114123"/>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923227624731229E-2"/>
          <c:y val="0.24957550788219376"/>
          <c:w val="0.95406356589708063"/>
          <c:h val="0.63926875307056485"/>
        </c:manualLayout>
      </c:layout>
      <c:barChart>
        <c:barDir val="col"/>
        <c:grouping val="clustered"/>
        <c:varyColors val="0"/>
        <c:ser>
          <c:idx val="0"/>
          <c:order val="0"/>
          <c:tx>
            <c:strRef>
              <c:f>Sheet1!$B$1</c:f>
              <c:strCache>
                <c:ptCount val="1"/>
                <c:pt idx="0">
                  <c:v>2008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Since age 15</c:v>
                </c:pt>
                <c:pt idx="1">
                  <c:v>Past 12 month</c:v>
                </c:pt>
              </c:strCache>
            </c:strRef>
          </c:cat>
          <c:val>
            <c:numRef>
              <c:f>Sheet1!$B$2:$B$3</c:f>
              <c:numCache>
                <c:formatCode>General</c:formatCode>
                <c:ptCount val="2"/>
                <c:pt idx="0">
                  <c:v>8.6999999999999993</c:v>
                </c:pt>
                <c:pt idx="1">
                  <c:v>0</c:v>
                </c:pt>
              </c:numCache>
            </c:numRef>
          </c:val>
          <c:extLst>
            <c:ext xmlns:c16="http://schemas.microsoft.com/office/drawing/2014/chart" uri="{C3380CC4-5D6E-409C-BE32-E72D297353CC}">
              <c16:uniqueId val="{00000000-BE5E-40E3-A478-DF4407C77297}"/>
            </c:ext>
          </c:extLst>
        </c:ser>
        <c:ser>
          <c:idx val="1"/>
          <c:order val="1"/>
          <c:tx>
            <c:strRef>
              <c:f>Sheet1!$C$1</c:f>
              <c:strCache>
                <c:ptCount val="1"/>
                <c:pt idx="0">
                  <c:v>2013</c:v>
                </c:pt>
              </c:strCache>
            </c:strRef>
          </c:tx>
          <c:spPr>
            <a:solidFill>
              <a:schemeClr val="tx1">
                <a:lumMod val="50000"/>
                <a:lumOff val="50000"/>
              </a:schemeClr>
            </a:solidFill>
            <a:ln>
              <a:solidFill>
                <a:schemeClr val="tx1">
                  <a:lumMod val="50000"/>
                  <a:lumOff val="5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Since age 15</c:v>
                </c:pt>
                <c:pt idx="1">
                  <c:v>Past 12 month</c:v>
                </c:pt>
              </c:strCache>
            </c:strRef>
          </c:cat>
          <c:val>
            <c:numRef>
              <c:f>Sheet1!$C$2:$C$3</c:f>
              <c:numCache>
                <c:formatCode>General</c:formatCode>
                <c:ptCount val="2"/>
                <c:pt idx="0">
                  <c:v>6.3</c:v>
                </c:pt>
                <c:pt idx="1">
                  <c:v>2.7</c:v>
                </c:pt>
              </c:numCache>
            </c:numRef>
          </c:val>
          <c:extLst>
            <c:ext xmlns:c16="http://schemas.microsoft.com/office/drawing/2014/chart" uri="{C3380CC4-5D6E-409C-BE32-E72D297353CC}">
              <c16:uniqueId val="{00000001-BE5E-40E3-A478-DF4407C77297}"/>
            </c:ext>
          </c:extLst>
        </c:ser>
        <c:dLbls>
          <c:dLblPos val="outEnd"/>
          <c:showLegendKey val="0"/>
          <c:showVal val="1"/>
          <c:showCatName val="0"/>
          <c:showSerName val="0"/>
          <c:showPercent val="0"/>
          <c:showBubbleSize val="0"/>
        </c:dLbls>
        <c:gapWidth val="219"/>
        <c:overlap val="-27"/>
        <c:axId val="547955736"/>
        <c:axId val="547956064"/>
      </c:barChart>
      <c:catAx>
        <c:axId val="547955736"/>
        <c:scaling>
          <c:orientation val="minMax"/>
        </c:scaling>
        <c:delete val="1"/>
        <c:axPos val="b"/>
        <c:numFmt formatCode="General" sourceLinked="1"/>
        <c:majorTickMark val="none"/>
        <c:minorTickMark val="none"/>
        <c:tickLblPos val="nextTo"/>
        <c:crossAx val="547956064"/>
        <c:crosses val="autoZero"/>
        <c:auto val="1"/>
        <c:lblAlgn val="ctr"/>
        <c:lblOffset val="100"/>
        <c:noMultiLvlLbl val="0"/>
      </c:catAx>
      <c:valAx>
        <c:axId val="54795606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479557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94536806272423"/>
          <c:y val="1.0891922611970776E-2"/>
          <c:w val="0.45785536975264252"/>
          <c:h val="0.81384014707354824"/>
        </c:manualLayout>
      </c:layout>
      <c:pieChart>
        <c:varyColors val="1"/>
        <c:ser>
          <c:idx val="0"/>
          <c:order val="0"/>
          <c:tx>
            <c:strRef>
              <c:f>Sheet1!$B$1</c:f>
              <c:strCache>
                <c:ptCount val="1"/>
                <c:pt idx="0">
                  <c:v>Percentage distrbution of women's help seeking behaviour: 2013</c:v>
                </c:pt>
              </c:strCache>
            </c:strRef>
          </c:tx>
          <c:dPt>
            <c:idx val="0"/>
            <c:bubble3D val="0"/>
            <c:spPr>
              <a:solidFill>
                <a:srgbClr val="0070C0"/>
              </a:solidFill>
              <a:ln w="19050">
                <a:solidFill>
                  <a:srgbClr val="0070C0"/>
                </a:solidFill>
              </a:ln>
              <a:effectLst/>
            </c:spPr>
            <c:extLst>
              <c:ext xmlns:c16="http://schemas.microsoft.com/office/drawing/2014/chart" uri="{C3380CC4-5D6E-409C-BE32-E72D297353CC}">
                <c16:uniqueId val="{00000001-849C-4831-B7D4-E304BAD9EA1C}"/>
              </c:ext>
            </c:extLst>
          </c:dPt>
          <c:dPt>
            <c:idx val="1"/>
            <c:bubble3D val="0"/>
            <c:spPr>
              <a:solidFill>
                <a:schemeClr val="accent6">
                  <a:lumMod val="40000"/>
                  <a:lumOff val="60000"/>
                </a:schemeClr>
              </a:solidFill>
              <a:ln w="19050">
                <a:solidFill>
                  <a:schemeClr val="accent6">
                    <a:lumMod val="40000"/>
                    <a:lumOff val="60000"/>
                  </a:schemeClr>
                </a:solidFill>
              </a:ln>
              <a:effectLst/>
            </c:spPr>
            <c:extLst>
              <c:ext xmlns:c16="http://schemas.microsoft.com/office/drawing/2014/chart" uri="{C3380CC4-5D6E-409C-BE32-E72D297353CC}">
                <c16:uniqueId val="{00000003-849C-4831-B7D4-E304BAD9EA1C}"/>
              </c:ext>
            </c:extLst>
          </c:dPt>
          <c:dPt>
            <c:idx val="2"/>
            <c:bubble3D val="0"/>
            <c:spPr>
              <a:solidFill>
                <a:schemeClr val="accent3">
                  <a:lumMod val="40000"/>
                  <a:lumOff val="60000"/>
                </a:schemeClr>
              </a:solidFill>
              <a:ln w="19050">
                <a:solidFill>
                  <a:schemeClr val="accent3">
                    <a:lumMod val="40000"/>
                    <a:lumOff val="60000"/>
                  </a:schemeClr>
                </a:solidFill>
              </a:ln>
              <a:effectLst/>
            </c:spPr>
            <c:extLst>
              <c:ext xmlns:c16="http://schemas.microsoft.com/office/drawing/2014/chart" uri="{C3380CC4-5D6E-409C-BE32-E72D297353CC}">
                <c16:uniqueId val="{00000005-849C-4831-B7D4-E304BAD9EA1C}"/>
              </c:ext>
            </c:extLst>
          </c:dPt>
          <c:dPt>
            <c:idx val="3"/>
            <c:bubble3D val="0"/>
            <c:spPr>
              <a:solidFill>
                <a:schemeClr val="accent5"/>
              </a:solidFill>
              <a:ln w="19050">
                <a:solidFill>
                  <a:schemeClr val="accent5"/>
                </a:solidFill>
              </a:ln>
              <a:effectLst/>
            </c:spPr>
            <c:extLst>
              <c:ext xmlns:c16="http://schemas.microsoft.com/office/drawing/2014/chart" uri="{C3380CC4-5D6E-409C-BE32-E72D297353CC}">
                <c16:uniqueId val="{00000007-849C-4831-B7D4-E304BAD9EA1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Sought help to stop violence</c:v>
                </c:pt>
                <c:pt idx="1">
                  <c:v>Never sought help but told someone</c:v>
                </c:pt>
                <c:pt idx="2">
                  <c:v>Never sought help, never told someone</c:v>
                </c:pt>
                <c:pt idx="3">
                  <c:v>Missing/Don't know</c:v>
                </c:pt>
              </c:strCache>
            </c:strRef>
          </c:cat>
          <c:val>
            <c:numRef>
              <c:f>Sheet1!$B$2:$B$5</c:f>
              <c:numCache>
                <c:formatCode>0.00%</c:formatCode>
                <c:ptCount val="4"/>
                <c:pt idx="0">
                  <c:v>0.3</c:v>
                </c:pt>
                <c:pt idx="1">
                  <c:v>0.27300000000000002</c:v>
                </c:pt>
                <c:pt idx="2">
                  <c:v>0.38300000000000001</c:v>
                </c:pt>
                <c:pt idx="3" formatCode="0%">
                  <c:v>0.04</c:v>
                </c:pt>
              </c:numCache>
            </c:numRef>
          </c:val>
          <c:extLst>
            <c:ext xmlns:c16="http://schemas.microsoft.com/office/drawing/2014/chart" uri="{C3380CC4-5D6E-409C-BE32-E72D297353CC}">
              <c16:uniqueId val="{00000000-CDA2-46CA-BE18-2EEE4CA30F35}"/>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49689215036564244"/>
          <c:y val="0.80968633515815647"/>
          <c:w val="0.49583916016218765"/>
          <c:h val="0.1716302223072212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A0FEC-C8C8-471B-B4BB-B94DB8AE78F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D4F9DE6-ED20-485B-B040-D64B6E661CB0}">
      <dgm:prSet phldrT="[Text]" custT="1"/>
      <dgm:spPr>
        <a:solidFill>
          <a:srgbClr val="00BAAE"/>
        </a:solidFill>
        <a:ln>
          <a:solidFill>
            <a:srgbClr val="00BAAE"/>
          </a:solidFill>
        </a:ln>
      </dgm:spPr>
      <dgm:t>
        <a:bodyPr/>
        <a:lstStyle/>
        <a:p>
          <a:r>
            <a:rPr lang="en-US" sz="2400" kern="1200" dirty="0" smtClean="0">
              <a:solidFill>
                <a:srgbClr val="69645A"/>
              </a:solidFill>
              <a:latin typeface="+mn-lt"/>
              <a:ea typeface="Arial Black" charset="0"/>
              <a:cs typeface="Times New Roman" panose="02020603050405020304" pitchFamily="18" charset="0"/>
            </a:rPr>
            <a:t>1 in 5 aged 15-49 experienced violence at least once in lifetime</a:t>
          </a:r>
        </a:p>
      </dgm:t>
    </dgm:pt>
    <dgm:pt modelId="{7BC5DB47-DD11-40F9-9D8D-657D80DCD46A}" type="parTrans" cxnId="{99C408E3-DFB4-4118-9265-28C40504CBFA}">
      <dgm:prSet/>
      <dgm:spPr/>
      <dgm:t>
        <a:bodyPr/>
        <a:lstStyle/>
        <a:p>
          <a:endParaRPr lang="en-US"/>
        </a:p>
      </dgm:t>
    </dgm:pt>
    <dgm:pt modelId="{1837C748-F702-4A0B-A7A4-4DC08D0DDFE0}" type="sibTrans" cxnId="{99C408E3-DFB4-4118-9265-28C40504CBFA}">
      <dgm:prSet/>
      <dgm:spPr/>
      <dgm:t>
        <a:bodyPr/>
        <a:lstStyle/>
        <a:p>
          <a:endParaRPr lang="en-US"/>
        </a:p>
      </dgm:t>
    </dgm:pt>
    <dgm:pt modelId="{29FF50F9-0D6A-41CD-8BD9-8BEB7B62F53A}">
      <dgm:prSet phldrT="[Text]" custT="1"/>
      <dgm:spPr>
        <a:solidFill>
          <a:srgbClr val="00BAAE"/>
        </a:solidFill>
        <a:ln>
          <a:solidFill>
            <a:srgbClr val="00BAAE"/>
          </a:solidFill>
        </a:ln>
      </dgm:spPr>
      <dgm:t>
        <a:bodyPr/>
        <a:lstStyle/>
        <a:p>
          <a:r>
            <a:rPr lang="en-US" sz="2400" kern="1200" dirty="0" smtClean="0">
              <a:solidFill>
                <a:srgbClr val="69645A"/>
              </a:solidFill>
              <a:latin typeface="+mn-lt"/>
              <a:ea typeface="Arial Black" charset="0"/>
              <a:cs typeface="Times New Roman" panose="02020603050405020304" pitchFamily="18" charset="0"/>
            </a:rPr>
            <a:t>1 in 4 (26%) ever-married women aged 15-49 have experienced physical, sexual, or emotional violence by their husband or partner</a:t>
          </a:r>
          <a:endParaRPr lang="en-US" sz="2400" kern="1200" dirty="0">
            <a:solidFill>
              <a:srgbClr val="69645A"/>
            </a:solidFill>
            <a:latin typeface="+mn-lt"/>
            <a:ea typeface="Arial Black" charset="0"/>
            <a:cs typeface="Times New Roman" panose="02020603050405020304" pitchFamily="18" charset="0"/>
          </a:endParaRPr>
        </a:p>
      </dgm:t>
    </dgm:pt>
    <dgm:pt modelId="{B3ECFFBC-D6DE-40F3-8B99-384AC6295AD1}" type="parTrans" cxnId="{28577558-F6E0-42C4-8022-B1FBE5510EA0}">
      <dgm:prSet/>
      <dgm:spPr/>
      <dgm:t>
        <a:bodyPr/>
        <a:lstStyle/>
        <a:p>
          <a:endParaRPr lang="en-US"/>
        </a:p>
      </dgm:t>
    </dgm:pt>
    <dgm:pt modelId="{B76D8AF0-25A0-4328-863E-CFCE063E10CB}" type="sibTrans" cxnId="{28577558-F6E0-42C4-8022-B1FBE5510EA0}">
      <dgm:prSet/>
      <dgm:spPr/>
      <dgm:t>
        <a:bodyPr/>
        <a:lstStyle/>
        <a:p>
          <a:endParaRPr lang="en-US"/>
        </a:p>
      </dgm:t>
    </dgm:pt>
    <dgm:pt modelId="{E74DC142-571C-4813-966F-3AE7F601774B}">
      <dgm:prSet custT="1"/>
      <dgm:spPr>
        <a:solidFill>
          <a:srgbClr val="00BAAE"/>
        </a:solidFill>
        <a:ln>
          <a:solidFill>
            <a:srgbClr val="00BAAE"/>
          </a:solidFill>
        </a:ln>
      </dgm:spPr>
      <dgm:t>
        <a:bodyPr/>
        <a:lstStyle/>
        <a:p>
          <a:r>
            <a:rPr lang="en-US" sz="2400" kern="1200" dirty="0" smtClean="0">
              <a:solidFill>
                <a:srgbClr val="69645A"/>
              </a:solidFill>
              <a:latin typeface="+mn-lt"/>
              <a:ea typeface="Arial Black" charset="0"/>
              <a:cs typeface="Times New Roman" panose="02020603050405020304" pitchFamily="18" charset="0"/>
            </a:rPr>
            <a:t>1 in 10 aged 15-19 is already a mother or pregnant with first child</a:t>
          </a:r>
          <a:endParaRPr lang="en-US" sz="2400" kern="1200" dirty="0">
            <a:solidFill>
              <a:srgbClr val="69645A"/>
            </a:solidFill>
            <a:latin typeface="+mn-lt"/>
            <a:ea typeface="Arial Black" charset="0"/>
            <a:cs typeface="Times New Roman" panose="02020603050405020304" pitchFamily="18" charset="0"/>
          </a:endParaRPr>
        </a:p>
      </dgm:t>
    </dgm:pt>
    <dgm:pt modelId="{13CE7740-B54C-4EE8-9A64-A3E28112CB50}" type="parTrans" cxnId="{0E4B663C-D70C-4566-A385-27A32A1C359B}">
      <dgm:prSet/>
      <dgm:spPr/>
      <dgm:t>
        <a:bodyPr/>
        <a:lstStyle/>
        <a:p>
          <a:endParaRPr lang="en-US"/>
        </a:p>
      </dgm:t>
    </dgm:pt>
    <dgm:pt modelId="{8BD547BB-5A9A-4BD5-BBCB-DCD2C7B6113C}" type="sibTrans" cxnId="{0E4B663C-D70C-4566-A385-27A32A1C359B}">
      <dgm:prSet/>
      <dgm:spPr/>
      <dgm:t>
        <a:bodyPr/>
        <a:lstStyle/>
        <a:p>
          <a:endParaRPr lang="en-US"/>
        </a:p>
      </dgm:t>
    </dgm:pt>
    <dgm:pt modelId="{F7907080-6A28-44B0-85FB-817BB633D44C}">
      <dgm:prSet phldrT="[Text]" custT="1"/>
      <dgm:spPr>
        <a:solidFill>
          <a:srgbClr val="00BAAE"/>
        </a:solidFill>
        <a:ln>
          <a:solidFill>
            <a:srgbClr val="00BAAE"/>
          </a:solidFill>
        </a:ln>
      </dgm:spPr>
      <dgm:t>
        <a:bodyPr/>
        <a:lstStyle/>
        <a:p>
          <a:r>
            <a:rPr lang="en-US" sz="2400" kern="1200" dirty="0" smtClean="0">
              <a:solidFill>
                <a:srgbClr val="69645A"/>
              </a:solidFill>
              <a:latin typeface="+mn-lt"/>
              <a:ea typeface="Arial Black" charset="0"/>
              <a:cs typeface="Times New Roman" panose="02020603050405020304" pitchFamily="18" charset="0"/>
            </a:rPr>
            <a:t>Gender Inequality Index Rank - 96 </a:t>
          </a:r>
        </a:p>
        <a:p>
          <a:r>
            <a:rPr lang="en-US" sz="2400" kern="1200" dirty="0" smtClean="0">
              <a:solidFill>
                <a:srgbClr val="69645A"/>
              </a:solidFill>
              <a:latin typeface="+mn-lt"/>
              <a:ea typeface="Arial Black" charset="0"/>
              <a:cs typeface="Times New Roman" panose="02020603050405020304" pitchFamily="18" charset="0"/>
            </a:rPr>
            <a:t>Global Gender Gap Index Rank - 7 </a:t>
          </a:r>
          <a:endParaRPr lang="en-US" sz="2400" kern="1200" dirty="0">
            <a:solidFill>
              <a:srgbClr val="69645A"/>
            </a:solidFill>
            <a:latin typeface="+mn-lt"/>
            <a:ea typeface="Arial Black" charset="0"/>
            <a:cs typeface="Times New Roman" panose="02020603050405020304" pitchFamily="18" charset="0"/>
          </a:endParaRPr>
        </a:p>
      </dgm:t>
    </dgm:pt>
    <dgm:pt modelId="{D84CE935-A59E-4EAA-B9A4-EFE429C8D908}" type="parTrans" cxnId="{682DAAE7-0741-4894-8255-FC630366330E}">
      <dgm:prSet/>
      <dgm:spPr/>
      <dgm:t>
        <a:bodyPr/>
        <a:lstStyle/>
        <a:p>
          <a:endParaRPr lang="en-US"/>
        </a:p>
      </dgm:t>
    </dgm:pt>
    <dgm:pt modelId="{1367814B-CADA-4C67-A451-0A04ED2512A5}" type="sibTrans" cxnId="{682DAAE7-0741-4894-8255-FC630366330E}">
      <dgm:prSet/>
      <dgm:spPr/>
      <dgm:t>
        <a:bodyPr/>
        <a:lstStyle/>
        <a:p>
          <a:endParaRPr lang="en-US"/>
        </a:p>
      </dgm:t>
    </dgm:pt>
    <dgm:pt modelId="{19F0EB38-C364-43D1-9960-94D5630103B6}" type="pres">
      <dgm:prSet presAssocID="{062A0FEC-C8C8-471B-B4BB-B94DB8AE78F1}" presName="diagram" presStyleCnt="0">
        <dgm:presLayoutVars>
          <dgm:dir/>
          <dgm:resizeHandles val="exact"/>
        </dgm:presLayoutVars>
      </dgm:prSet>
      <dgm:spPr/>
      <dgm:t>
        <a:bodyPr/>
        <a:lstStyle/>
        <a:p>
          <a:endParaRPr lang="en-US"/>
        </a:p>
      </dgm:t>
    </dgm:pt>
    <dgm:pt modelId="{26A5C4C9-D3C3-460B-8052-74DF263203D3}" type="pres">
      <dgm:prSet presAssocID="{DD4F9DE6-ED20-485B-B040-D64B6E661CB0}" presName="node" presStyleLbl="node1" presStyleIdx="0" presStyleCnt="4" custLinFactNeighborX="-6543">
        <dgm:presLayoutVars>
          <dgm:bulletEnabled val="1"/>
        </dgm:presLayoutVars>
      </dgm:prSet>
      <dgm:spPr/>
      <dgm:t>
        <a:bodyPr/>
        <a:lstStyle/>
        <a:p>
          <a:endParaRPr lang="en-US"/>
        </a:p>
      </dgm:t>
    </dgm:pt>
    <dgm:pt modelId="{87CBA85C-41D7-4D7D-A8DF-AE16ABF06093}" type="pres">
      <dgm:prSet presAssocID="{1837C748-F702-4A0B-A7A4-4DC08D0DDFE0}" presName="sibTrans" presStyleCnt="0"/>
      <dgm:spPr/>
    </dgm:pt>
    <dgm:pt modelId="{F7BD1296-CC43-4570-84E0-5E8A0D4FF633}" type="pres">
      <dgm:prSet presAssocID="{E74DC142-571C-4813-966F-3AE7F601774B}" presName="node" presStyleLbl="node1" presStyleIdx="1" presStyleCnt="4" custLinFactNeighborX="-6543">
        <dgm:presLayoutVars>
          <dgm:bulletEnabled val="1"/>
        </dgm:presLayoutVars>
      </dgm:prSet>
      <dgm:spPr/>
      <dgm:t>
        <a:bodyPr/>
        <a:lstStyle/>
        <a:p>
          <a:endParaRPr lang="en-US"/>
        </a:p>
      </dgm:t>
    </dgm:pt>
    <dgm:pt modelId="{76F16D5F-9822-4A96-A336-1D7C6EC08C62}" type="pres">
      <dgm:prSet presAssocID="{8BD547BB-5A9A-4BD5-BBCB-DCD2C7B6113C}" presName="sibTrans" presStyleCnt="0"/>
      <dgm:spPr/>
    </dgm:pt>
    <dgm:pt modelId="{7CDE0D94-5022-4033-824B-BDC2C6D386F6}" type="pres">
      <dgm:prSet presAssocID="{29FF50F9-0D6A-41CD-8BD9-8BEB7B62F53A}" presName="node" presStyleLbl="node1" presStyleIdx="2" presStyleCnt="4" custLinFactNeighborX="-6543">
        <dgm:presLayoutVars>
          <dgm:bulletEnabled val="1"/>
        </dgm:presLayoutVars>
      </dgm:prSet>
      <dgm:spPr/>
      <dgm:t>
        <a:bodyPr/>
        <a:lstStyle/>
        <a:p>
          <a:endParaRPr lang="en-US"/>
        </a:p>
      </dgm:t>
    </dgm:pt>
    <dgm:pt modelId="{7A377A9D-76FF-44D7-A6FC-4FBBCB53B92E}" type="pres">
      <dgm:prSet presAssocID="{B76D8AF0-25A0-4328-863E-CFCE063E10CB}" presName="sibTrans" presStyleCnt="0"/>
      <dgm:spPr/>
    </dgm:pt>
    <dgm:pt modelId="{EC103650-340A-4382-8B24-6A2ED864E944}" type="pres">
      <dgm:prSet presAssocID="{F7907080-6A28-44B0-85FB-817BB633D44C}" presName="node" presStyleLbl="node1" presStyleIdx="3" presStyleCnt="4" custLinFactNeighborX="-5646" custLinFactNeighborY="10">
        <dgm:presLayoutVars>
          <dgm:bulletEnabled val="1"/>
        </dgm:presLayoutVars>
      </dgm:prSet>
      <dgm:spPr/>
      <dgm:t>
        <a:bodyPr/>
        <a:lstStyle/>
        <a:p>
          <a:endParaRPr lang="en-US"/>
        </a:p>
      </dgm:t>
    </dgm:pt>
  </dgm:ptLst>
  <dgm:cxnLst>
    <dgm:cxn modelId="{9710ADAF-1586-42B4-A361-37FB5E1E908B}" type="presOf" srcId="{DD4F9DE6-ED20-485B-B040-D64B6E661CB0}" destId="{26A5C4C9-D3C3-460B-8052-74DF263203D3}" srcOrd="0" destOrd="0" presId="urn:microsoft.com/office/officeart/2005/8/layout/default"/>
    <dgm:cxn modelId="{682DAAE7-0741-4894-8255-FC630366330E}" srcId="{062A0FEC-C8C8-471B-B4BB-B94DB8AE78F1}" destId="{F7907080-6A28-44B0-85FB-817BB633D44C}" srcOrd="3" destOrd="0" parTransId="{D84CE935-A59E-4EAA-B9A4-EFE429C8D908}" sibTransId="{1367814B-CADA-4C67-A451-0A04ED2512A5}"/>
    <dgm:cxn modelId="{44791B8A-6BDE-4388-8504-9E8F33823A72}" type="presOf" srcId="{E74DC142-571C-4813-966F-3AE7F601774B}" destId="{F7BD1296-CC43-4570-84E0-5E8A0D4FF633}" srcOrd="0" destOrd="0" presId="urn:microsoft.com/office/officeart/2005/8/layout/default"/>
    <dgm:cxn modelId="{4BD37AE3-5BF1-4F0D-BBB3-10F2D7785B02}" type="presOf" srcId="{062A0FEC-C8C8-471B-B4BB-B94DB8AE78F1}" destId="{19F0EB38-C364-43D1-9960-94D5630103B6}" srcOrd="0" destOrd="0" presId="urn:microsoft.com/office/officeart/2005/8/layout/default"/>
    <dgm:cxn modelId="{28577558-F6E0-42C4-8022-B1FBE5510EA0}" srcId="{062A0FEC-C8C8-471B-B4BB-B94DB8AE78F1}" destId="{29FF50F9-0D6A-41CD-8BD9-8BEB7B62F53A}" srcOrd="2" destOrd="0" parTransId="{B3ECFFBC-D6DE-40F3-8B99-384AC6295AD1}" sibTransId="{B76D8AF0-25A0-4328-863E-CFCE063E10CB}"/>
    <dgm:cxn modelId="{3571C293-0044-4410-8C94-9BA529393964}" type="presOf" srcId="{F7907080-6A28-44B0-85FB-817BB633D44C}" destId="{EC103650-340A-4382-8B24-6A2ED864E944}" srcOrd="0" destOrd="0" presId="urn:microsoft.com/office/officeart/2005/8/layout/default"/>
    <dgm:cxn modelId="{0E4B663C-D70C-4566-A385-27A32A1C359B}" srcId="{062A0FEC-C8C8-471B-B4BB-B94DB8AE78F1}" destId="{E74DC142-571C-4813-966F-3AE7F601774B}" srcOrd="1" destOrd="0" parTransId="{13CE7740-B54C-4EE8-9A64-A3E28112CB50}" sibTransId="{8BD547BB-5A9A-4BD5-BBCB-DCD2C7B6113C}"/>
    <dgm:cxn modelId="{97AC6DB5-B594-45E0-87A1-2CCBBC77BB1F}" type="presOf" srcId="{29FF50F9-0D6A-41CD-8BD9-8BEB7B62F53A}" destId="{7CDE0D94-5022-4033-824B-BDC2C6D386F6}" srcOrd="0" destOrd="0" presId="urn:microsoft.com/office/officeart/2005/8/layout/default"/>
    <dgm:cxn modelId="{99C408E3-DFB4-4118-9265-28C40504CBFA}" srcId="{062A0FEC-C8C8-471B-B4BB-B94DB8AE78F1}" destId="{DD4F9DE6-ED20-485B-B040-D64B6E661CB0}" srcOrd="0" destOrd="0" parTransId="{7BC5DB47-DD11-40F9-9D8D-657D80DCD46A}" sibTransId="{1837C748-F702-4A0B-A7A4-4DC08D0DDFE0}"/>
    <dgm:cxn modelId="{564EDFAF-DA11-4AB4-8129-8ADF125AF8AC}" type="presParOf" srcId="{19F0EB38-C364-43D1-9960-94D5630103B6}" destId="{26A5C4C9-D3C3-460B-8052-74DF263203D3}" srcOrd="0" destOrd="0" presId="urn:microsoft.com/office/officeart/2005/8/layout/default"/>
    <dgm:cxn modelId="{7670A0E9-CFF5-4A5C-89AE-41B3785E8E0F}" type="presParOf" srcId="{19F0EB38-C364-43D1-9960-94D5630103B6}" destId="{87CBA85C-41D7-4D7D-A8DF-AE16ABF06093}" srcOrd="1" destOrd="0" presId="urn:microsoft.com/office/officeart/2005/8/layout/default"/>
    <dgm:cxn modelId="{FAD7BDE3-2714-4542-922C-25D53CD8F282}" type="presParOf" srcId="{19F0EB38-C364-43D1-9960-94D5630103B6}" destId="{F7BD1296-CC43-4570-84E0-5E8A0D4FF633}" srcOrd="2" destOrd="0" presId="urn:microsoft.com/office/officeart/2005/8/layout/default"/>
    <dgm:cxn modelId="{67C6939E-2D44-415C-8F69-BCA920A55E44}" type="presParOf" srcId="{19F0EB38-C364-43D1-9960-94D5630103B6}" destId="{76F16D5F-9822-4A96-A336-1D7C6EC08C62}" srcOrd="3" destOrd="0" presId="urn:microsoft.com/office/officeart/2005/8/layout/default"/>
    <dgm:cxn modelId="{77A23EA3-C260-4420-B710-2A82AA200BE0}" type="presParOf" srcId="{19F0EB38-C364-43D1-9960-94D5630103B6}" destId="{7CDE0D94-5022-4033-824B-BDC2C6D386F6}" srcOrd="4" destOrd="0" presId="urn:microsoft.com/office/officeart/2005/8/layout/default"/>
    <dgm:cxn modelId="{5010C845-C6AB-4DFC-ACCF-84FA8DC93BDD}" type="presParOf" srcId="{19F0EB38-C364-43D1-9960-94D5630103B6}" destId="{7A377A9D-76FF-44D7-A6FC-4FBBCB53B92E}" srcOrd="5" destOrd="0" presId="urn:microsoft.com/office/officeart/2005/8/layout/default"/>
    <dgm:cxn modelId="{28AE4B1C-902F-4E16-816C-CE32752ED0F2}" type="presParOf" srcId="{19F0EB38-C364-43D1-9960-94D5630103B6}" destId="{EC103650-340A-4382-8B24-6A2ED864E94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EDAFEDA-8FEC-4DB9-B7B8-7E1DAFE157B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D380CFE-45A0-487B-9A13-4F67D52320F9}">
      <dgm:prSet phldrT="[Text]" custT="1"/>
      <dgm:spPr/>
      <dgm:t>
        <a:bodyPr/>
        <a:lstStyle/>
        <a:p>
          <a:pPr marL="0" algn="l" defTabSz="914400" rtl="0" eaLnBrk="1" latinLnBrk="0" hangingPunct="1"/>
          <a:r>
            <a:rPr lang="en-US" sz="3200" kern="1200" dirty="0" smtClean="0">
              <a:solidFill>
                <a:srgbClr val="69645A"/>
              </a:solidFill>
              <a:latin typeface="+mn-lt"/>
              <a:ea typeface="Arial Black" charset="0"/>
              <a:cs typeface="Times New Roman" panose="02020603050405020304" pitchFamily="18" charset="0"/>
            </a:rPr>
            <a:t>17%</a:t>
          </a:r>
          <a:endParaRPr lang="en-US" sz="3200" kern="1200" dirty="0">
            <a:solidFill>
              <a:srgbClr val="69645A"/>
            </a:solidFill>
            <a:latin typeface="+mn-lt"/>
            <a:ea typeface="Arial Black" charset="0"/>
            <a:cs typeface="Times New Roman" panose="02020603050405020304" pitchFamily="18" charset="0"/>
          </a:endParaRPr>
        </a:p>
      </dgm:t>
    </dgm:pt>
    <dgm:pt modelId="{EAE8C571-020E-4BB5-A1F0-E57FFAE4DCF8}" type="parTrans" cxnId="{9EDD8243-FFC4-48A7-846E-506EF94AC7EB}">
      <dgm:prSet/>
      <dgm:spPr/>
      <dgm:t>
        <a:bodyPr/>
        <a:lstStyle/>
        <a:p>
          <a:endParaRPr lang="en-US"/>
        </a:p>
      </dgm:t>
    </dgm:pt>
    <dgm:pt modelId="{446F902E-DC7B-4D05-AB8D-61E6BAB2AE0E}" type="sibTrans" cxnId="{9EDD8243-FFC4-48A7-846E-506EF94AC7EB}">
      <dgm:prSet/>
      <dgm:spPr/>
      <dgm:t>
        <a:bodyPr/>
        <a:lstStyle/>
        <a:p>
          <a:endParaRPr lang="en-US"/>
        </a:p>
      </dgm:t>
    </dgm:pt>
    <dgm:pt modelId="{4DA733F5-B248-4C89-B79C-A3F067BDA99A}">
      <dgm:prSet phldrT="[Text]" custT="1"/>
      <dgm:spPr/>
      <dgm:t>
        <a:bodyPr/>
        <a:lstStyle/>
        <a:p>
          <a:pPr marL="0" algn="l" defTabSz="914400" rtl="0" eaLnBrk="1" latinLnBrk="0" hangingPunct="1"/>
          <a:r>
            <a:rPr lang="en-US" sz="2800" kern="1200" dirty="0" smtClean="0">
              <a:solidFill>
                <a:srgbClr val="69645A"/>
              </a:solidFill>
              <a:latin typeface="+mn-lt"/>
              <a:ea typeface="Arial Black" charset="0"/>
              <a:cs typeface="Times New Roman" panose="02020603050405020304" pitchFamily="18" charset="0"/>
            </a:rPr>
            <a:t>Lifetime Physical and/or Sexual Intimate Partner Violence</a:t>
          </a:r>
          <a:endParaRPr lang="en-US" sz="2800" kern="1200" dirty="0">
            <a:solidFill>
              <a:srgbClr val="69645A"/>
            </a:solidFill>
            <a:latin typeface="+mn-lt"/>
            <a:ea typeface="Arial Black" charset="0"/>
            <a:cs typeface="Times New Roman" panose="02020603050405020304" pitchFamily="18" charset="0"/>
          </a:endParaRPr>
        </a:p>
      </dgm:t>
    </dgm:pt>
    <dgm:pt modelId="{361E66FE-04F3-4B8B-A18B-614A2355E07E}" type="parTrans" cxnId="{2FE01ADD-E28B-4501-89D7-B8BCD6C745AF}">
      <dgm:prSet/>
      <dgm:spPr/>
      <dgm:t>
        <a:bodyPr/>
        <a:lstStyle/>
        <a:p>
          <a:endParaRPr lang="en-US"/>
        </a:p>
      </dgm:t>
    </dgm:pt>
    <dgm:pt modelId="{697F5672-1B5C-4633-8287-64D6681AEEE9}" type="sibTrans" cxnId="{2FE01ADD-E28B-4501-89D7-B8BCD6C745AF}">
      <dgm:prSet/>
      <dgm:spPr/>
      <dgm:t>
        <a:bodyPr/>
        <a:lstStyle/>
        <a:p>
          <a:endParaRPr lang="en-US"/>
        </a:p>
      </dgm:t>
    </dgm:pt>
    <dgm:pt modelId="{FD162E66-A05D-4651-B174-24B827B9541C}">
      <dgm:prSet phldrT="[Text]" custT="1"/>
      <dgm:spPr/>
      <dgm:t>
        <a:bodyPr/>
        <a:lstStyle/>
        <a:p>
          <a:pPr marL="0" algn="l" defTabSz="914400" rtl="0" eaLnBrk="1" latinLnBrk="0" hangingPunct="1"/>
          <a:r>
            <a:rPr lang="en-US" sz="3200" kern="1200" dirty="0" smtClean="0">
              <a:solidFill>
                <a:srgbClr val="69645A"/>
              </a:solidFill>
              <a:latin typeface="+mn-lt"/>
              <a:ea typeface="Arial Black" charset="0"/>
              <a:cs typeface="Times New Roman" panose="02020603050405020304" pitchFamily="18" charset="0"/>
            </a:rPr>
            <a:t>7%</a:t>
          </a:r>
          <a:endParaRPr lang="en-US" sz="3200" kern="1200" dirty="0">
            <a:solidFill>
              <a:srgbClr val="69645A"/>
            </a:solidFill>
            <a:latin typeface="+mn-lt"/>
            <a:ea typeface="Arial Black" charset="0"/>
            <a:cs typeface="Times New Roman" panose="02020603050405020304" pitchFamily="18" charset="0"/>
          </a:endParaRPr>
        </a:p>
      </dgm:t>
    </dgm:pt>
    <dgm:pt modelId="{952691B4-6416-4CD9-82D5-4E3F721CE256}" type="parTrans" cxnId="{FCD44339-0603-483C-B83E-B754B4142DBE}">
      <dgm:prSet/>
      <dgm:spPr/>
      <dgm:t>
        <a:bodyPr/>
        <a:lstStyle/>
        <a:p>
          <a:endParaRPr lang="en-US"/>
        </a:p>
      </dgm:t>
    </dgm:pt>
    <dgm:pt modelId="{05371AA8-1157-4FAE-9945-E9CE0995E34C}" type="sibTrans" cxnId="{FCD44339-0603-483C-B83E-B754B4142DBE}">
      <dgm:prSet/>
      <dgm:spPr/>
      <dgm:t>
        <a:bodyPr/>
        <a:lstStyle/>
        <a:p>
          <a:endParaRPr lang="en-US"/>
        </a:p>
      </dgm:t>
    </dgm:pt>
    <dgm:pt modelId="{04A723A5-2A75-4DAE-833B-1825F6F8AF7D}">
      <dgm:prSet phldrT="[Text]" custT="1"/>
      <dgm:spPr/>
      <dgm:t>
        <a:bodyPr/>
        <a:lstStyle/>
        <a:p>
          <a:pPr marL="0" algn="l" defTabSz="914400" rtl="0" eaLnBrk="1" latinLnBrk="0" hangingPunct="1"/>
          <a:r>
            <a:rPr lang="en-US" sz="2800" kern="1200" dirty="0" smtClean="0">
              <a:solidFill>
                <a:srgbClr val="69645A"/>
              </a:solidFill>
              <a:latin typeface="+mn-lt"/>
              <a:ea typeface="Arial Black" charset="0"/>
              <a:cs typeface="Times New Roman" panose="02020603050405020304" pitchFamily="18" charset="0"/>
            </a:rPr>
            <a:t>Physical and/or Sexual Intimate Partner Violence in the last 12 months</a:t>
          </a:r>
          <a:endParaRPr lang="en-US" sz="2800" kern="1200" dirty="0">
            <a:solidFill>
              <a:srgbClr val="69645A"/>
            </a:solidFill>
            <a:latin typeface="+mn-lt"/>
            <a:ea typeface="Arial Black" charset="0"/>
            <a:cs typeface="Times New Roman" panose="02020603050405020304" pitchFamily="18" charset="0"/>
          </a:endParaRPr>
        </a:p>
      </dgm:t>
    </dgm:pt>
    <dgm:pt modelId="{494175D7-B78D-4446-AA26-BE29E2EE3874}" type="parTrans" cxnId="{F137C71A-2907-4DB7-9145-59F89196DC5E}">
      <dgm:prSet/>
      <dgm:spPr/>
      <dgm:t>
        <a:bodyPr/>
        <a:lstStyle/>
        <a:p>
          <a:endParaRPr lang="en-US"/>
        </a:p>
      </dgm:t>
    </dgm:pt>
    <dgm:pt modelId="{9007110A-04A0-454E-AEBC-0FFE55CACBA5}" type="sibTrans" cxnId="{F137C71A-2907-4DB7-9145-59F89196DC5E}">
      <dgm:prSet/>
      <dgm:spPr/>
      <dgm:t>
        <a:bodyPr/>
        <a:lstStyle/>
        <a:p>
          <a:endParaRPr lang="en-US"/>
        </a:p>
      </dgm:t>
    </dgm:pt>
    <dgm:pt modelId="{3E36CA1D-AFFB-47BD-9D60-A9D9C7A49250}">
      <dgm:prSet phldrT="[Text]" custT="1"/>
      <dgm:spPr/>
      <dgm:t>
        <a:bodyPr/>
        <a:lstStyle/>
        <a:p>
          <a:pPr marL="0" algn="l" defTabSz="914400" rtl="0" eaLnBrk="1" latinLnBrk="0" hangingPunct="1"/>
          <a:r>
            <a:rPr lang="en-US" sz="3200" kern="1200" dirty="0" smtClean="0">
              <a:solidFill>
                <a:srgbClr val="69645A"/>
              </a:solidFill>
              <a:latin typeface="+mn-lt"/>
              <a:ea typeface="Arial Black" charset="0"/>
              <a:cs typeface="Times New Roman" panose="02020603050405020304" pitchFamily="18" charset="0"/>
            </a:rPr>
            <a:t>15%</a:t>
          </a:r>
          <a:endParaRPr lang="en-US" sz="3200" kern="1200" dirty="0">
            <a:solidFill>
              <a:srgbClr val="69645A"/>
            </a:solidFill>
            <a:latin typeface="+mn-lt"/>
            <a:ea typeface="Arial Black" charset="0"/>
            <a:cs typeface="Times New Roman" panose="02020603050405020304" pitchFamily="18" charset="0"/>
          </a:endParaRPr>
        </a:p>
      </dgm:t>
    </dgm:pt>
    <dgm:pt modelId="{F5A07FCF-F30F-4522-94DA-2C07C0174C66}" type="parTrans" cxnId="{13ADC219-8BFE-4BBB-9E66-D2E49CC13F62}">
      <dgm:prSet/>
      <dgm:spPr/>
      <dgm:t>
        <a:bodyPr/>
        <a:lstStyle/>
        <a:p>
          <a:endParaRPr lang="en-US"/>
        </a:p>
      </dgm:t>
    </dgm:pt>
    <dgm:pt modelId="{44044E5B-8A93-4040-89C9-E560A6235BE5}" type="sibTrans" cxnId="{13ADC219-8BFE-4BBB-9E66-D2E49CC13F62}">
      <dgm:prSet/>
      <dgm:spPr/>
      <dgm:t>
        <a:bodyPr/>
        <a:lstStyle/>
        <a:p>
          <a:endParaRPr lang="en-US"/>
        </a:p>
      </dgm:t>
    </dgm:pt>
    <dgm:pt modelId="{0F1C8F5B-C7D3-4CB9-85B4-7D74E94D6597}">
      <dgm:prSet phldrT="[Text]" custT="1"/>
      <dgm:spPr/>
      <dgm:t>
        <a:bodyPr/>
        <a:lstStyle/>
        <a:p>
          <a:pPr marL="0" algn="l" defTabSz="914400" rtl="0" eaLnBrk="1" latinLnBrk="0" hangingPunct="1"/>
          <a:r>
            <a:rPr lang="en-US" sz="2800" kern="1200" dirty="0" smtClean="0">
              <a:solidFill>
                <a:srgbClr val="69645A"/>
              </a:solidFill>
              <a:latin typeface="+mn-lt"/>
              <a:ea typeface="Arial Black" charset="0"/>
              <a:cs typeface="Times New Roman" panose="02020603050405020304" pitchFamily="18" charset="0"/>
            </a:rPr>
            <a:t>Child Marriage</a:t>
          </a:r>
          <a:endParaRPr lang="en-US" sz="2800" kern="1200" dirty="0">
            <a:solidFill>
              <a:srgbClr val="69645A"/>
            </a:solidFill>
            <a:latin typeface="+mn-lt"/>
            <a:ea typeface="Arial Black" charset="0"/>
            <a:cs typeface="Times New Roman" panose="02020603050405020304" pitchFamily="18" charset="0"/>
          </a:endParaRPr>
        </a:p>
      </dgm:t>
    </dgm:pt>
    <dgm:pt modelId="{DA8EEAFF-6145-4EFD-8DC1-E749F96395C1}" type="parTrans" cxnId="{8AC068D5-0AA7-4013-8BDC-617B8B4422C9}">
      <dgm:prSet/>
      <dgm:spPr/>
      <dgm:t>
        <a:bodyPr/>
        <a:lstStyle/>
        <a:p>
          <a:endParaRPr lang="en-US"/>
        </a:p>
      </dgm:t>
    </dgm:pt>
    <dgm:pt modelId="{2DFC0CAF-F490-4045-A255-9BA42528E2AB}" type="sibTrans" cxnId="{8AC068D5-0AA7-4013-8BDC-617B8B4422C9}">
      <dgm:prSet/>
      <dgm:spPr/>
      <dgm:t>
        <a:bodyPr/>
        <a:lstStyle/>
        <a:p>
          <a:endParaRPr lang="en-US"/>
        </a:p>
      </dgm:t>
    </dgm:pt>
    <dgm:pt modelId="{8F20198C-A7BD-4037-BA50-E07C03FEE8EB}" type="pres">
      <dgm:prSet presAssocID="{8EDAFEDA-8FEC-4DB9-B7B8-7E1DAFE157B0}" presName="vert0" presStyleCnt="0">
        <dgm:presLayoutVars>
          <dgm:dir/>
          <dgm:animOne val="branch"/>
          <dgm:animLvl val="lvl"/>
        </dgm:presLayoutVars>
      </dgm:prSet>
      <dgm:spPr/>
      <dgm:t>
        <a:bodyPr/>
        <a:lstStyle/>
        <a:p>
          <a:endParaRPr lang="en-US"/>
        </a:p>
      </dgm:t>
    </dgm:pt>
    <dgm:pt modelId="{2E211206-1FE6-4807-9733-19C43408954B}" type="pres">
      <dgm:prSet presAssocID="{1D380CFE-45A0-487B-9A13-4F67D52320F9}" presName="thickLine" presStyleLbl="alignNode1" presStyleIdx="0" presStyleCnt="3"/>
      <dgm:spPr/>
    </dgm:pt>
    <dgm:pt modelId="{E727E54E-50A5-4CCA-A562-B096FABA373A}" type="pres">
      <dgm:prSet presAssocID="{1D380CFE-45A0-487B-9A13-4F67D52320F9}" presName="horz1" presStyleCnt="0"/>
      <dgm:spPr/>
    </dgm:pt>
    <dgm:pt modelId="{98D5334D-323B-4CFD-9B49-F6E85642F756}" type="pres">
      <dgm:prSet presAssocID="{1D380CFE-45A0-487B-9A13-4F67D52320F9}" presName="tx1" presStyleLbl="revTx" presStyleIdx="0" presStyleCnt="6" custScaleX="119796"/>
      <dgm:spPr/>
      <dgm:t>
        <a:bodyPr/>
        <a:lstStyle/>
        <a:p>
          <a:endParaRPr lang="en-US"/>
        </a:p>
      </dgm:t>
    </dgm:pt>
    <dgm:pt modelId="{32FE9D0B-2346-4406-A37C-AFF93E25811B}" type="pres">
      <dgm:prSet presAssocID="{1D380CFE-45A0-487B-9A13-4F67D52320F9}" presName="vert1" presStyleCnt="0"/>
      <dgm:spPr/>
    </dgm:pt>
    <dgm:pt modelId="{91A327E2-1FBF-4360-84F3-FC43FFD1F49C}" type="pres">
      <dgm:prSet presAssocID="{4DA733F5-B248-4C89-B79C-A3F067BDA99A}" presName="vertSpace2a" presStyleCnt="0"/>
      <dgm:spPr/>
    </dgm:pt>
    <dgm:pt modelId="{9FAE7928-9F51-4FF4-8A7C-14DB5EC79212}" type="pres">
      <dgm:prSet presAssocID="{4DA733F5-B248-4C89-B79C-A3F067BDA99A}" presName="horz2" presStyleCnt="0"/>
      <dgm:spPr/>
    </dgm:pt>
    <dgm:pt modelId="{778AF84A-E1CB-48FB-A63A-6360277DBA9C}" type="pres">
      <dgm:prSet presAssocID="{4DA733F5-B248-4C89-B79C-A3F067BDA99A}" presName="horzSpace2" presStyleCnt="0"/>
      <dgm:spPr/>
    </dgm:pt>
    <dgm:pt modelId="{9EEBCE94-6D44-4936-970B-C68BC0C53470}" type="pres">
      <dgm:prSet presAssocID="{4DA733F5-B248-4C89-B79C-A3F067BDA99A}" presName="tx2" presStyleLbl="revTx" presStyleIdx="1" presStyleCnt="6" custScaleX="113429" custLinFactNeighborX="-1460" custLinFactNeighborY="429"/>
      <dgm:spPr/>
      <dgm:t>
        <a:bodyPr/>
        <a:lstStyle/>
        <a:p>
          <a:endParaRPr lang="en-US"/>
        </a:p>
      </dgm:t>
    </dgm:pt>
    <dgm:pt modelId="{6F9BED56-4E3F-4CB6-AB24-1C12EF5208A1}" type="pres">
      <dgm:prSet presAssocID="{4DA733F5-B248-4C89-B79C-A3F067BDA99A}" presName="vert2" presStyleCnt="0"/>
      <dgm:spPr/>
    </dgm:pt>
    <dgm:pt modelId="{9872037E-BE8D-4CA4-821B-169E4B0FBA7F}" type="pres">
      <dgm:prSet presAssocID="{4DA733F5-B248-4C89-B79C-A3F067BDA99A}" presName="thinLine2b" presStyleLbl="callout" presStyleIdx="0" presStyleCnt="3"/>
      <dgm:spPr/>
    </dgm:pt>
    <dgm:pt modelId="{F3594B79-FE75-47D1-97FB-D96A0D1584B1}" type="pres">
      <dgm:prSet presAssocID="{4DA733F5-B248-4C89-B79C-A3F067BDA99A}" presName="vertSpace2b" presStyleCnt="0"/>
      <dgm:spPr/>
    </dgm:pt>
    <dgm:pt modelId="{832A9AFB-C567-46C3-8DF6-53C0C952BB67}" type="pres">
      <dgm:prSet presAssocID="{FD162E66-A05D-4651-B174-24B827B9541C}" presName="thickLine" presStyleLbl="alignNode1" presStyleIdx="1" presStyleCnt="3"/>
      <dgm:spPr/>
    </dgm:pt>
    <dgm:pt modelId="{513AD97D-1CBE-4CD9-B18E-8BCC1FDC2232}" type="pres">
      <dgm:prSet presAssocID="{FD162E66-A05D-4651-B174-24B827B9541C}" presName="horz1" presStyleCnt="0"/>
      <dgm:spPr/>
    </dgm:pt>
    <dgm:pt modelId="{DF9099C7-7CF3-4FF2-B44C-19D268293ACE}" type="pres">
      <dgm:prSet presAssocID="{FD162E66-A05D-4651-B174-24B827B9541C}" presName="tx1" presStyleLbl="revTx" presStyleIdx="2" presStyleCnt="6" custScaleX="116885"/>
      <dgm:spPr/>
      <dgm:t>
        <a:bodyPr/>
        <a:lstStyle/>
        <a:p>
          <a:endParaRPr lang="en-US"/>
        </a:p>
      </dgm:t>
    </dgm:pt>
    <dgm:pt modelId="{84114F5C-7EFF-4AA8-A758-769E89BB4679}" type="pres">
      <dgm:prSet presAssocID="{FD162E66-A05D-4651-B174-24B827B9541C}" presName="vert1" presStyleCnt="0"/>
      <dgm:spPr/>
    </dgm:pt>
    <dgm:pt modelId="{4ED61E77-F926-4959-AD9C-90A75BCAE5F4}" type="pres">
      <dgm:prSet presAssocID="{04A723A5-2A75-4DAE-833B-1825F6F8AF7D}" presName="vertSpace2a" presStyleCnt="0"/>
      <dgm:spPr/>
    </dgm:pt>
    <dgm:pt modelId="{58B8C156-F484-4447-BC27-DBF3EAF9CE38}" type="pres">
      <dgm:prSet presAssocID="{04A723A5-2A75-4DAE-833B-1825F6F8AF7D}" presName="horz2" presStyleCnt="0"/>
      <dgm:spPr/>
    </dgm:pt>
    <dgm:pt modelId="{238B40E8-46FD-4417-A0EC-5F6144418C5A}" type="pres">
      <dgm:prSet presAssocID="{04A723A5-2A75-4DAE-833B-1825F6F8AF7D}" presName="horzSpace2" presStyleCnt="0"/>
      <dgm:spPr/>
    </dgm:pt>
    <dgm:pt modelId="{51F95A17-6CFA-4279-9D0B-037CF1CA1507}" type="pres">
      <dgm:prSet presAssocID="{04A723A5-2A75-4DAE-833B-1825F6F8AF7D}" presName="tx2" presStyleLbl="revTx" presStyleIdx="3" presStyleCnt="6" custLinFactNeighborX="-2994" custLinFactNeighborY="-4324"/>
      <dgm:spPr/>
      <dgm:t>
        <a:bodyPr/>
        <a:lstStyle/>
        <a:p>
          <a:endParaRPr lang="en-US"/>
        </a:p>
      </dgm:t>
    </dgm:pt>
    <dgm:pt modelId="{6375666B-220E-41C4-A1C8-C8C000BFABC3}" type="pres">
      <dgm:prSet presAssocID="{04A723A5-2A75-4DAE-833B-1825F6F8AF7D}" presName="vert2" presStyleCnt="0"/>
      <dgm:spPr/>
    </dgm:pt>
    <dgm:pt modelId="{A7649652-937A-42BA-A542-9D06C7ACE8BD}" type="pres">
      <dgm:prSet presAssocID="{04A723A5-2A75-4DAE-833B-1825F6F8AF7D}" presName="thinLine2b" presStyleLbl="callout" presStyleIdx="1" presStyleCnt="3"/>
      <dgm:spPr/>
    </dgm:pt>
    <dgm:pt modelId="{BED1BD09-9CD4-4530-9512-A0867880FAF1}" type="pres">
      <dgm:prSet presAssocID="{04A723A5-2A75-4DAE-833B-1825F6F8AF7D}" presName="vertSpace2b" presStyleCnt="0"/>
      <dgm:spPr/>
    </dgm:pt>
    <dgm:pt modelId="{DD6C6B87-09E6-42AF-8AAA-33145C72230A}" type="pres">
      <dgm:prSet presAssocID="{3E36CA1D-AFFB-47BD-9D60-A9D9C7A49250}" presName="thickLine" presStyleLbl="alignNode1" presStyleIdx="2" presStyleCnt="3"/>
      <dgm:spPr/>
    </dgm:pt>
    <dgm:pt modelId="{FC39B3FF-9B32-47FD-B854-5C75368F9B6E}" type="pres">
      <dgm:prSet presAssocID="{3E36CA1D-AFFB-47BD-9D60-A9D9C7A49250}" presName="horz1" presStyleCnt="0"/>
      <dgm:spPr/>
    </dgm:pt>
    <dgm:pt modelId="{4AB008C3-A8D0-404C-810C-E47A7CF91887}" type="pres">
      <dgm:prSet presAssocID="{3E36CA1D-AFFB-47BD-9D60-A9D9C7A49250}" presName="tx1" presStyleLbl="revTx" presStyleIdx="4" presStyleCnt="6"/>
      <dgm:spPr/>
      <dgm:t>
        <a:bodyPr/>
        <a:lstStyle/>
        <a:p>
          <a:endParaRPr lang="en-US"/>
        </a:p>
      </dgm:t>
    </dgm:pt>
    <dgm:pt modelId="{271126CC-2DC3-4530-A54F-789C57008016}" type="pres">
      <dgm:prSet presAssocID="{3E36CA1D-AFFB-47BD-9D60-A9D9C7A49250}" presName="vert1" presStyleCnt="0"/>
      <dgm:spPr/>
    </dgm:pt>
    <dgm:pt modelId="{C0AC2171-9CC7-4F5C-A5F0-48C4AB368AAB}" type="pres">
      <dgm:prSet presAssocID="{0F1C8F5B-C7D3-4CB9-85B4-7D74E94D6597}" presName="vertSpace2a" presStyleCnt="0"/>
      <dgm:spPr/>
    </dgm:pt>
    <dgm:pt modelId="{5FCFD2CE-BBC8-4EAD-879E-F24403E85423}" type="pres">
      <dgm:prSet presAssocID="{0F1C8F5B-C7D3-4CB9-85B4-7D74E94D6597}" presName="horz2" presStyleCnt="0"/>
      <dgm:spPr/>
    </dgm:pt>
    <dgm:pt modelId="{C0434AD8-5212-477E-BCAD-9AA620C9740D}" type="pres">
      <dgm:prSet presAssocID="{0F1C8F5B-C7D3-4CB9-85B4-7D74E94D6597}" presName="horzSpace2" presStyleCnt="0"/>
      <dgm:spPr/>
    </dgm:pt>
    <dgm:pt modelId="{76FF764F-90BB-454A-B1A6-8BA2095A2097}" type="pres">
      <dgm:prSet presAssocID="{0F1C8F5B-C7D3-4CB9-85B4-7D74E94D6597}" presName="tx2" presStyleLbl="revTx" presStyleIdx="5" presStyleCnt="6"/>
      <dgm:spPr/>
      <dgm:t>
        <a:bodyPr/>
        <a:lstStyle/>
        <a:p>
          <a:endParaRPr lang="en-US"/>
        </a:p>
      </dgm:t>
    </dgm:pt>
    <dgm:pt modelId="{7CD07207-FA60-425D-81A2-29A987435B92}" type="pres">
      <dgm:prSet presAssocID="{0F1C8F5B-C7D3-4CB9-85B4-7D74E94D6597}" presName="vert2" presStyleCnt="0"/>
      <dgm:spPr/>
    </dgm:pt>
    <dgm:pt modelId="{68B2049B-9C06-4837-A7FC-E51BD7D4676C}" type="pres">
      <dgm:prSet presAssocID="{0F1C8F5B-C7D3-4CB9-85B4-7D74E94D6597}" presName="thinLine2b" presStyleLbl="callout" presStyleIdx="2" presStyleCnt="3"/>
      <dgm:spPr/>
    </dgm:pt>
    <dgm:pt modelId="{CFA9A505-B3D4-4351-A054-A888B79DBF0E}" type="pres">
      <dgm:prSet presAssocID="{0F1C8F5B-C7D3-4CB9-85B4-7D74E94D6597}" presName="vertSpace2b" presStyleCnt="0"/>
      <dgm:spPr/>
    </dgm:pt>
  </dgm:ptLst>
  <dgm:cxnLst>
    <dgm:cxn modelId="{9EDD8243-FFC4-48A7-846E-506EF94AC7EB}" srcId="{8EDAFEDA-8FEC-4DB9-B7B8-7E1DAFE157B0}" destId="{1D380CFE-45A0-487B-9A13-4F67D52320F9}" srcOrd="0" destOrd="0" parTransId="{EAE8C571-020E-4BB5-A1F0-E57FFAE4DCF8}" sibTransId="{446F902E-DC7B-4D05-AB8D-61E6BAB2AE0E}"/>
    <dgm:cxn modelId="{13ADC219-8BFE-4BBB-9E66-D2E49CC13F62}" srcId="{8EDAFEDA-8FEC-4DB9-B7B8-7E1DAFE157B0}" destId="{3E36CA1D-AFFB-47BD-9D60-A9D9C7A49250}" srcOrd="2" destOrd="0" parTransId="{F5A07FCF-F30F-4522-94DA-2C07C0174C66}" sibTransId="{44044E5B-8A93-4040-89C9-E560A6235BE5}"/>
    <dgm:cxn modelId="{E95777B6-1F09-4E44-84D6-5036D4C47E66}" type="presOf" srcId="{4DA733F5-B248-4C89-B79C-A3F067BDA99A}" destId="{9EEBCE94-6D44-4936-970B-C68BC0C53470}" srcOrd="0" destOrd="0" presId="urn:microsoft.com/office/officeart/2008/layout/LinedList"/>
    <dgm:cxn modelId="{EFD8C827-4036-47F8-A16C-4BD9F6F93865}" type="presOf" srcId="{1D380CFE-45A0-487B-9A13-4F67D52320F9}" destId="{98D5334D-323B-4CFD-9B49-F6E85642F756}" srcOrd="0" destOrd="0" presId="urn:microsoft.com/office/officeart/2008/layout/LinedList"/>
    <dgm:cxn modelId="{2FE01ADD-E28B-4501-89D7-B8BCD6C745AF}" srcId="{1D380CFE-45A0-487B-9A13-4F67D52320F9}" destId="{4DA733F5-B248-4C89-B79C-A3F067BDA99A}" srcOrd="0" destOrd="0" parTransId="{361E66FE-04F3-4B8B-A18B-614A2355E07E}" sibTransId="{697F5672-1B5C-4633-8287-64D6681AEEE9}"/>
    <dgm:cxn modelId="{AE46C335-BC3F-4E12-B321-EC1B6B600BC5}" type="presOf" srcId="{8EDAFEDA-8FEC-4DB9-B7B8-7E1DAFE157B0}" destId="{8F20198C-A7BD-4037-BA50-E07C03FEE8EB}" srcOrd="0" destOrd="0" presId="urn:microsoft.com/office/officeart/2008/layout/LinedList"/>
    <dgm:cxn modelId="{8AC068D5-0AA7-4013-8BDC-617B8B4422C9}" srcId="{3E36CA1D-AFFB-47BD-9D60-A9D9C7A49250}" destId="{0F1C8F5B-C7D3-4CB9-85B4-7D74E94D6597}" srcOrd="0" destOrd="0" parTransId="{DA8EEAFF-6145-4EFD-8DC1-E749F96395C1}" sibTransId="{2DFC0CAF-F490-4045-A255-9BA42528E2AB}"/>
    <dgm:cxn modelId="{F5870E3F-98E4-4F7F-AAA9-A58AA83DA05C}" type="presOf" srcId="{3E36CA1D-AFFB-47BD-9D60-A9D9C7A49250}" destId="{4AB008C3-A8D0-404C-810C-E47A7CF91887}" srcOrd="0" destOrd="0" presId="urn:microsoft.com/office/officeart/2008/layout/LinedList"/>
    <dgm:cxn modelId="{A228ACB9-9B18-4B49-99B0-DB9CB812AC7B}" type="presOf" srcId="{04A723A5-2A75-4DAE-833B-1825F6F8AF7D}" destId="{51F95A17-6CFA-4279-9D0B-037CF1CA1507}" srcOrd="0" destOrd="0" presId="urn:microsoft.com/office/officeart/2008/layout/LinedList"/>
    <dgm:cxn modelId="{F137C71A-2907-4DB7-9145-59F89196DC5E}" srcId="{FD162E66-A05D-4651-B174-24B827B9541C}" destId="{04A723A5-2A75-4DAE-833B-1825F6F8AF7D}" srcOrd="0" destOrd="0" parTransId="{494175D7-B78D-4446-AA26-BE29E2EE3874}" sibTransId="{9007110A-04A0-454E-AEBC-0FFE55CACBA5}"/>
    <dgm:cxn modelId="{A678CE1E-5844-4699-B9DD-A0C11D712369}" type="presOf" srcId="{FD162E66-A05D-4651-B174-24B827B9541C}" destId="{DF9099C7-7CF3-4FF2-B44C-19D268293ACE}" srcOrd="0" destOrd="0" presId="urn:microsoft.com/office/officeart/2008/layout/LinedList"/>
    <dgm:cxn modelId="{FCD44339-0603-483C-B83E-B754B4142DBE}" srcId="{8EDAFEDA-8FEC-4DB9-B7B8-7E1DAFE157B0}" destId="{FD162E66-A05D-4651-B174-24B827B9541C}" srcOrd="1" destOrd="0" parTransId="{952691B4-6416-4CD9-82D5-4E3F721CE256}" sibTransId="{05371AA8-1157-4FAE-9945-E9CE0995E34C}"/>
    <dgm:cxn modelId="{3A2273FF-A99B-4307-BD48-4EEC848E56D6}" type="presOf" srcId="{0F1C8F5B-C7D3-4CB9-85B4-7D74E94D6597}" destId="{76FF764F-90BB-454A-B1A6-8BA2095A2097}" srcOrd="0" destOrd="0" presId="urn:microsoft.com/office/officeart/2008/layout/LinedList"/>
    <dgm:cxn modelId="{E7E197AD-3834-46EA-99A2-9372EC606500}" type="presParOf" srcId="{8F20198C-A7BD-4037-BA50-E07C03FEE8EB}" destId="{2E211206-1FE6-4807-9733-19C43408954B}" srcOrd="0" destOrd="0" presId="urn:microsoft.com/office/officeart/2008/layout/LinedList"/>
    <dgm:cxn modelId="{D45D45A3-706F-47D5-A007-FFFBF802268E}" type="presParOf" srcId="{8F20198C-A7BD-4037-BA50-E07C03FEE8EB}" destId="{E727E54E-50A5-4CCA-A562-B096FABA373A}" srcOrd="1" destOrd="0" presId="urn:microsoft.com/office/officeart/2008/layout/LinedList"/>
    <dgm:cxn modelId="{3E1C5804-A391-4E5B-B485-476AC2F4EE75}" type="presParOf" srcId="{E727E54E-50A5-4CCA-A562-B096FABA373A}" destId="{98D5334D-323B-4CFD-9B49-F6E85642F756}" srcOrd="0" destOrd="0" presId="urn:microsoft.com/office/officeart/2008/layout/LinedList"/>
    <dgm:cxn modelId="{01134D79-A275-4B37-A1E6-CB7671BF5A6E}" type="presParOf" srcId="{E727E54E-50A5-4CCA-A562-B096FABA373A}" destId="{32FE9D0B-2346-4406-A37C-AFF93E25811B}" srcOrd="1" destOrd="0" presId="urn:microsoft.com/office/officeart/2008/layout/LinedList"/>
    <dgm:cxn modelId="{BEA7224E-0C64-4351-965B-CB5F99A41968}" type="presParOf" srcId="{32FE9D0B-2346-4406-A37C-AFF93E25811B}" destId="{91A327E2-1FBF-4360-84F3-FC43FFD1F49C}" srcOrd="0" destOrd="0" presId="urn:microsoft.com/office/officeart/2008/layout/LinedList"/>
    <dgm:cxn modelId="{A73FDC74-BF4F-4A05-BA1D-142F6B314BB2}" type="presParOf" srcId="{32FE9D0B-2346-4406-A37C-AFF93E25811B}" destId="{9FAE7928-9F51-4FF4-8A7C-14DB5EC79212}" srcOrd="1" destOrd="0" presId="urn:microsoft.com/office/officeart/2008/layout/LinedList"/>
    <dgm:cxn modelId="{73991539-9AED-4575-BBF6-6D415DD2AB20}" type="presParOf" srcId="{9FAE7928-9F51-4FF4-8A7C-14DB5EC79212}" destId="{778AF84A-E1CB-48FB-A63A-6360277DBA9C}" srcOrd="0" destOrd="0" presId="urn:microsoft.com/office/officeart/2008/layout/LinedList"/>
    <dgm:cxn modelId="{F788BD7F-C0F5-466A-BEE0-D58AA8FF9846}" type="presParOf" srcId="{9FAE7928-9F51-4FF4-8A7C-14DB5EC79212}" destId="{9EEBCE94-6D44-4936-970B-C68BC0C53470}" srcOrd="1" destOrd="0" presId="urn:microsoft.com/office/officeart/2008/layout/LinedList"/>
    <dgm:cxn modelId="{3BE87FF8-7EC7-4FF9-A0EF-3D0E4976E776}" type="presParOf" srcId="{9FAE7928-9F51-4FF4-8A7C-14DB5EC79212}" destId="{6F9BED56-4E3F-4CB6-AB24-1C12EF5208A1}" srcOrd="2" destOrd="0" presId="urn:microsoft.com/office/officeart/2008/layout/LinedList"/>
    <dgm:cxn modelId="{62914FEC-DA22-4AB5-98DC-B89812B8F067}" type="presParOf" srcId="{32FE9D0B-2346-4406-A37C-AFF93E25811B}" destId="{9872037E-BE8D-4CA4-821B-169E4B0FBA7F}" srcOrd="2" destOrd="0" presId="urn:microsoft.com/office/officeart/2008/layout/LinedList"/>
    <dgm:cxn modelId="{62A5D142-A400-4711-9E14-5A6305029170}" type="presParOf" srcId="{32FE9D0B-2346-4406-A37C-AFF93E25811B}" destId="{F3594B79-FE75-47D1-97FB-D96A0D1584B1}" srcOrd="3" destOrd="0" presId="urn:microsoft.com/office/officeart/2008/layout/LinedList"/>
    <dgm:cxn modelId="{9BADDFF7-B680-4C8A-968B-E333061670CF}" type="presParOf" srcId="{8F20198C-A7BD-4037-BA50-E07C03FEE8EB}" destId="{832A9AFB-C567-46C3-8DF6-53C0C952BB67}" srcOrd="2" destOrd="0" presId="urn:microsoft.com/office/officeart/2008/layout/LinedList"/>
    <dgm:cxn modelId="{D00750C7-E614-46CB-A23D-C8407C0BDACC}" type="presParOf" srcId="{8F20198C-A7BD-4037-BA50-E07C03FEE8EB}" destId="{513AD97D-1CBE-4CD9-B18E-8BCC1FDC2232}" srcOrd="3" destOrd="0" presId="urn:microsoft.com/office/officeart/2008/layout/LinedList"/>
    <dgm:cxn modelId="{DDD0D88E-1268-49D5-BB63-C41F40F29A9D}" type="presParOf" srcId="{513AD97D-1CBE-4CD9-B18E-8BCC1FDC2232}" destId="{DF9099C7-7CF3-4FF2-B44C-19D268293ACE}" srcOrd="0" destOrd="0" presId="urn:microsoft.com/office/officeart/2008/layout/LinedList"/>
    <dgm:cxn modelId="{80CDE287-24A7-4ECC-BC07-5E0973798E89}" type="presParOf" srcId="{513AD97D-1CBE-4CD9-B18E-8BCC1FDC2232}" destId="{84114F5C-7EFF-4AA8-A758-769E89BB4679}" srcOrd="1" destOrd="0" presId="urn:microsoft.com/office/officeart/2008/layout/LinedList"/>
    <dgm:cxn modelId="{9E62D42B-040F-40BE-B3BE-D9C6E4B04E7E}" type="presParOf" srcId="{84114F5C-7EFF-4AA8-A758-769E89BB4679}" destId="{4ED61E77-F926-4959-AD9C-90A75BCAE5F4}" srcOrd="0" destOrd="0" presId="urn:microsoft.com/office/officeart/2008/layout/LinedList"/>
    <dgm:cxn modelId="{BE97C0BB-514D-4FEC-A3C1-AE5ED43133DA}" type="presParOf" srcId="{84114F5C-7EFF-4AA8-A758-769E89BB4679}" destId="{58B8C156-F484-4447-BC27-DBF3EAF9CE38}" srcOrd="1" destOrd="0" presId="urn:microsoft.com/office/officeart/2008/layout/LinedList"/>
    <dgm:cxn modelId="{2D07327C-9B95-491A-BF0D-5C9E63F9E10A}" type="presParOf" srcId="{58B8C156-F484-4447-BC27-DBF3EAF9CE38}" destId="{238B40E8-46FD-4417-A0EC-5F6144418C5A}" srcOrd="0" destOrd="0" presId="urn:microsoft.com/office/officeart/2008/layout/LinedList"/>
    <dgm:cxn modelId="{370FD2F6-64BB-44B1-9CDB-3B8EE9447CC9}" type="presParOf" srcId="{58B8C156-F484-4447-BC27-DBF3EAF9CE38}" destId="{51F95A17-6CFA-4279-9D0B-037CF1CA1507}" srcOrd="1" destOrd="0" presId="urn:microsoft.com/office/officeart/2008/layout/LinedList"/>
    <dgm:cxn modelId="{A8C79C61-850A-4426-A9C2-007EE5837289}" type="presParOf" srcId="{58B8C156-F484-4447-BC27-DBF3EAF9CE38}" destId="{6375666B-220E-41C4-A1C8-C8C000BFABC3}" srcOrd="2" destOrd="0" presId="urn:microsoft.com/office/officeart/2008/layout/LinedList"/>
    <dgm:cxn modelId="{32AAD780-2B96-49D3-858B-A95AA4F4D6F6}" type="presParOf" srcId="{84114F5C-7EFF-4AA8-A758-769E89BB4679}" destId="{A7649652-937A-42BA-A542-9D06C7ACE8BD}" srcOrd="2" destOrd="0" presId="urn:microsoft.com/office/officeart/2008/layout/LinedList"/>
    <dgm:cxn modelId="{64F6E0AD-24D1-4527-9E4C-39264C3A0EB5}" type="presParOf" srcId="{84114F5C-7EFF-4AA8-A758-769E89BB4679}" destId="{BED1BD09-9CD4-4530-9512-A0867880FAF1}" srcOrd="3" destOrd="0" presId="urn:microsoft.com/office/officeart/2008/layout/LinedList"/>
    <dgm:cxn modelId="{F85F83BE-0911-4B74-A4BB-0612AE28AB7A}" type="presParOf" srcId="{8F20198C-A7BD-4037-BA50-E07C03FEE8EB}" destId="{DD6C6B87-09E6-42AF-8AAA-33145C72230A}" srcOrd="4" destOrd="0" presId="urn:microsoft.com/office/officeart/2008/layout/LinedList"/>
    <dgm:cxn modelId="{E9B29977-3F9B-49C0-94B8-39DAD1DF8144}" type="presParOf" srcId="{8F20198C-A7BD-4037-BA50-E07C03FEE8EB}" destId="{FC39B3FF-9B32-47FD-B854-5C75368F9B6E}" srcOrd="5" destOrd="0" presId="urn:microsoft.com/office/officeart/2008/layout/LinedList"/>
    <dgm:cxn modelId="{C386F2E1-CBF2-4D27-BFB5-2959C22A9D8D}" type="presParOf" srcId="{FC39B3FF-9B32-47FD-B854-5C75368F9B6E}" destId="{4AB008C3-A8D0-404C-810C-E47A7CF91887}" srcOrd="0" destOrd="0" presId="urn:microsoft.com/office/officeart/2008/layout/LinedList"/>
    <dgm:cxn modelId="{9BE7F75B-2745-4C68-9239-2FE796A4D150}" type="presParOf" srcId="{FC39B3FF-9B32-47FD-B854-5C75368F9B6E}" destId="{271126CC-2DC3-4530-A54F-789C57008016}" srcOrd="1" destOrd="0" presId="urn:microsoft.com/office/officeart/2008/layout/LinedList"/>
    <dgm:cxn modelId="{ADEA098D-92BE-44F5-BA4C-D1A065055DA4}" type="presParOf" srcId="{271126CC-2DC3-4530-A54F-789C57008016}" destId="{C0AC2171-9CC7-4F5C-A5F0-48C4AB368AAB}" srcOrd="0" destOrd="0" presId="urn:microsoft.com/office/officeart/2008/layout/LinedList"/>
    <dgm:cxn modelId="{9133353E-7765-4669-8F17-331946BB99B2}" type="presParOf" srcId="{271126CC-2DC3-4530-A54F-789C57008016}" destId="{5FCFD2CE-BBC8-4EAD-879E-F24403E85423}" srcOrd="1" destOrd="0" presId="urn:microsoft.com/office/officeart/2008/layout/LinedList"/>
    <dgm:cxn modelId="{3A4833BE-D305-4699-A0EA-1665004272C0}" type="presParOf" srcId="{5FCFD2CE-BBC8-4EAD-879E-F24403E85423}" destId="{C0434AD8-5212-477E-BCAD-9AA620C9740D}" srcOrd="0" destOrd="0" presId="urn:microsoft.com/office/officeart/2008/layout/LinedList"/>
    <dgm:cxn modelId="{185C9124-1BC5-4A3F-B4DD-B82534CDACC9}" type="presParOf" srcId="{5FCFD2CE-BBC8-4EAD-879E-F24403E85423}" destId="{76FF764F-90BB-454A-B1A6-8BA2095A2097}" srcOrd="1" destOrd="0" presId="urn:microsoft.com/office/officeart/2008/layout/LinedList"/>
    <dgm:cxn modelId="{D64D6C85-14C8-4A2F-91A7-F35EF17336FB}" type="presParOf" srcId="{5FCFD2CE-BBC8-4EAD-879E-F24403E85423}" destId="{7CD07207-FA60-425D-81A2-29A987435B92}" srcOrd="2" destOrd="0" presId="urn:microsoft.com/office/officeart/2008/layout/LinedList"/>
    <dgm:cxn modelId="{7E52594C-20BC-4E41-8972-F699B71C44BB}" type="presParOf" srcId="{271126CC-2DC3-4530-A54F-789C57008016}" destId="{68B2049B-9C06-4837-A7FC-E51BD7D4676C}" srcOrd="2" destOrd="0" presId="urn:microsoft.com/office/officeart/2008/layout/LinedList"/>
    <dgm:cxn modelId="{6529B217-AF2D-475D-9B00-0008A9FF424A}" type="presParOf" srcId="{271126CC-2DC3-4530-A54F-789C57008016}" destId="{CFA9A505-B3D4-4351-A054-A888B79DBF0E}"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EDA5B4-1E92-43D3-B4DA-89104EDC94AD}"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C5373BEE-5B37-49B0-B409-E0CCC7A9FB7F}">
      <dgm:prSet phldrT="[Text]" custT="1"/>
      <dgm:spPr>
        <a:solidFill>
          <a:srgbClr val="5ABFD1"/>
        </a:solidFill>
        <a:ln>
          <a:solidFill>
            <a:srgbClr val="5ABFD1"/>
          </a:solidFill>
        </a:ln>
      </dgm:spPr>
      <dgm:t>
        <a:bodyPr/>
        <a:lstStyle/>
        <a:p>
          <a:r>
            <a:rPr lang="en-US" sz="3600" b="1" dirty="0" smtClean="0">
              <a:solidFill>
                <a:schemeClr val="bg1"/>
              </a:solidFill>
            </a:rPr>
            <a:t>Program Objectives </a:t>
          </a:r>
          <a:endParaRPr lang="en-US" sz="3600" dirty="0">
            <a:solidFill>
              <a:schemeClr val="bg1"/>
            </a:solidFill>
          </a:endParaRPr>
        </a:p>
      </dgm:t>
    </dgm:pt>
    <dgm:pt modelId="{7FF0EF95-639D-40CB-8F78-51379C9B4C01}" type="parTrans" cxnId="{6765448B-3475-406E-98A8-763FD8625CDA}">
      <dgm:prSet/>
      <dgm:spPr/>
      <dgm:t>
        <a:bodyPr/>
        <a:lstStyle/>
        <a:p>
          <a:endParaRPr lang="en-US"/>
        </a:p>
      </dgm:t>
    </dgm:pt>
    <dgm:pt modelId="{81DAC6EE-58F9-4EE2-AFBE-FD5B8958F7B8}" type="sibTrans" cxnId="{6765448B-3475-406E-98A8-763FD8625CDA}">
      <dgm:prSet/>
      <dgm:spPr/>
      <dgm:t>
        <a:bodyPr/>
        <a:lstStyle/>
        <a:p>
          <a:endParaRPr lang="en-US"/>
        </a:p>
      </dgm:t>
    </dgm:pt>
    <dgm:pt modelId="{0505C849-ABA0-4389-9000-D202324CBC19}">
      <dgm:prSet phldrT="[Text]" custT="1"/>
      <dgm:spPr>
        <a:solidFill>
          <a:srgbClr val="5ABFD1"/>
        </a:solidFill>
        <a:ln>
          <a:solidFill>
            <a:srgbClr val="5ABFD1"/>
          </a:solidFill>
        </a:ln>
      </dgm:spPr>
      <dgm:t>
        <a:bodyPr/>
        <a:lstStyle/>
        <a:p>
          <a:r>
            <a:rPr lang="en-US" sz="2800" b="1" dirty="0" smtClean="0"/>
            <a:t>Increased access</a:t>
          </a:r>
          <a:r>
            <a:rPr lang="en-US" sz="2800" dirty="0" smtClean="0"/>
            <a:t> </a:t>
          </a:r>
          <a:r>
            <a:rPr lang="en-US" sz="2400" dirty="0" smtClean="0"/>
            <a:t>to global resources for victims &amp; survivors of GBV</a:t>
          </a:r>
          <a:endParaRPr lang="en-US" sz="2400" dirty="0"/>
        </a:p>
      </dgm:t>
    </dgm:pt>
    <dgm:pt modelId="{AD763342-E204-41C3-9858-F20BCB9114E1}" type="parTrans" cxnId="{98F0A7EE-7968-462B-A144-2839393B4398}">
      <dgm:prSet>
        <dgm:style>
          <a:lnRef idx="2">
            <a:schemeClr val="accent1"/>
          </a:lnRef>
          <a:fillRef idx="0">
            <a:schemeClr val="accent1"/>
          </a:fillRef>
          <a:effectRef idx="1">
            <a:schemeClr val="accent1"/>
          </a:effectRef>
          <a:fontRef idx="minor">
            <a:schemeClr val="tx1"/>
          </a:fontRef>
        </dgm:style>
      </dgm:prSet>
      <dgm:spPr>
        <a:ln>
          <a:solidFill>
            <a:srgbClr val="5ABFD1"/>
          </a:solidFill>
        </a:ln>
      </dgm:spPr>
      <dgm:t>
        <a:bodyPr/>
        <a:lstStyle/>
        <a:p>
          <a:endParaRPr lang="en-US" dirty="0"/>
        </a:p>
      </dgm:t>
    </dgm:pt>
    <dgm:pt modelId="{E508C867-20CA-44A1-A6F1-A611295BEAEF}" type="sibTrans" cxnId="{98F0A7EE-7968-462B-A144-2839393B4398}">
      <dgm:prSet/>
      <dgm:spPr/>
      <dgm:t>
        <a:bodyPr/>
        <a:lstStyle/>
        <a:p>
          <a:endParaRPr lang="en-US"/>
        </a:p>
      </dgm:t>
    </dgm:pt>
    <dgm:pt modelId="{33C81959-66A5-431E-80F3-DF8D07FBA41C}">
      <dgm:prSet phldrT="[Text]" custT="1"/>
      <dgm:spPr>
        <a:solidFill>
          <a:srgbClr val="5ABFD1"/>
        </a:solidFill>
        <a:ln>
          <a:solidFill>
            <a:srgbClr val="5ABFD1"/>
          </a:solidFill>
        </a:ln>
      </dgm:spPr>
      <dgm:t>
        <a:bodyPr/>
        <a:lstStyle/>
        <a:p>
          <a:r>
            <a:rPr lang="en-US" sz="2400" b="1" dirty="0" smtClean="0"/>
            <a:t>Establishment of an international network </a:t>
          </a:r>
          <a:r>
            <a:rPr lang="en-US" sz="2000" dirty="0" smtClean="0"/>
            <a:t>to serve as a focal point and coordinate efforts around GBV</a:t>
          </a:r>
          <a:endParaRPr lang="en-US" sz="2000" dirty="0"/>
        </a:p>
      </dgm:t>
    </dgm:pt>
    <dgm:pt modelId="{CB28035F-0E53-4F84-B3E2-C34708FE590D}" type="parTrans" cxnId="{81C1FAE9-9318-4FB0-97FD-C591891BC2D4}">
      <dgm:prSet>
        <dgm:style>
          <a:lnRef idx="2">
            <a:schemeClr val="accent1"/>
          </a:lnRef>
          <a:fillRef idx="0">
            <a:schemeClr val="accent1"/>
          </a:fillRef>
          <a:effectRef idx="1">
            <a:schemeClr val="accent1"/>
          </a:effectRef>
          <a:fontRef idx="minor">
            <a:schemeClr val="tx1"/>
          </a:fontRef>
        </dgm:style>
      </dgm:prSet>
      <dgm:spPr>
        <a:ln>
          <a:solidFill>
            <a:srgbClr val="5ABFD1"/>
          </a:solidFill>
        </a:ln>
      </dgm:spPr>
      <dgm:t>
        <a:bodyPr/>
        <a:lstStyle/>
        <a:p>
          <a:endParaRPr lang="en-US"/>
        </a:p>
      </dgm:t>
    </dgm:pt>
    <dgm:pt modelId="{C30AFE6B-1BA3-4405-9394-31A0D57A90E9}" type="sibTrans" cxnId="{81C1FAE9-9318-4FB0-97FD-C591891BC2D4}">
      <dgm:prSet/>
      <dgm:spPr/>
      <dgm:t>
        <a:bodyPr/>
        <a:lstStyle/>
        <a:p>
          <a:endParaRPr lang="en-US"/>
        </a:p>
      </dgm:t>
    </dgm:pt>
    <dgm:pt modelId="{90906DD1-E693-40CF-9F01-1D6FAD3DCF3F}">
      <dgm:prSet phldrT="[Text]" custT="1"/>
      <dgm:spPr>
        <a:solidFill>
          <a:srgbClr val="5ABFD1"/>
        </a:solidFill>
        <a:ln>
          <a:solidFill>
            <a:srgbClr val="23BCB9"/>
          </a:solidFill>
        </a:ln>
      </dgm:spPr>
      <dgm:t>
        <a:bodyPr/>
        <a:lstStyle/>
        <a:p>
          <a:r>
            <a:rPr lang="en-US" sz="2800" b="1" dirty="0" smtClean="0"/>
            <a:t>Improved protections and access to justice</a:t>
          </a:r>
          <a:r>
            <a:rPr lang="en-US" sz="2800" dirty="0" smtClean="0"/>
            <a:t> </a:t>
          </a:r>
          <a:br>
            <a:rPr lang="en-US" sz="2800" dirty="0" smtClean="0"/>
          </a:br>
          <a:r>
            <a:rPr lang="en-US" sz="2400" dirty="0" smtClean="0"/>
            <a:t>for victims &amp; survivors of GBV</a:t>
          </a:r>
          <a:endParaRPr lang="en-US" sz="2400" dirty="0"/>
        </a:p>
      </dgm:t>
    </dgm:pt>
    <dgm:pt modelId="{35CC7090-16F4-4FAF-BB5E-67109E16D908}" type="parTrans" cxnId="{A429125F-EB6A-43FE-89BD-6F1DA59992B6}">
      <dgm:prSet>
        <dgm:style>
          <a:lnRef idx="2">
            <a:schemeClr val="accent1"/>
          </a:lnRef>
          <a:fillRef idx="0">
            <a:schemeClr val="accent1"/>
          </a:fillRef>
          <a:effectRef idx="1">
            <a:schemeClr val="accent1"/>
          </a:effectRef>
          <a:fontRef idx="minor">
            <a:schemeClr val="tx1"/>
          </a:fontRef>
        </dgm:style>
      </dgm:prSet>
      <dgm:spPr>
        <a:ln>
          <a:solidFill>
            <a:srgbClr val="5ABFD1"/>
          </a:solidFill>
        </a:ln>
      </dgm:spPr>
      <dgm:t>
        <a:bodyPr/>
        <a:lstStyle/>
        <a:p>
          <a:endParaRPr lang="en-US"/>
        </a:p>
      </dgm:t>
    </dgm:pt>
    <dgm:pt modelId="{1069FE90-6A5A-4938-BE74-8219E851D10D}" type="sibTrans" cxnId="{A429125F-EB6A-43FE-89BD-6F1DA59992B6}">
      <dgm:prSet/>
      <dgm:spPr/>
      <dgm:t>
        <a:bodyPr/>
        <a:lstStyle/>
        <a:p>
          <a:endParaRPr lang="en-US"/>
        </a:p>
      </dgm:t>
    </dgm:pt>
    <dgm:pt modelId="{DB8EC4C1-7600-48D3-BF20-13593E0680F4}" type="pres">
      <dgm:prSet presAssocID="{C2EDA5B4-1E92-43D3-B4DA-89104EDC94AD}" presName="cycle" presStyleCnt="0">
        <dgm:presLayoutVars>
          <dgm:chMax val="1"/>
          <dgm:dir/>
          <dgm:animLvl val="ctr"/>
          <dgm:resizeHandles val="exact"/>
        </dgm:presLayoutVars>
      </dgm:prSet>
      <dgm:spPr/>
      <dgm:t>
        <a:bodyPr/>
        <a:lstStyle/>
        <a:p>
          <a:endParaRPr lang="en-US"/>
        </a:p>
      </dgm:t>
    </dgm:pt>
    <dgm:pt modelId="{C61A90E8-7003-422E-8EC2-7032B09E1646}" type="pres">
      <dgm:prSet presAssocID="{C5373BEE-5B37-49B0-B409-E0CCC7A9FB7F}" presName="centerShape" presStyleLbl="node0" presStyleIdx="0" presStyleCnt="1" custScaleX="177002" custScaleY="24980" custLinFactNeighborX="550" custLinFactNeighborY="-29305"/>
      <dgm:spPr>
        <a:prstGeom prst="roundRect">
          <a:avLst/>
        </a:prstGeom>
      </dgm:spPr>
      <dgm:t>
        <a:bodyPr/>
        <a:lstStyle/>
        <a:p>
          <a:endParaRPr lang="en-US"/>
        </a:p>
      </dgm:t>
    </dgm:pt>
    <dgm:pt modelId="{70378443-E360-45D6-AE3A-E5BE3AF9B9B2}" type="pres">
      <dgm:prSet presAssocID="{AD763342-E204-41C3-9858-F20BCB9114E1}" presName="Name9" presStyleLbl="parChTrans1D2" presStyleIdx="0" presStyleCnt="3"/>
      <dgm:spPr/>
      <dgm:t>
        <a:bodyPr/>
        <a:lstStyle/>
        <a:p>
          <a:endParaRPr lang="en-US"/>
        </a:p>
      </dgm:t>
    </dgm:pt>
    <dgm:pt modelId="{485BE333-8D00-44D3-B787-A8A9A4F81981}" type="pres">
      <dgm:prSet presAssocID="{AD763342-E204-41C3-9858-F20BCB9114E1}" presName="connTx" presStyleLbl="parChTrans1D2" presStyleIdx="0" presStyleCnt="3"/>
      <dgm:spPr/>
      <dgm:t>
        <a:bodyPr/>
        <a:lstStyle/>
        <a:p>
          <a:endParaRPr lang="en-US"/>
        </a:p>
      </dgm:t>
    </dgm:pt>
    <dgm:pt modelId="{15636E56-03B9-4262-B5FC-417F8BFD84D1}" type="pres">
      <dgm:prSet presAssocID="{0505C849-ABA0-4389-9000-D202324CBC19}" presName="node" presStyleLbl="node1" presStyleIdx="0" presStyleCnt="3" custScaleX="127804" custScaleY="127646" custRadScaleRad="120249" custRadScaleInc="153980">
        <dgm:presLayoutVars>
          <dgm:bulletEnabled val="1"/>
        </dgm:presLayoutVars>
      </dgm:prSet>
      <dgm:spPr>
        <a:prstGeom prst="ellipse">
          <a:avLst/>
        </a:prstGeom>
      </dgm:spPr>
      <dgm:t>
        <a:bodyPr/>
        <a:lstStyle/>
        <a:p>
          <a:endParaRPr lang="en-US"/>
        </a:p>
      </dgm:t>
    </dgm:pt>
    <dgm:pt modelId="{C25C3CF2-D98E-42F9-9C90-AF0DD6D47310}" type="pres">
      <dgm:prSet presAssocID="{CB28035F-0E53-4F84-B3E2-C34708FE590D}" presName="Name9" presStyleLbl="parChTrans1D2" presStyleIdx="1" presStyleCnt="3"/>
      <dgm:spPr/>
      <dgm:t>
        <a:bodyPr/>
        <a:lstStyle/>
        <a:p>
          <a:endParaRPr lang="en-US"/>
        </a:p>
      </dgm:t>
    </dgm:pt>
    <dgm:pt modelId="{CAA4C580-C0DD-4965-BAEC-57F6342B66BE}" type="pres">
      <dgm:prSet presAssocID="{CB28035F-0E53-4F84-B3E2-C34708FE590D}" presName="connTx" presStyleLbl="parChTrans1D2" presStyleIdx="1" presStyleCnt="3"/>
      <dgm:spPr/>
      <dgm:t>
        <a:bodyPr/>
        <a:lstStyle/>
        <a:p>
          <a:endParaRPr lang="en-US"/>
        </a:p>
      </dgm:t>
    </dgm:pt>
    <dgm:pt modelId="{609CF5BD-FD79-4ABD-BA76-FFC0DADC530F}" type="pres">
      <dgm:prSet presAssocID="{33C81959-66A5-431E-80F3-DF8D07FBA41C}" presName="node" presStyleLbl="node1" presStyleIdx="1" presStyleCnt="3" custScaleX="126098" custScaleY="126059" custRadScaleRad="31091" custRadScaleInc="97116">
        <dgm:presLayoutVars>
          <dgm:bulletEnabled val="1"/>
        </dgm:presLayoutVars>
      </dgm:prSet>
      <dgm:spPr>
        <a:prstGeom prst="ellipse">
          <a:avLst/>
        </a:prstGeom>
      </dgm:spPr>
      <dgm:t>
        <a:bodyPr/>
        <a:lstStyle/>
        <a:p>
          <a:endParaRPr lang="en-US"/>
        </a:p>
      </dgm:t>
    </dgm:pt>
    <dgm:pt modelId="{021E1280-1359-4D10-A86F-D2C4263B3F2D}" type="pres">
      <dgm:prSet presAssocID="{35CC7090-16F4-4FAF-BB5E-67109E16D908}" presName="Name9" presStyleLbl="parChTrans1D2" presStyleIdx="2" presStyleCnt="3"/>
      <dgm:spPr/>
      <dgm:t>
        <a:bodyPr/>
        <a:lstStyle/>
        <a:p>
          <a:endParaRPr lang="en-US"/>
        </a:p>
      </dgm:t>
    </dgm:pt>
    <dgm:pt modelId="{30F76047-90EE-423E-8799-2F97E4E5619D}" type="pres">
      <dgm:prSet presAssocID="{35CC7090-16F4-4FAF-BB5E-67109E16D908}" presName="connTx" presStyleLbl="parChTrans1D2" presStyleIdx="2" presStyleCnt="3"/>
      <dgm:spPr/>
      <dgm:t>
        <a:bodyPr/>
        <a:lstStyle/>
        <a:p>
          <a:endParaRPr lang="en-US"/>
        </a:p>
      </dgm:t>
    </dgm:pt>
    <dgm:pt modelId="{8E21F20B-8939-4390-BFCC-0EF75DE73DA5}" type="pres">
      <dgm:prSet presAssocID="{90906DD1-E693-40CF-9F01-1D6FAD3DCF3F}" presName="node" presStyleLbl="node1" presStyleIdx="2" presStyleCnt="3" custScaleX="126941" custScaleY="126218" custRadScaleRad="117802" custRadScaleInc="47666">
        <dgm:presLayoutVars>
          <dgm:bulletEnabled val="1"/>
        </dgm:presLayoutVars>
      </dgm:prSet>
      <dgm:spPr>
        <a:prstGeom prst="ellipse">
          <a:avLst/>
        </a:prstGeom>
      </dgm:spPr>
      <dgm:t>
        <a:bodyPr/>
        <a:lstStyle/>
        <a:p>
          <a:endParaRPr lang="en-US"/>
        </a:p>
      </dgm:t>
    </dgm:pt>
  </dgm:ptLst>
  <dgm:cxnLst>
    <dgm:cxn modelId="{B5131904-FEB8-4BB8-8DDA-A52137A59EF9}" type="presOf" srcId="{35CC7090-16F4-4FAF-BB5E-67109E16D908}" destId="{021E1280-1359-4D10-A86F-D2C4263B3F2D}" srcOrd="0" destOrd="0" presId="urn:microsoft.com/office/officeart/2005/8/layout/radial1"/>
    <dgm:cxn modelId="{D77AC2AA-DDB8-42AA-8D34-1A2851CC547F}" type="presOf" srcId="{90906DD1-E693-40CF-9F01-1D6FAD3DCF3F}" destId="{8E21F20B-8939-4390-BFCC-0EF75DE73DA5}" srcOrd="0" destOrd="0" presId="urn:microsoft.com/office/officeart/2005/8/layout/radial1"/>
    <dgm:cxn modelId="{6765448B-3475-406E-98A8-763FD8625CDA}" srcId="{C2EDA5B4-1E92-43D3-B4DA-89104EDC94AD}" destId="{C5373BEE-5B37-49B0-B409-E0CCC7A9FB7F}" srcOrd="0" destOrd="0" parTransId="{7FF0EF95-639D-40CB-8F78-51379C9B4C01}" sibTransId="{81DAC6EE-58F9-4EE2-AFBE-FD5B8958F7B8}"/>
    <dgm:cxn modelId="{036BCEED-4D47-48ED-8FFA-24E473C4F6C9}" type="presOf" srcId="{0505C849-ABA0-4389-9000-D202324CBC19}" destId="{15636E56-03B9-4262-B5FC-417F8BFD84D1}" srcOrd="0" destOrd="0" presId="urn:microsoft.com/office/officeart/2005/8/layout/radial1"/>
    <dgm:cxn modelId="{7809C685-5573-4335-B112-6B3439E35708}" type="presOf" srcId="{AD763342-E204-41C3-9858-F20BCB9114E1}" destId="{485BE333-8D00-44D3-B787-A8A9A4F81981}" srcOrd="1" destOrd="0" presId="urn:microsoft.com/office/officeart/2005/8/layout/radial1"/>
    <dgm:cxn modelId="{71E4013A-AF1B-419B-AC60-C87D2E9CDCF1}" type="presOf" srcId="{C2EDA5B4-1E92-43D3-B4DA-89104EDC94AD}" destId="{DB8EC4C1-7600-48D3-BF20-13593E0680F4}" srcOrd="0" destOrd="0" presId="urn:microsoft.com/office/officeart/2005/8/layout/radial1"/>
    <dgm:cxn modelId="{F147E310-2BB4-4F2C-988B-4DF4E5564E00}" type="presOf" srcId="{C5373BEE-5B37-49B0-B409-E0CCC7A9FB7F}" destId="{C61A90E8-7003-422E-8EC2-7032B09E1646}" srcOrd="0" destOrd="0" presId="urn:microsoft.com/office/officeart/2005/8/layout/radial1"/>
    <dgm:cxn modelId="{A429125F-EB6A-43FE-89BD-6F1DA59992B6}" srcId="{C5373BEE-5B37-49B0-B409-E0CCC7A9FB7F}" destId="{90906DD1-E693-40CF-9F01-1D6FAD3DCF3F}" srcOrd="2" destOrd="0" parTransId="{35CC7090-16F4-4FAF-BB5E-67109E16D908}" sibTransId="{1069FE90-6A5A-4938-BE74-8219E851D10D}"/>
    <dgm:cxn modelId="{292F022D-8B45-4817-9504-9B9FFF9D6941}" type="presOf" srcId="{AD763342-E204-41C3-9858-F20BCB9114E1}" destId="{70378443-E360-45D6-AE3A-E5BE3AF9B9B2}" srcOrd="0" destOrd="0" presId="urn:microsoft.com/office/officeart/2005/8/layout/radial1"/>
    <dgm:cxn modelId="{81C1FAE9-9318-4FB0-97FD-C591891BC2D4}" srcId="{C5373BEE-5B37-49B0-B409-E0CCC7A9FB7F}" destId="{33C81959-66A5-431E-80F3-DF8D07FBA41C}" srcOrd="1" destOrd="0" parTransId="{CB28035F-0E53-4F84-B3E2-C34708FE590D}" sibTransId="{C30AFE6B-1BA3-4405-9394-31A0D57A90E9}"/>
    <dgm:cxn modelId="{E82C1900-4799-4375-AF57-B5960316A42B}" type="presOf" srcId="{33C81959-66A5-431E-80F3-DF8D07FBA41C}" destId="{609CF5BD-FD79-4ABD-BA76-FFC0DADC530F}" srcOrd="0" destOrd="0" presId="urn:microsoft.com/office/officeart/2005/8/layout/radial1"/>
    <dgm:cxn modelId="{4C05C398-DE37-4780-BCF0-A1B500C3F038}" type="presOf" srcId="{CB28035F-0E53-4F84-B3E2-C34708FE590D}" destId="{CAA4C580-C0DD-4965-BAEC-57F6342B66BE}" srcOrd="1" destOrd="0" presId="urn:microsoft.com/office/officeart/2005/8/layout/radial1"/>
    <dgm:cxn modelId="{98F0A7EE-7968-462B-A144-2839393B4398}" srcId="{C5373BEE-5B37-49B0-B409-E0CCC7A9FB7F}" destId="{0505C849-ABA0-4389-9000-D202324CBC19}" srcOrd="0" destOrd="0" parTransId="{AD763342-E204-41C3-9858-F20BCB9114E1}" sibTransId="{E508C867-20CA-44A1-A6F1-A611295BEAEF}"/>
    <dgm:cxn modelId="{3878C6E3-EEF9-4862-ABF7-A58DEDC0BA5E}" type="presOf" srcId="{CB28035F-0E53-4F84-B3E2-C34708FE590D}" destId="{C25C3CF2-D98E-42F9-9C90-AF0DD6D47310}" srcOrd="0" destOrd="0" presId="urn:microsoft.com/office/officeart/2005/8/layout/radial1"/>
    <dgm:cxn modelId="{48AC479E-574D-42DF-B8B0-569174344A3F}" type="presOf" srcId="{35CC7090-16F4-4FAF-BB5E-67109E16D908}" destId="{30F76047-90EE-423E-8799-2F97E4E5619D}" srcOrd="1" destOrd="0" presId="urn:microsoft.com/office/officeart/2005/8/layout/radial1"/>
    <dgm:cxn modelId="{8F533B05-33AE-47DE-8C3B-DAEEB7B4067B}" type="presParOf" srcId="{DB8EC4C1-7600-48D3-BF20-13593E0680F4}" destId="{C61A90E8-7003-422E-8EC2-7032B09E1646}" srcOrd="0" destOrd="0" presId="urn:microsoft.com/office/officeart/2005/8/layout/radial1"/>
    <dgm:cxn modelId="{6616576A-08FE-4509-B629-65D5B63B3102}" type="presParOf" srcId="{DB8EC4C1-7600-48D3-BF20-13593E0680F4}" destId="{70378443-E360-45D6-AE3A-E5BE3AF9B9B2}" srcOrd="1" destOrd="0" presId="urn:microsoft.com/office/officeart/2005/8/layout/radial1"/>
    <dgm:cxn modelId="{31078C6E-2EAB-4DEC-9FB7-09AEB8604219}" type="presParOf" srcId="{70378443-E360-45D6-AE3A-E5BE3AF9B9B2}" destId="{485BE333-8D00-44D3-B787-A8A9A4F81981}" srcOrd="0" destOrd="0" presId="urn:microsoft.com/office/officeart/2005/8/layout/radial1"/>
    <dgm:cxn modelId="{4462027B-A9B4-4FB6-92DB-D53CDF91411C}" type="presParOf" srcId="{DB8EC4C1-7600-48D3-BF20-13593E0680F4}" destId="{15636E56-03B9-4262-B5FC-417F8BFD84D1}" srcOrd="2" destOrd="0" presId="urn:microsoft.com/office/officeart/2005/8/layout/radial1"/>
    <dgm:cxn modelId="{AFE86371-2C5C-490F-81A2-55B004939574}" type="presParOf" srcId="{DB8EC4C1-7600-48D3-BF20-13593E0680F4}" destId="{C25C3CF2-D98E-42F9-9C90-AF0DD6D47310}" srcOrd="3" destOrd="0" presId="urn:microsoft.com/office/officeart/2005/8/layout/radial1"/>
    <dgm:cxn modelId="{A460EDA6-E263-4845-8C3A-CA72601C7757}" type="presParOf" srcId="{C25C3CF2-D98E-42F9-9C90-AF0DD6D47310}" destId="{CAA4C580-C0DD-4965-BAEC-57F6342B66BE}" srcOrd="0" destOrd="0" presId="urn:microsoft.com/office/officeart/2005/8/layout/radial1"/>
    <dgm:cxn modelId="{EB7AAA19-0154-4633-8C44-32DB20E2D891}" type="presParOf" srcId="{DB8EC4C1-7600-48D3-BF20-13593E0680F4}" destId="{609CF5BD-FD79-4ABD-BA76-FFC0DADC530F}" srcOrd="4" destOrd="0" presId="urn:microsoft.com/office/officeart/2005/8/layout/radial1"/>
    <dgm:cxn modelId="{F5432A57-BC78-4A21-B788-4643F441044D}" type="presParOf" srcId="{DB8EC4C1-7600-48D3-BF20-13593E0680F4}" destId="{021E1280-1359-4D10-A86F-D2C4263B3F2D}" srcOrd="5" destOrd="0" presId="urn:microsoft.com/office/officeart/2005/8/layout/radial1"/>
    <dgm:cxn modelId="{475149B5-73EE-421B-B30F-48837C013218}" type="presParOf" srcId="{021E1280-1359-4D10-A86F-D2C4263B3F2D}" destId="{30F76047-90EE-423E-8799-2F97E4E5619D}" srcOrd="0" destOrd="0" presId="urn:microsoft.com/office/officeart/2005/8/layout/radial1"/>
    <dgm:cxn modelId="{F0212575-633A-4C50-AE95-9D5C8B35585B}" type="presParOf" srcId="{DB8EC4C1-7600-48D3-BF20-13593E0680F4}" destId="{8E21F20B-8939-4390-BFCC-0EF75DE73DA5}"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5C4C9-D3C3-460B-8052-74DF263203D3}">
      <dsp:nvSpPr>
        <dsp:cNvPr id="0" name=""/>
        <dsp:cNvSpPr/>
      </dsp:nvSpPr>
      <dsp:spPr>
        <a:xfrm>
          <a:off x="706348" y="208"/>
          <a:ext cx="3548137" cy="2128882"/>
        </a:xfrm>
        <a:prstGeom prst="rect">
          <a:avLst/>
        </a:prstGeom>
        <a:solidFill>
          <a:srgbClr val="00BAAE"/>
        </a:solidFill>
        <a:ln w="12700" cap="flat" cmpd="sng" algn="ctr">
          <a:solidFill>
            <a:srgbClr val="00BAA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rgbClr val="69645A"/>
              </a:solidFill>
              <a:latin typeface="+mn-lt"/>
              <a:ea typeface="Arial Black" charset="0"/>
              <a:cs typeface="Times New Roman" panose="02020603050405020304" pitchFamily="18" charset="0"/>
            </a:rPr>
            <a:t>1 in 5 aged 15-49 experienced violence at least once in lifetime</a:t>
          </a:r>
        </a:p>
      </dsp:txBody>
      <dsp:txXfrm>
        <a:off x="706348" y="208"/>
        <a:ext cx="3548137" cy="2128882"/>
      </dsp:txXfrm>
    </dsp:sp>
    <dsp:sp modelId="{F7BD1296-CC43-4570-84E0-5E8A0D4FF633}">
      <dsp:nvSpPr>
        <dsp:cNvPr id="0" name=""/>
        <dsp:cNvSpPr/>
      </dsp:nvSpPr>
      <dsp:spPr>
        <a:xfrm>
          <a:off x="4609299" y="208"/>
          <a:ext cx="3548137" cy="2128882"/>
        </a:xfrm>
        <a:prstGeom prst="rect">
          <a:avLst/>
        </a:prstGeom>
        <a:solidFill>
          <a:srgbClr val="00BAAE"/>
        </a:solidFill>
        <a:ln w="12700" cap="flat" cmpd="sng" algn="ctr">
          <a:solidFill>
            <a:srgbClr val="00BAA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rgbClr val="69645A"/>
              </a:solidFill>
              <a:latin typeface="+mn-lt"/>
              <a:ea typeface="Arial Black" charset="0"/>
              <a:cs typeface="Times New Roman" panose="02020603050405020304" pitchFamily="18" charset="0"/>
            </a:rPr>
            <a:t>1 in 10 aged 15-19 is already a mother or pregnant with first child</a:t>
          </a:r>
          <a:endParaRPr lang="en-US" sz="2400" kern="1200" dirty="0">
            <a:solidFill>
              <a:srgbClr val="69645A"/>
            </a:solidFill>
            <a:latin typeface="+mn-lt"/>
            <a:ea typeface="Arial Black" charset="0"/>
            <a:cs typeface="Times New Roman" panose="02020603050405020304" pitchFamily="18" charset="0"/>
          </a:endParaRPr>
        </a:p>
      </dsp:txBody>
      <dsp:txXfrm>
        <a:off x="4609299" y="208"/>
        <a:ext cx="3548137" cy="2128882"/>
      </dsp:txXfrm>
    </dsp:sp>
    <dsp:sp modelId="{7CDE0D94-5022-4033-824B-BDC2C6D386F6}">
      <dsp:nvSpPr>
        <dsp:cNvPr id="0" name=""/>
        <dsp:cNvSpPr/>
      </dsp:nvSpPr>
      <dsp:spPr>
        <a:xfrm>
          <a:off x="706348" y="2483904"/>
          <a:ext cx="3548137" cy="2128882"/>
        </a:xfrm>
        <a:prstGeom prst="rect">
          <a:avLst/>
        </a:prstGeom>
        <a:solidFill>
          <a:srgbClr val="00BAAE"/>
        </a:solidFill>
        <a:ln w="12700" cap="flat" cmpd="sng" algn="ctr">
          <a:solidFill>
            <a:srgbClr val="00BAA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rgbClr val="69645A"/>
              </a:solidFill>
              <a:latin typeface="+mn-lt"/>
              <a:ea typeface="Arial Black" charset="0"/>
              <a:cs typeface="Times New Roman" panose="02020603050405020304" pitchFamily="18" charset="0"/>
            </a:rPr>
            <a:t>1 in 4 (26%) ever-married women aged 15-49 have experienced physical, sexual, or emotional violence by their husband or partner</a:t>
          </a:r>
          <a:endParaRPr lang="en-US" sz="2400" kern="1200" dirty="0">
            <a:solidFill>
              <a:srgbClr val="69645A"/>
            </a:solidFill>
            <a:latin typeface="+mn-lt"/>
            <a:ea typeface="Arial Black" charset="0"/>
            <a:cs typeface="Times New Roman" panose="02020603050405020304" pitchFamily="18" charset="0"/>
          </a:endParaRPr>
        </a:p>
      </dsp:txBody>
      <dsp:txXfrm>
        <a:off x="706348" y="2483904"/>
        <a:ext cx="3548137" cy="2128882"/>
      </dsp:txXfrm>
    </dsp:sp>
    <dsp:sp modelId="{EC103650-340A-4382-8B24-6A2ED864E944}">
      <dsp:nvSpPr>
        <dsp:cNvPr id="0" name=""/>
        <dsp:cNvSpPr/>
      </dsp:nvSpPr>
      <dsp:spPr>
        <a:xfrm>
          <a:off x="4641126" y="2484112"/>
          <a:ext cx="3548137" cy="2128882"/>
        </a:xfrm>
        <a:prstGeom prst="rect">
          <a:avLst/>
        </a:prstGeom>
        <a:solidFill>
          <a:srgbClr val="00BAAE"/>
        </a:solidFill>
        <a:ln w="12700" cap="flat" cmpd="sng" algn="ctr">
          <a:solidFill>
            <a:srgbClr val="00BAA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rgbClr val="69645A"/>
              </a:solidFill>
              <a:latin typeface="+mn-lt"/>
              <a:ea typeface="Arial Black" charset="0"/>
              <a:cs typeface="Times New Roman" panose="02020603050405020304" pitchFamily="18" charset="0"/>
            </a:rPr>
            <a:t>Gender Inequality Index Rank - 96 </a:t>
          </a:r>
        </a:p>
        <a:p>
          <a:pPr lvl="0" algn="ctr" defTabSz="1066800">
            <a:lnSpc>
              <a:spcPct val="90000"/>
            </a:lnSpc>
            <a:spcBef>
              <a:spcPct val="0"/>
            </a:spcBef>
            <a:spcAft>
              <a:spcPct val="35000"/>
            </a:spcAft>
          </a:pPr>
          <a:r>
            <a:rPr lang="en-US" sz="2400" kern="1200" dirty="0" smtClean="0">
              <a:solidFill>
                <a:srgbClr val="69645A"/>
              </a:solidFill>
              <a:latin typeface="+mn-lt"/>
              <a:ea typeface="Arial Black" charset="0"/>
              <a:cs typeface="Times New Roman" panose="02020603050405020304" pitchFamily="18" charset="0"/>
            </a:rPr>
            <a:t>Global Gender Gap Index Rank - 7 </a:t>
          </a:r>
          <a:endParaRPr lang="en-US" sz="2400" kern="1200" dirty="0">
            <a:solidFill>
              <a:srgbClr val="69645A"/>
            </a:solidFill>
            <a:latin typeface="+mn-lt"/>
            <a:ea typeface="Arial Black" charset="0"/>
            <a:cs typeface="Times New Roman" panose="02020603050405020304" pitchFamily="18" charset="0"/>
          </a:endParaRPr>
        </a:p>
      </dsp:txBody>
      <dsp:txXfrm>
        <a:off x="4641126" y="2484112"/>
        <a:ext cx="3548137" cy="2128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11206-1FE6-4807-9733-19C43408954B}">
      <dsp:nvSpPr>
        <dsp:cNvPr id="0" name=""/>
        <dsp:cNvSpPr/>
      </dsp:nvSpPr>
      <dsp:spPr>
        <a:xfrm>
          <a:off x="0" y="2101"/>
          <a:ext cx="61800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D5334D-323B-4CFD-9B49-F6E85642F756}">
      <dsp:nvSpPr>
        <dsp:cNvPr id="0" name=""/>
        <dsp:cNvSpPr/>
      </dsp:nvSpPr>
      <dsp:spPr>
        <a:xfrm>
          <a:off x="0" y="2101"/>
          <a:ext cx="1292718" cy="1433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algn="l" defTabSz="914400" rtl="0" eaLnBrk="1" latinLnBrk="0" hangingPunct="1">
            <a:lnSpc>
              <a:spcPct val="90000"/>
            </a:lnSpc>
            <a:spcBef>
              <a:spcPct val="0"/>
            </a:spcBef>
            <a:spcAft>
              <a:spcPct val="35000"/>
            </a:spcAft>
          </a:pPr>
          <a:r>
            <a:rPr lang="en-US" sz="3200" kern="1200" dirty="0" smtClean="0">
              <a:solidFill>
                <a:srgbClr val="69645A"/>
              </a:solidFill>
              <a:latin typeface="+mn-lt"/>
              <a:ea typeface="Arial Black" charset="0"/>
              <a:cs typeface="Times New Roman" panose="02020603050405020304" pitchFamily="18" charset="0"/>
            </a:rPr>
            <a:t>17%</a:t>
          </a:r>
          <a:endParaRPr lang="en-US" sz="3200" kern="1200" dirty="0">
            <a:solidFill>
              <a:srgbClr val="69645A"/>
            </a:solidFill>
            <a:latin typeface="+mn-lt"/>
            <a:ea typeface="Arial Black" charset="0"/>
            <a:cs typeface="Times New Roman" panose="02020603050405020304" pitchFamily="18" charset="0"/>
          </a:endParaRPr>
        </a:p>
      </dsp:txBody>
      <dsp:txXfrm>
        <a:off x="0" y="2101"/>
        <a:ext cx="1292718" cy="1433481"/>
      </dsp:txXfrm>
    </dsp:sp>
    <dsp:sp modelId="{9EEBCE94-6D44-4936-970B-C68BC0C53470}">
      <dsp:nvSpPr>
        <dsp:cNvPr id="0" name=""/>
        <dsp:cNvSpPr/>
      </dsp:nvSpPr>
      <dsp:spPr>
        <a:xfrm>
          <a:off x="1311813" y="72781"/>
          <a:ext cx="4804248" cy="1301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algn="l" defTabSz="914400" rtl="0" eaLnBrk="1" latinLnBrk="0" hangingPunct="1">
            <a:lnSpc>
              <a:spcPct val="90000"/>
            </a:lnSpc>
            <a:spcBef>
              <a:spcPct val="0"/>
            </a:spcBef>
            <a:spcAft>
              <a:spcPct val="35000"/>
            </a:spcAft>
          </a:pPr>
          <a:r>
            <a:rPr lang="en-US" sz="2800" kern="1200" dirty="0" smtClean="0">
              <a:solidFill>
                <a:srgbClr val="69645A"/>
              </a:solidFill>
              <a:latin typeface="+mn-lt"/>
              <a:ea typeface="Arial Black" charset="0"/>
              <a:cs typeface="Times New Roman" panose="02020603050405020304" pitchFamily="18" charset="0"/>
            </a:rPr>
            <a:t>Lifetime Physical and/or Sexual Intimate Partner Violence</a:t>
          </a:r>
          <a:endParaRPr lang="en-US" sz="2800" kern="1200" dirty="0">
            <a:solidFill>
              <a:srgbClr val="69645A"/>
            </a:solidFill>
            <a:latin typeface="+mn-lt"/>
            <a:ea typeface="Arial Black" charset="0"/>
            <a:cs typeface="Times New Roman" panose="02020603050405020304" pitchFamily="18" charset="0"/>
          </a:endParaRPr>
        </a:p>
      </dsp:txBody>
      <dsp:txXfrm>
        <a:off x="1311813" y="72781"/>
        <a:ext cx="4804248" cy="1301892"/>
      </dsp:txXfrm>
    </dsp:sp>
    <dsp:sp modelId="{9872037E-BE8D-4CA4-821B-169E4B0FBA7F}">
      <dsp:nvSpPr>
        <dsp:cNvPr id="0" name=""/>
        <dsp:cNvSpPr/>
      </dsp:nvSpPr>
      <dsp:spPr>
        <a:xfrm>
          <a:off x="1292718" y="1369088"/>
          <a:ext cx="43164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2A9AFB-C567-46C3-8DF6-53C0C952BB67}">
      <dsp:nvSpPr>
        <dsp:cNvPr id="0" name=""/>
        <dsp:cNvSpPr/>
      </dsp:nvSpPr>
      <dsp:spPr>
        <a:xfrm>
          <a:off x="0" y="1435583"/>
          <a:ext cx="61800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099C7-7CF3-4FF2-B44C-19D268293ACE}">
      <dsp:nvSpPr>
        <dsp:cNvPr id="0" name=""/>
        <dsp:cNvSpPr/>
      </dsp:nvSpPr>
      <dsp:spPr>
        <a:xfrm>
          <a:off x="0" y="1435583"/>
          <a:ext cx="1396748" cy="1433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algn="l" defTabSz="914400" rtl="0" eaLnBrk="1" latinLnBrk="0" hangingPunct="1">
            <a:lnSpc>
              <a:spcPct val="90000"/>
            </a:lnSpc>
            <a:spcBef>
              <a:spcPct val="0"/>
            </a:spcBef>
            <a:spcAft>
              <a:spcPct val="35000"/>
            </a:spcAft>
          </a:pPr>
          <a:r>
            <a:rPr lang="en-US" sz="3200" kern="1200" dirty="0" smtClean="0">
              <a:solidFill>
                <a:srgbClr val="69645A"/>
              </a:solidFill>
              <a:latin typeface="+mn-lt"/>
              <a:ea typeface="Arial Black" charset="0"/>
              <a:cs typeface="Times New Roman" panose="02020603050405020304" pitchFamily="18" charset="0"/>
            </a:rPr>
            <a:t>7%</a:t>
          </a:r>
          <a:endParaRPr lang="en-US" sz="3200" kern="1200" dirty="0">
            <a:solidFill>
              <a:srgbClr val="69645A"/>
            </a:solidFill>
            <a:latin typeface="+mn-lt"/>
            <a:ea typeface="Arial Black" charset="0"/>
            <a:cs typeface="Times New Roman" panose="02020603050405020304" pitchFamily="18" charset="0"/>
          </a:endParaRPr>
        </a:p>
      </dsp:txBody>
      <dsp:txXfrm>
        <a:off x="0" y="1435583"/>
        <a:ext cx="1396748" cy="1433481"/>
      </dsp:txXfrm>
    </dsp:sp>
    <dsp:sp modelId="{51F95A17-6CFA-4279-9D0B-037CF1CA1507}">
      <dsp:nvSpPr>
        <dsp:cNvPr id="0" name=""/>
        <dsp:cNvSpPr/>
      </dsp:nvSpPr>
      <dsp:spPr>
        <a:xfrm>
          <a:off x="1345944" y="1444384"/>
          <a:ext cx="4690283" cy="1301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algn="l" defTabSz="914400" rtl="0" eaLnBrk="1" latinLnBrk="0" hangingPunct="1">
            <a:lnSpc>
              <a:spcPct val="90000"/>
            </a:lnSpc>
            <a:spcBef>
              <a:spcPct val="0"/>
            </a:spcBef>
            <a:spcAft>
              <a:spcPct val="35000"/>
            </a:spcAft>
          </a:pPr>
          <a:r>
            <a:rPr lang="en-US" sz="2800" kern="1200" dirty="0" smtClean="0">
              <a:solidFill>
                <a:srgbClr val="69645A"/>
              </a:solidFill>
              <a:latin typeface="+mn-lt"/>
              <a:ea typeface="Arial Black" charset="0"/>
              <a:cs typeface="Times New Roman" panose="02020603050405020304" pitchFamily="18" charset="0"/>
            </a:rPr>
            <a:t>Physical and/or Sexual Intimate Partner Violence in the last 12 months</a:t>
          </a:r>
          <a:endParaRPr lang="en-US" sz="2800" kern="1200" dirty="0">
            <a:solidFill>
              <a:srgbClr val="69645A"/>
            </a:solidFill>
            <a:latin typeface="+mn-lt"/>
            <a:ea typeface="Arial Black" charset="0"/>
            <a:cs typeface="Times New Roman" panose="02020603050405020304" pitchFamily="18" charset="0"/>
          </a:endParaRPr>
        </a:p>
      </dsp:txBody>
      <dsp:txXfrm>
        <a:off x="1345944" y="1444384"/>
        <a:ext cx="4690283" cy="1301892"/>
      </dsp:txXfrm>
    </dsp:sp>
    <dsp:sp modelId="{A7649652-937A-42BA-A542-9D06C7ACE8BD}">
      <dsp:nvSpPr>
        <dsp:cNvPr id="0" name=""/>
        <dsp:cNvSpPr/>
      </dsp:nvSpPr>
      <dsp:spPr>
        <a:xfrm>
          <a:off x="1396748" y="2802570"/>
          <a:ext cx="477990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6C6B87-09E6-42AF-8AAA-33145C72230A}">
      <dsp:nvSpPr>
        <dsp:cNvPr id="0" name=""/>
        <dsp:cNvSpPr/>
      </dsp:nvSpPr>
      <dsp:spPr>
        <a:xfrm>
          <a:off x="0" y="2869064"/>
          <a:ext cx="61800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B008C3-A8D0-404C-810C-E47A7CF91887}">
      <dsp:nvSpPr>
        <dsp:cNvPr id="0" name=""/>
        <dsp:cNvSpPr/>
      </dsp:nvSpPr>
      <dsp:spPr>
        <a:xfrm>
          <a:off x="0" y="2869064"/>
          <a:ext cx="1236016" cy="1433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algn="l" defTabSz="914400" rtl="0" eaLnBrk="1" latinLnBrk="0" hangingPunct="1">
            <a:lnSpc>
              <a:spcPct val="90000"/>
            </a:lnSpc>
            <a:spcBef>
              <a:spcPct val="0"/>
            </a:spcBef>
            <a:spcAft>
              <a:spcPct val="35000"/>
            </a:spcAft>
          </a:pPr>
          <a:r>
            <a:rPr lang="en-US" sz="3200" kern="1200" dirty="0" smtClean="0">
              <a:solidFill>
                <a:srgbClr val="69645A"/>
              </a:solidFill>
              <a:latin typeface="+mn-lt"/>
              <a:ea typeface="Arial Black" charset="0"/>
              <a:cs typeface="Times New Roman" panose="02020603050405020304" pitchFamily="18" charset="0"/>
            </a:rPr>
            <a:t>15%</a:t>
          </a:r>
          <a:endParaRPr lang="en-US" sz="3200" kern="1200" dirty="0">
            <a:solidFill>
              <a:srgbClr val="69645A"/>
            </a:solidFill>
            <a:latin typeface="+mn-lt"/>
            <a:ea typeface="Arial Black" charset="0"/>
            <a:cs typeface="Times New Roman" panose="02020603050405020304" pitchFamily="18" charset="0"/>
          </a:endParaRPr>
        </a:p>
      </dsp:txBody>
      <dsp:txXfrm>
        <a:off x="0" y="2869064"/>
        <a:ext cx="1236016" cy="1433481"/>
      </dsp:txXfrm>
    </dsp:sp>
    <dsp:sp modelId="{76FF764F-90BB-454A-B1A6-8BA2095A2097}">
      <dsp:nvSpPr>
        <dsp:cNvPr id="0" name=""/>
        <dsp:cNvSpPr/>
      </dsp:nvSpPr>
      <dsp:spPr>
        <a:xfrm>
          <a:off x="1328717" y="2934159"/>
          <a:ext cx="4851363" cy="1301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algn="l" defTabSz="914400" rtl="0" eaLnBrk="1" latinLnBrk="0" hangingPunct="1">
            <a:lnSpc>
              <a:spcPct val="90000"/>
            </a:lnSpc>
            <a:spcBef>
              <a:spcPct val="0"/>
            </a:spcBef>
            <a:spcAft>
              <a:spcPct val="35000"/>
            </a:spcAft>
          </a:pPr>
          <a:r>
            <a:rPr lang="en-US" sz="2800" kern="1200" dirty="0" smtClean="0">
              <a:solidFill>
                <a:srgbClr val="69645A"/>
              </a:solidFill>
              <a:latin typeface="+mn-lt"/>
              <a:ea typeface="Arial Black" charset="0"/>
              <a:cs typeface="Times New Roman" panose="02020603050405020304" pitchFamily="18" charset="0"/>
            </a:rPr>
            <a:t>Child Marriage</a:t>
          </a:r>
          <a:endParaRPr lang="en-US" sz="2800" kern="1200" dirty="0">
            <a:solidFill>
              <a:srgbClr val="69645A"/>
            </a:solidFill>
            <a:latin typeface="+mn-lt"/>
            <a:ea typeface="Arial Black" charset="0"/>
            <a:cs typeface="Times New Roman" panose="02020603050405020304" pitchFamily="18" charset="0"/>
          </a:endParaRPr>
        </a:p>
      </dsp:txBody>
      <dsp:txXfrm>
        <a:off x="1328717" y="2934159"/>
        <a:ext cx="4851363" cy="1301892"/>
      </dsp:txXfrm>
    </dsp:sp>
    <dsp:sp modelId="{68B2049B-9C06-4837-A7FC-E51BD7D4676C}">
      <dsp:nvSpPr>
        <dsp:cNvPr id="0" name=""/>
        <dsp:cNvSpPr/>
      </dsp:nvSpPr>
      <dsp:spPr>
        <a:xfrm>
          <a:off x="1236016" y="4236051"/>
          <a:ext cx="494406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A90E8-7003-422E-8EC2-7032B09E1646}">
      <dsp:nvSpPr>
        <dsp:cNvPr id="0" name=""/>
        <dsp:cNvSpPr/>
      </dsp:nvSpPr>
      <dsp:spPr>
        <a:xfrm>
          <a:off x="3599818" y="2141082"/>
          <a:ext cx="4077481" cy="575448"/>
        </a:xfrm>
        <a:prstGeom prst="roundRect">
          <a:avLst/>
        </a:prstGeom>
        <a:solidFill>
          <a:srgbClr val="5ABFD1"/>
        </a:solidFill>
        <a:ln w="12700" cap="flat" cmpd="sng" algn="ctr">
          <a:solidFill>
            <a:srgbClr val="5ABFD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b="1" kern="1200" dirty="0" smtClean="0">
              <a:solidFill>
                <a:schemeClr val="bg1"/>
              </a:solidFill>
            </a:rPr>
            <a:t>Program Objectives </a:t>
          </a:r>
          <a:endParaRPr lang="en-US" sz="3600" kern="1200" dirty="0">
            <a:solidFill>
              <a:schemeClr val="bg1"/>
            </a:solidFill>
          </a:endParaRPr>
        </a:p>
      </dsp:txBody>
      <dsp:txXfrm>
        <a:off x="3627909" y="2169173"/>
        <a:ext cx="4021299" cy="519266"/>
      </dsp:txXfrm>
    </dsp:sp>
    <dsp:sp modelId="{70378443-E360-45D6-AE3A-E5BE3AF9B9B2}">
      <dsp:nvSpPr>
        <dsp:cNvPr id="0" name=""/>
        <dsp:cNvSpPr/>
      </dsp:nvSpPr>
      <dsp:spPr>
        <a:xfrm rot="1687268">
          <a:off x="6041759" y="3156982"/>
          <a:ext cx="1987949" cy="37018"/>
        </a:xfrm>
        <a:custGeom>
          <a:avLst/>
          <a:gdLst/>
          <a:ahLst/>
          <a:cxnLst/>
          <a:rect l="0" t="0" r="0" b="0"/>
          <a:pathLst>
            <a:path>
              <a:moveTo>
                <a:pt x="0" y="18509"/>
              </a:moveTo>
              <a:lnTo>
                <a:pt x="1987949" y="18509"/>
              </a:lnTo>
            </a:path>
          </a:pathLst>
        </a:custGeom>
        <a:noFill/>
        <a:ln w="12700" cap="flat" cmpd="sng" algn="ctr">
          <a:solidFill>
            <a:srgbClr val="5ABFD1"/>
          </a:solidFill>
          <a:prstDash val="solid"/>
          <a:miter lim="800000"/>
        </a:ln>
        <a:effectLst/>
      </dsp:spPr>
      <dsp:style>
        <a:lnRef idx="2">
          <a:schemeClr val="accent1"/>
        </a:lnRef>
        <a:fillRef idx="0">
          <a:schemeClr val="accent1"/>
        </a:fillRef>
        <a:effectRef idx="1">
          <a:schemeClr val="accent1"/>
        </a:effectRef>
        <a:fontRef idx="minor">
          <a:schemeClr val="tx1"/>
        </a:fontRef>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dirty="0"/>
        </a:p>
      </dsp:txBody>
      <dsp:txXfrm>
        <a:off x="6986035" y="3125792"/>
        <a:ext cx="99397" cy="99397"/>
      </dsp:txXfrm>
    </dsp:sp>
    <dsp:sp modelId="{15636E56-03B9-4262-B5FC-417F8BFD84D1}">
      <dsp:nvSpPr>
        <dsp:cNvPr id="0" name=""/>
        <dsp:cNvSpPr/>
      </dsp:nvSpPr>
      <dsp:spPr>
        <a:xfrm>
          <a:off x="7738243" y="2867389"/>
          <a:ext cx="2944138" cy="2940498"/>
        </a:xfrm>
        <a:prstGeom prst="ellipse">
          <a:avLst/>
        </a:prstGeom>
        <a:solidFill>
          <a:srgbClr val="5ABFD1"/>
        </a:solidFill>
        <a:ln w="12700" cap="flat" cmpd="sng" algn="ctr">
          <a:solidFill>
            <a:srgbClr val="5ABFD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Increased access</a:t>
          </a:r>
          <a:r>
            <a:rPr lang="en-US" sz="2800" kern="1200" dirty="0" smtClean="0"/>
            <a:t> </a:t>
          </a:r>
          <a:r>
            <a:rPr lang="en-US" sz="2400" kern="1200" dirty="0" smtClean="0"/>
            <a:t>to global resources for victims &amp; survivors of GBV</a:t>
          </a:r>
          <a:endParaRPr lang="en-US" sz="2400" kern="1200" dirty="0"/>
        </a:p>
      </dsp:txBody>
      <dsp:txXfrm>
        <a:off x="8169402" y="3298015"/>
        <a:ext cx="2081820" cy="2079246"/>
      </dsp:txXfrm>
    </dsp:sp>
    <dsp:sp modelId="{C25C3CF2-D98E-42F9-9C90-AF0DD6D47310}">
      <dsp:nvSpPr>
        <dsp:cNvPr id="0" name=""/>
        <dsp:cNvSpPr/>
      </dsp:nvSpPr>
      <dsp:spPr>
        <a:xfrm rot="5406177">
          <a:off x="5161572" y="3173634"/>
          <a:ext cx="951228" cy="37018"/>
        </a:xfrm>
        <a:custGeom>
          <a:avLst/>
          <a:gdLst/>
          <a:ahLst/>
          <a:cxnLst/>
          <a:rect l="0" t="0" r="0" b="0"/>
          <a:pathLst>
            <a:path>
              <a:moveTo>
                <a:pt x="0" y="18509"/>
              </a:moveTo>
              <a:lnTo>
                <a:pt x="951228" y="18509"/>
              </a:lnTo>
            </a:path>
          </a:pathLst>
        </a:custGeom>
        <a:noFill/>
        <a:ln w="12700" cap="flat" cmpd="sng" algn="ctr">
          <a:solidFill>
            <a:srgbClr val="5ABFD1"/>
          </a:solidFill>
          <a:prstDash val="solid"/>
          <a:miter lim="800000"/>
        </a:ln>
        <a:effectLst/>
      </dsp:spPr>
      <dsp:style>
        <a:lnRef idx="2">
          <a:schemeClr val="accent1"/>
        </a:lnRef>
        <a:fillRef idx="0">
          <a:schemeClr val="accent1"/>
        </a:fillRef>
        <a:effectRef idx="1">
          <a:schemeClr val="accent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613406" y="3168363"/>
        <a:ext cx="47561" cy="47561"/>
      </dsp:txXfrm>
    </dsp:sp>
    <dsp:sp modelId="{609CF5BD-FD79-4ABD-BA76-FFC0DADC530F}">
      <dsp:nvSpPr>
        <dsp:cNvPr id="0" name=""/>
        <dsp:cNvSpPr/>
      </dsp:nvSpPr>
      <dsp:spPr>
        <a:xfrm>
          <a:off x="4181304" y="3667754"/>
          <a:ext cx="2904838" cy="2903940"/>
        </a:xfrm>
        <a:prstGeom prst="ellipse">
          <a:avLst/>
        </a:prstGeom>
        <a:solidFill>
          <a:srgbClr val="5ABFD1"/>
        </a:solidFill>
        <a:ln w="12700" cap="flat" cmpd="sng" algn="ctr">
          <a:solidFill>
            <a:srgbClr val="5ABFD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smtClean="0"/>
            <a:t>Establishment of an international network </a:t>
          </a:r>
          <a:r>
            <a:rPr lang="en-US" sz="2000" kern="1200" dirty="0" smtClean="0"/>
            <a:t>to serve as a focal point and coordinate efforts around GBV</a:t>
          </a:r>
          <a:endParaRPr lang="en-US" sz="2000" kern="1200" dirty="0"/>
        </a:p>
      </dsp:txBody>
      <dsp:txXfrm>
        <a:off x="4606708" y="4093026"/>
        <a:ext cx="2054030" cy="2053396"/>
      </dsp:txXfrm>
    </dsp:sp>
    <dsp:sp modelId="{021E1280-1359-4D10-A86F-D2C4263B3F2D}">
      <dsp:nvSpPr>
        <dsp:cNvPr id="0" name=""/>
        <dsp:cNvSpPr/>
      </dsp:nvSpPr>
      <dsp:spPr>
        <a:xfrm rot="9158867">
          <a:off x="3260174" y="3136041"/>
          <a:ext cx="1950837" cy="37018"/>
        </a:xfrm>
        <a:custGeom>
          <a:avLst/>
          <a:gdLst/>
          <a:ahLst/>
          <a:cxnLst/>
          <a:rect l="0" t="0" r="0" b="0"/>
          <a:pathLst>
            <a:path>
              <a:moveTo>
                <a:pt x="0" y="18509"/>
              </a:moveTo>
              <a:lnTo>
                <a:pt x="1950837" y="18509"/>
              </a:lnTo>
            </a:path>
          </a:pathLst>
        </a:custGeom>
        <a:noFill/>
        <a:ln w="12700" cap="flat" cmpd="sng" algn="ctr">
          <a:solidFill>
            <a:srgbClr val="5ABFD1"/>
          </a:solidFill>
          <a:prstDash val="solid"/>
          <a:miter lim="800000"/>
        </a:ln>
        <a:effectLst/>
      </dsp:spPr>
      <dsp:style>
        <a:lnRef idx="2">
          <a:schemeClr val="accent1"/>
        </a:lnRef>
        <a:fillRef idx="0">
          <a:schemeClr val="accent1"/>
        </a:fillRef>
        <a:effectRef idx="1">
          <a:schemeClr val="accent1"/>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186822" y="3105779"/>
        <a:ext cx="97541" cy="97541"/>
      </dsp:txXfrm>
    </dsp:sp>
    <dsp:sp modelId="{8E21F20B-8939-4390-BFCC-0EF75DE73DA5}">
      <dsp:nvSpPr>
        <dsp:cNvPr id="0" name=""/>
        <dsp:cNvSpPr/>
      </dsp:nvSpPr>
      <dsp:spPr>
        <a:xfrm>
          <a:off x="610009" y="2819889"/>
          <a:ext cx="2924258" cy="2907602"/>
        </a:xfrm>
        <a:prstGeom prst="ellipse">
          <a:avLst/>
        </a:prstGeom>
        <a:solidFill>
          <a:srgbClr val="5ABFD1"/>
        </a:solidFill>
        <a:ln w="12700" cap="flat" cmpd="sng" algn="ctr">
          <a:solidFill>
            <a:srgbClr val="23BCB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Improved protections and access to justice</a:t>
          </a:r>
          <a:r>
            <a:rPr lang="en-US" sz="2800" kern="1200" dirty="0" smtClean="0"/>
            <a:t> </a:t>
          </a:r>
          <a:br>
            <a:rPr lang="en-US" sz="2800" kern="1200" dirty="0" smtClean="0"/>
          </a:br>
          <a:r>
            <a:rPr lang="en-US" sz="2400" kern="1200" dirty="0" smtClean="0"/>
            <a:t>for victims &amp; survivors of GBV</a:t>
          </a:r>
          <a:endParaRPr lang="en-US" sz="2400" kern="1200" dirty="0"/>
        </a:p>
      </dsp:txBody>
      <dsp:txXfrm>
        <a:off x="1038257" y="3245697"/>
        <a:ext cx="2067762" cy="205598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85E060-5551-4E3C-8305-1F8AA584E844}" type="datetimeFigureOut">
              <a:rPr lang="en-US" smtClean="0"/>
              <a:t>7/5/2019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D814C3-FF16-46CD-9D28-07DE9CCF70CB}" type="slidenum">
              <a:rPr lang="en-US" smtClean="0"/>
              <a:t>‹#›</a:t>
            </a:fld>
            <a:endParaRPr lang="en-US"/>
          </a:p>
        </p:txBody>
      </p:sp>
    </p:spTree>
    <p:extLst>
      <p:ext uri="{BB962C8B-B14F-4D97-AF65-F5344CB8AC3E}">
        <p14:creationId xmlns:p14="http://schemas.microsoft.com/office/powerpoint/2010/main" val="35652207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0AE637-9A4E-4339-8321-94EC74491E0B}" type="datetimeFigureOut">
              <a:rPr lang="en-US" smtClean="0"/>
              <a:t>7/5/2019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D1FA58-1D4A-4015-A838-233089B718A8}" type="slidenum">
              <a:rPr lang="en-US" smtClean="0"/>
              <a:t>‹#›</a:t>
            </a:fld>
            <a:endParaRPr lang="en-US"/>
          </a:p>
        </p:txBody>
      </p:sp>
    </p:spTree>
    <p:extLst>
      <p:ext uri="{BB962C8B-B14F-4D97-AF65-F5344CB8AC3E}">
        <p14:creationId xmlns:p14="http://schemas.microsoft.com/office/powerpoint/2010/main" val="3508083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cw.gov.ph/statistics/201405/statistics-violence-against-filipino-women"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Confirm title</a:t>
            </a:r>
            <a:endParaRPr lang="en-US" dirty="0"/>
          </a:p>
        </p:txBody>
      </p:sp>
      <p:sp>
        <p:nvSpPr>
          <p:cNvPr id="4" name="Slide Number Placeholder 3"/>
          <p:cNvSpPr>
            <a:spLocks noGrp="1"/>
          </p:cNvSpPr>
          <p:nvPr>
            <p:ph type="sldNum" sz="quarter" idx="10"/>
          </p:nvPr>
        </p:nvSpPr>
        <p:spPr/>
        <p:txBody>
          <a:bodyPr/>
          <a:lstStyle/>
          <a:p>
            <a:fld id="{5FD1FA58-1D4A-4015-A838-233089B718A8}" type="slidenum">
              <a:rPr lang="en-US" smtClean="0"/>
              <a:t>1</a:t>
            </a:fld>
            <a:endParaRPr lang="en-US"/>
          </a:p>
        </p:txBody>
      </p:sp>
    </p:spTree>
    <p:extLst>
      <p:ext uri="{BB962C8B-B14F-4D97-AF65-F5344CB8AC3E}">
        <p14:creationId xmlns:p14="http://schemas.microsoft.com/office/powerpoint/2010/main" val="3104579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encabezado 3"/>
          <p:cNvSpPr>
            <a:spLocks noGrp="1"/>
          </p:cNvSpPr>
          <p:nvPr>
            <p:ph type="hdr" sz="quarter" idx="10"/>
          </p:nvPr>
        </p:nvSpPr>
        <p:spPr/>
        <p:txBody>
          <a:bodyPr/>
          <a:lstStyle/>
          <a:p>
            <a:r>
              <a:rPr lang="en-US" smtClean="0"/>
              <a:t>Beauty For A Reason</a:t>
            </a:r>
            <a:endParaRPr lang="en-US" dirty="0"/>
          </a:p>
        </p:txBody>
      </p:sp>
      <p:sp>
        <p:nvSpPr>
          <p:cNvPr id="5" name="Marcador de fecha 4"/>
          <p:cNvSpPr>
            <a:spLocks noGrp="1"/>
          </p:cNvSpPr>
          <p:nvPr>
            <p:ph type="dt" idx="11"/>
          </p:nvPr>
        </p:nvSpPr>
        <p:spPr/>
        <p:txBody>
          <a:bodyPr/>
          <a:lstStyle/>
          <a:p>
            <a:fld id="{29D3890E-D7A8-4CCF-9784-CC185BEF9C8B}" type="datetime8">
              <a:rPr lang="en-US" smtClean="0"/>
              <a:pPr/>
              <a:t>7/5/2019 4:53 PM</a:t>
            </a:fld>
            <a:endParaRPr lang="en-US" dirty="0"/>
          </a:p>
        </p:txBody>
      </p:sp>
      <p:sp>
        <p:nvSpPr>
          <p:cNvPr id="6" name="Marcador de pie de página 5"/>
          <p:cNvSpPr>
            <a:spLocks noGrp="1"/>
          </p:cNvSpPr>
          <p:nvPr>
            <p:ph type="ftr" sz="quarter" idx="12"/>
          </p:nvPr>
        </p:nvSpPr>
        <p:spPr/>
        <p:txBody>
          <a:bodyPr/>
          <a:lstStyle/>
          <a:p>
            <a:r>
              <a:rPr lang="en-US" smtClean="0"/>
              <a:t>Presenter Name</a:t>
            </a:r>
            <a:endParaRPr lang="en-US" dirty="0"/>
          </a:p>
        </p:txBody>
      </p:sp>
      <p:sp>
        <p:nvSpPr>
          <p:cNvPr id="7" name="Marcador de número de diapositiva 6"/>
          <p:cNvSpPr>
            <a:spLocks noGrp="1"/>
          </p:cNvSpPr>
          <p:nvPr>
            <p:ph type="sldNum" sz="quarter" idx="13"/>
          </p:nvPr>
        </p:nvSpPr>
        <p:spPr/>
        <p:txBody>
          <a:bodyPr/>
          <a:lstStyle/>
          <a:p>
            <a:fld id="{D4E10BD3-F8CA-424B-9E45-189087F58EBE}" type="slidenum">
              <a:rPr lang="en-US" smtClean="0"/>
              <a:pPr/>
              <a:t>70</a:t>
            </a:fld>
            <a:endParaRPr lang="en-US" dirty="0"/>
          </a:p>
        </p:txBody>
      </p:sp>
    </p:spTree>
    <p:extLst>
      <p:ext uri="{BB962C8B-B14F-4D97-AF65-F5344CB8AC3E}">
        <p14:creationId xmlns:p14="http://schemas.microsoft.com/office/powerpoint/2010/main" val="2164021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A100BC-299E-45F9-83EC-20EF403C2CA0}" type="slidenum">
              <a:rPr lang="en-US" smtClean="0"/>
              <a:t>90</a:t>
            </a:fld>
            <a:endParaRPr lang="en-US"/>
          </a:p>
        </p:txBody>
      </p:sp>
    </p:spTree>
    <p:extLst>
      <p:ext uri="{BB962C8B-B14F-4D97-AF65-F5344CB8AC3E}">
        <p14:creationId xmlns:p14="http://schemas.microsoft.com/office/powerpoint/2010/main" val="472280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A100BC-299E-45F9-83EC-20EF403C2CA0}" type="slidenum">
              <a:rPr lang="en-US" smtClean="0"/>
              <a:t>91</a:t>
            </a:fld>
            <a:endParaRPr lang="en-US"/>
          </a:p>
        </p:txBody>
      </p:sp>
    </p:spTree>
    <p:extLst>
      <p:ext uri="{BB962C8B-B14F-4D97-AF65-F5344CB8AC3E}">
        <p14:creationId xmlns:p14="http://schemas.microsoft.com/office/powerpoint/2010/main" val="2460136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A100BC-299E-45F9-83EC-20EF403C2CA0}" type="slidenum">
              <a:rPr lang="en-US" smtClean="0"/>
              <a:t>92</a:t>
            </a:fld>
            <a:endParaRPr lang="en-US"/>
          </a:p>
        </p:txBody>
      </p:sp>
    </p:spTree>
    <p:extLst>
      <p:ext uri="{BB962C8B-B14F-4D97-AF65-F5344CB8AC3E}">
        <p14:creationId xmlns:p14="http://schemas.microsoft.com/office/powerpoint/2010/main" val="1205578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A100BC-299E-45F9-83EC-20EF403C2CA0}" type="slidenum">
              <a:rPr lang="en-US" smtClean="0"/>
              <a:t>93</a:t>
            </a:fld>
            <a:endParaRPr lang="en-US"/>
          </a:p>
        </p:txBody>
      </p:sp>
    </p:spTree>
    <p:extLst>
      <p:ext uri="{BB962C8B-B14F-4D97-AF65-F5344CB8AC3E}">
        <p14:creationId xmlns:p14="http://schemas.microsoft.com/office/powerpoint/2010/main" val="1208386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A100BC-299E-45F9-83EC-20EF403C2CA0}" type="slidenum">
              <a:rPr lang="en-US" smtClean="0"/>
              <a:t>94</a:t>
            </a:fld>
            <a:endParaRPr lang="en-US"/>
          </a:p>
        </p:txBody>
      </p:sp>
    </p:spTree>
    <p:extLst>
      <p:ext uri="{BB962C8B-B14F-4D97-AF65-F5344CB8AC3E}">
        <p14:creationId xmlns:p14="http://schemas.microsoft.com/office/powerpoint/2010/main" val="2186497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encabezado 3"/>
          <p:cNvSpPr>
            <a:spLocks noGrp="1"/>
          </p:cNvSpPr>
          <p:nvPr>
            <p:ph type="hdr" sz="quarter" idx="10"/>
          </p:nvPr>
        </p:nvSpPr>
        <p:spPr/>
        <p:txBody>
          <a:bodyPr/>
          <a:lstStyle/>
          <a:p>
            <a:r>
              <a:rPr lang="en-US" smtClean="0"/>
              <a:t>Beauty For A Reason</a:t>
            </a:r>
            <a:endParaRPr lang="en-US" dirty="0"/>
          </a:p>
        </p:txBody>
      </p:sp>
      <p:sp>
        <p:nvSpPr>
          <p:cNvPr id="5" name="Marcador de fecha 4"/>
          <p:cNvSpPr>
            <a:spLocks noGrp="1"/>
          </p:cNvSpPr>
          <p:nvPr>
            <p:ph type="dt" idx="11"/>
          </p:nvPr>
        </p:nvSpPr>
        <p:spPr/>
        <p:txBody>
          <a:bodyPr/>
          <a:lstStyle/>
          <a:p>
            <a:fld id="{29D3890E-D7A8-4CCF-9784-CC185BEF9C8B}" type="datetime8">
              <a:rPr lang="en-US" smtClean="0"/>
              <a:pPr/>
              <a:t>7/5/2019 4:39 PM</a:t>
            </a:fld>
            <a:endParaRPr lang="en-US" dirty="0"/>
          </a:p>
        </p:txBody>
      </p:sp>
      <p:sp>
        <p:nvSpPr>
          <p:cNvPr id="6" name="Marcador de pie de página 5"/>
          <p:cNvSpPr>
            <a:spLocks noGrp="1"/>
          </p:cNvSpPr>
          <p:nvPr>
            <p:ph type="ftr" sz="quarter" idx="12"/>
          </p:nvPr>
        </p:nvSpPr>
        <p:spPr/>
        <p:txBody>
          <a:bodyPr/>
          <a:lstStyle/>
          <a:p>
            <a:r>
              <a:rPr lang="en-US" smtClean="0"/>
              <a:t>Presenter Name</a:t>
            </a:r>
            <a:endParaRPr lang="en-US" dirty="0"/>
          </a:p>
        </p:txBody>
      </p:sp>
      <p:sp>
        <p:nvSpPr>
          <p:cNvPr id="7" name="Marcador de número de diapositiva 6"/>
          <p:cNvSpPr>
            <a:spLocks noGrp="1"/>
          </p:cNvSpPr>
          <p:nvPr>
            <p:ph type="sldNum" sz="quarter" idx="13"/>
          </p:nvPr>
        </p:nvSpPr>
        <p:spPr/>
        <p:txBody>
          <a:bodyPr/>
          <a:lstStyle/>
          <a:p>
            <a:fld id="{D4E10BD3-F8CA-424B-9E45-189087F58EBE}" type="slidenum">
              <a:rPr lang="en-US" smtClean="0"/>
              <a:pPr/>
              <a:t>96</a:t>
            </a:fld>
            <a:endParaRPr lang="en-US" dirty="0"/>
          </a:p>
        </p:txBody>
      </p:sp>
    </p:spTree>
    <p:extLst>
      <p:ext uri="{BB962C8B-B14F-4D97-AF65-F5344CB8AC3E}">
        <p14:creationId xmlns:p14="http://schemas.microsoft.com/office/powerpoint/2010/main" val="3325552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D1FA58-1D4A-4015-A838-233089B718A8}" type="slidenum">
              <a:rPr lang="en-US" smtClean="0"/>
              <a:t>133</a:t>
            </a:fld>
            <a:endParaRPr lang="en-US"/>
          </a:p>
        </p:txBody>
      </p:sp>
    </p:spTree>
    <p:extLst>
      <p:ext uri="{BB962C8B-B14F-4D97-AF65-F5344CB8AC3E}">
        <p14:creationId xmlns:p14="http://schemas.microsoft.com/office/powerpoint/2010/main" val="474793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(distribute Practice handouts)</a:t>
            </a:r>
          </a:p>
          <a:p>
            <a:endParaRPr lang="en-US" dirty="0"/>
          </a:p>
        </p:txBody>
      </p:sp>
      <p:sp>
        <p:nvSpPr>
          <p:cNvPr id="4" name="Slide Number Placeholder 3"/>
          <p:cNvSpPr>
            <a:spLocks noGrp="1"/>
          </p:cNvSpPr>
          <p:nvPr>
            <p:ph type="sldNum" sz="quarter" idx="10"/>
          </p:nvPr>
        </p:nvSpPr>
        <p:spPr/>
        <p:txBody>
          <a:bodyPr/>
          <a:lstStyle/>
          <a:p>
            <a:fld id="{5C197BB8-6899-4244-9BE6-5B36799A69A6}" type="slidenum">
              <a:rPr lang="en-US" smtClean="0">
                <a:solidFill>
                  <a:prstClr val="black"/>
                </a:solidFill>
              </a:rPr>
              <a:pPr/>
              <a:t>140</a:t>
            </a:fld>
            <a:endParaRPr lang="en-US" dirty="0">
              <a:solidFill>
                <a:prstClr val="black"/>
              </a:solidFill>
            </a:endParaRPr>
          </a:p>
        </p:txBody>
      </p:sp>
    </p:spTree>
    <p:extLst>
      <p:ext uri="{BB962C8B-B14F-4D97-AF65-F5344CB8AC3E}">
        <p14:creationId xmlns:p14="http://schemas.microsoft.com/office/powerpoint/2010/main" val="3663861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(distribute Practice handouts)</a:t>
            </a:r>
          </a:p>
          <a:p>
            <a:endParaRPr lang="en-US" dirty="0"/>
          </a:p>
        </p:txBody>
      </p:sp>
      <p:sp>
        <p:nvSpPr>
          <p:cNvPr id="4" name="Slide Number Placeholder 3"/>
          <p:cNvSpPr>
            <a:spLocks noGrp="1"/>
          </p:cNvSpPr>
          <p:nvPr>
            <p:ph type="sldNum" sz="quarter" idx="10"/>
          </p:nvPr>
        </p:nvSpPr>
        <p:spPr/>
        <p:txBody>
          <a:bodyPr/>
          <a:lstStyle/>
          <a:p>
            <a:fld id="{5C197BB8-6899-4244-9BE6-5B36799A69A6}" type="slidenum">
              <a:rPr lang="en-US" smtClean="0">
                <a:solidFill>
                  <a:prstClr val="black"/>
                </a:solidFill>
              </a:rPr>
              <a:pPr/>
              <a:t>141</a:t>
            </a:fld>
            <a:endParaRPr lang="en-US" dirty="0">
              <a:solidFill>
                <a:prstClr val="black"/>
              </a:solidFill>
            </a:endParaRPr>
          </a:p>
        </p:txBody>
      </p:sp>
    </p:spTree>
    <p:extLst>
      <p:ext uri="{BB962C8B-B14F-4D97-AF65-F5344CB8AC3E}">
        <p14:creationId xmlns:p14="http://schemas.microsoft.com/office/powerpoint/2010/main" val="2569123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D1FA58-1D4A-4015-A838-233089B718A8}" type="slidenum">
              <a:rPr lang="en-US" smtClean="0"/>
              <a:t>2</a:t>
            </a:fld>
            <a:endParaRPr lang="en-US"/>
          </a:p>
        </p:txBody>
      </p:sp>
    </p:spTree>
    <p:extLst>
      <p:ext uri="{BB962C8B-B14F-4D97-AF65-F5344CB8AC3E}">
        <p14:creationId xmlns:p14="http://schemas.microsoft.com/office/powerpoint/2010/main" val="3012540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BBE1F2-2F7B-4A50-B9B9-D757B58BB212}" type="slidenum">
              <a:rPr lang="en-US" smtClean="0"/>
              <a:t>158</a:t>
            </a:fld>
            <a:endParaRPr lang="en-US"/>
          </a:p>
        </p:txBody>
      </p:sp>
    </p:spTree>
    <p:extLst>
      <p:ext uri="{BB962C8B-B14F-4D97-AF65-F5344CB8AC3E}">
        <p14:creationId xmlns:p14="http://schemas.microsoft.com/office/powerpoint/2010/main" val="3585009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Link to Jenn’s Prezi</a:t>
            </a:r>
            <a:endParaRPr lang="en-US" dirty="0"/>
          </a:p>
        </p:txBody>
      </p:sp>
      <p:sp>
        <p:nvSpPr>
          <p:cNvPr id="4" name="Slide Number Placeholder 3"/>
          <p:cNvSpPr>
            <a:spLocks noGrp="1"/>
          </p:cNvSpPr>
          <p:nvPr>
            <p:ph type="sldNum" sz="quarter" idx="10"/>
          </p:nvPr>
        </p:nvSpPr>
        <p:spPr/>
        <p:txBody>
          <a:bodyPr/>
          <a:lstStyle/>
          <a:p>
            <a:fld id="{5FD1FA58-1D4A-4015-A838-233089B718A8}" type="slidenum">
              <a:rPr lang="en-US" smtClean="0"/>
              <a:t>12</a:t>
            </a:fld>
            <a:endParaRPr lang="en-US"/>
          </a:p>
        </p:txBody>
      </p:sp>
    </p:spTree>
    <p:extLst>
      <p:ext uri="{BB962C8B-B14F-4D97-AF65-F5344CB8AC3E}">
        <p14:creationId xmlns:p14="http://schemas.microsoft.com/office/powerpoint/2010/main" val="3996751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PICS!</a:t>
            </a:r>
            <a:endParaRPr lang="en-US" dirty="0"/>
          </a:p>
        </p:txBody>
      </p:sp>
      <p:sp>
        <p:nvSpPr>
          <p:cNvPr id="4" name="Slide Number Placeholder 3"/>
          <p:cNvSpPr>
            <a:spLocks noGrp="1"/>
          </p:cNvSpPr>
          <p:nvPr>
            <p:ph type="sldNum" sz="quarter" idx="10"/>
          </p:nvPr>
        </p:nvSpPr>
        <p:spPr/>
        <p:txBody>
          <a:bodyPr/>
          <a:lstStyle/>
          <a:p>
            <a:fld id="{5FD1FA58-1D4A-4015-A838-233089B718A8}" type="slidenum">
              <a:rPr lang="en-US" smtClean="0"/>
              <a:t>34</a:t>
            </a:fld>
            <a:endParaRPr lang="en-US"/>
          </a:p>
        </p:txBody>
      </p:sp>
    </p:spTree>
    <p:extLst>
      <p:ext uri="{BB962C8B-B14F-4D97-AF65-F5344CB8AC3E}">
        <p14:creationId xmlns:p14="http://schemas.microsoft.com/office/powerpoint/2010/main" val="2007905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encabezado 3"/>
          <p:cNvSpPr>
            <a:spLocks noGrp="1"/>
          </p:cNvSpPr>
          <p:nvPr>
            <p:ph type="hdr" sz="quarter" idx="10"/>
          </p:nvPr>
        </p:nvSpPr>
        <p:spPr/>
        <p:txBody>
          <a:bodyPr/>
          <a:lstStyle/>
          <a:p>
            <a:pPr>
              <a:defRPr/>
            </a:pPr>
            <a:r>
              <a:rPr lang="en-US">
                <a:solidFill>
                  <a:prstClr val="black"/>
                </a:solidFill>
              </a:rPr>
              <a:t>Beauty For A Reason</a:t>
            </a:r>
            <a:endParaRPr lang="en-US" dirty="0">
              <a:solidFill>
                <a:prstClr val="black"/>
              </a:solidFill>
            </a:endParaRPr>
          </a:p>
        </p:txBody>
      </p:sp>
      <p:sp>
        <p:nvSpPr>
          <p:cNvPr id="5" name="Marcador de fecha 4"/>
          <p:cNvSpPr>
            <a:spLocks noGrp="1"/>
          </p:cNvSpPr>
          <p:nvPr>
            <p:ph type="dt" idx="11"/>
          </p:nvPr>
        </p:nvSpPr>
        <p:spPr/>
        <p:txBody>
          <a:bodyPr/>
          <a:lstStyle/>
          <a:p>
            <a:pPr>
              <a:defRPr/>
            </a:pPr>
            <a:fld id="{29D3890E-D7A8-4CCF-9784-CC185BEF9C8B}" type="datetime8">
              <a:rPr lang="en-US" smtClean="0">
                <a:solidFill>
                  <a:prstClr val="black"/>
                </a:solidFill>
              </a:rPr>
              <a:pPr>
                <a:defRPr/>
              </a:pPr>
              <a:t>7/5/2019 4:39 PM</a:t>
            </a:fld>
            <a:endParaRPr lang="en-US" dirty="0">
              <a:solidFill>
                <a:prstClr val="black"/>
              </a:solidFill>
            </a:endParaRPr>
          </a:p>
        </p:txBody>
      </p:sp>
      <p:sp>
        <p:nvSpPr>
          <p:cNvPr id="6" name="Marcador de pie de página 5"/>
          <p:cNvSpPr>
            <a:spLocks noGrp="1"/>
          </p:cNvSpPr>
          <p:nvPr>
            <p:ph type="ftr" sz="quarter" idx="12"/>
          </p:nvPr>
        </p:nvSpPr>
        <p:spPr/>
        <p:txBody>
          <a:bodyPr/>
          <a:lstStyle/>
          <a:p>
            <a:pPr>
              <a:defRPr/>
            </a:pPr>
            <a:r>
              <a:rPr lang="en-US">
                <a:solidFill>
                  <a:prstClr val="black"/>
                </a:solidFill>
              </a:rPr>
              <a:t>Presenter Name</a:t>
            </a:r>
            <a:endParaRPr lang="en-US" dirty="0">
              <a:solidFill>
                <a:prstClr val="black"/>
              </a:solidFill>
            </a:endParaRPr>
          </a:p>
        </p:txBody>
      </p:sp>
      <p:sp>
        <p:nvSpPr>
          <p:cNvPr id="7" name="Marcador de número de diapositiva 6"/>
          <p:cNvSpPr>
            <a:spLocks noGrp="1"/>
          </p:cNvSpPr>
          <p:nvPr>
            <p:ph type="sldNum" sz="quarter" idx="13"/>
          </p:nvPr>
        </p:nvSpPr>
        <p:spPr/>
        <p:txBody>
          <a:bodyPr/>
          <a:lstStyle/>
          <a:p>
            <a:pPr>
              <a:defRPr/>
            </a:pPr>
            <a:fld id="{D4E10BD3-F8CA-424B-9E45-189087F58EBE}" type="slidenum">
              <a:rPr lang="en-US" smtClean="0">
                <a:solidFill>
                  <a:prstClr val="black"/>
                </a:solidFill>
              </a:rPr>
              <a:pPr>
                <a:defRPr/>
              </a:pPr>
              <a:t>49</a:t>
            </a:fld>
            <a:endParaRPr lang="en-US" dirty="0">
              <a:solidFill>
                <a:prstClr val="black"/>
              </a:solidFill>
            </a:endParaRPr>
          </a:p>
        </p:txBody>
      </p:sp>
    </p:spTree>
    <p:extLst>
      <p:ext uri="{BB962C8B-B14F-4D97-AF65-F5344CB8AC3E}">
        <p14:creationId xmlns:p14="http://schemas.microsoft.com/office/powerpoint/2010/main" val="1782338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72159-8D7F-4F0C-B4EA-CEF27FB83C2B}"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222156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Source: Philippine Commission on Women official website: </a:t>
            </a:r>
            <a:r>
              <a:rPr lang="en-US" sz="1200" dirty="0" smtClean="0">
                <a:hlinkClick r:id="rId3"/>
              </a:rPr>
              <a:t>https://pcw.gov.ph/statistics/201405/statistics-violence-against-filipino-women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B0FCC8D5-6D68-A443-97C0-91AE5977134B}" type="slidenum">
              <a:rPr lang="en-US" smtClean="0"/>
              <a:pPr/>
              <a:t>54</a:t>
            </a:fld>
            <a:endParaRPr lang="en-US" dirty="0"/>
          </a:p>
        </p:txBody>
      </p:sp>
    </p:spTree>
    <p:extLst>
      <p:ext uri="{BB962C8B-B14F-4D97-AF65-F5344CB8AC3E}">
        <p14:creationId xmlns:p14="http://schemas.microsoft.com/office/powerpoint/2010/main" val="2942803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(distribute Practice handouts)</a:t>
            </a:r>
          </a:p>
          <a:p>
            <a:endParaRPr lang="en-US" dirty="0"/>
          </a:p>
        </p:txBody>
      </p:sp>
      <p:sp>
        <p:nvSpPr>
          <p:cNvPr id="4" name="Slide Number Placeholder 3"/>
          <p:cNvSpPr>
            <a:spLocks noGrp="1"/>
          </p:cNvSpPr>
          <p:nvPr>
            <p:ph type="sldNum" sz="quarter" idx="10"/>
          </p:nvPr>
        </p:nvSpPr>
        <p:spPr/>
        <p:txBody>
          <a:bodyPr/>
          <a:lstStyle/>
          <a:p>
            <a:fld id="{5C197BB8-6899-4244-9BE6-5B36799A69A6}" type="slidenum">
              <a:rPr lang="en-US" smtClean="0">
                <a:solidFill>
                  <a:prstClr val="black"/>
                </a:solidFill>
              </a:rPr>
              <a:pPr/>
              <a:t>57</a:t>
            </a:fld>
            <a:endParaRPr lang="en-US" dirty="0">
              <a:solidFill>
                <a:prstClr val="black"/>
              </a:solidFill>
            </a:endParaRPr>
          </a:p>
        </p:txBody>
      </p:sp>
    </p:spTree>
    <p:extLst>
      <p:ext uri="{BB962C8B-B14F-4D97-AF65-F5344CB8AC3E}">
        <p14:creationId xmlns:p14="http://schemas.microsoft.com/office/powerpoint/2010/main" val="992955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D1FA58-1D4A-4015-A838-233089B718A8}" type="slidenum">
              <a:rPr lang="en-US" smtClean="0"/>
              <a:t>67</a:t>
            </a:fld>
            <a:endParaRPr lang="en-US"/>
          </a:p>
        </p:txBody>
      </p:sp>
    </p:spTree>
    <p:extLst>
      <p:ext uri="{BB962C8B-B14F-4D97-AF65-F5344CB8AC3E}">
        <p14:creationId xmlns:p14="http://schemas.microsoft.com/office/powerpoint/2010/main" val="780833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rgbClr val="69645A"/>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rgbClr val="6964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F082E96-3082-42EB-9667-F363A066646A}" type="datetimeFigureOut">
              <a:rPr lang="en-US" smtClean="0"/>
              <a:t>7/5/2019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764D9-5F5D-4B18-A30D-E48029327E26}" type="slidenum">
              <a:rPr lang="en-US" smtClean="0"/>
              <a:t>‹#›</a:t>
            </a:fld>
            <a:endParaRPr lang="en-US"/>
          </a:p>
        </p:txBody>
      </p:sp>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l="-126"/>
          <a:stretch/>
        </p:blipFill>
        <p:spPr>
          <a:xfrm>
            <a:off x="0" y="6115987"/>
            <a:ext cx="12192000" cy="742013"/>
          </a:xfrm>
          <a:prstGeom prst="rect">
            <a:avLst/>
          </a:prstGeom>
        </p:spPr>
      </p:pic>
    </p:spTree>
    <p:extLst>
      <p:ext uri="{BB962C8B-B14F-4D97-AF65-F5344CB8AC3E}">
        <p14:creationId xmlns:p14="http://schemas.microsoft.com/office/powerpoint/2010/main" val="17638688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80CECD"/>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082E96-3082-42EB-9667-F363A066646A}" type="datetimeFigureOut">
              <a:rPr lang="en-US" smtClean="0"/>
              <a:t>7/5/2019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103153290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082E96-3082-42EB-9667-F363A066646A}" type="datetimeFigureOut">
              <a:rPr lang="en-US" smtClean="0"/>
              <a:t>7/5/2019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265435566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738D910C-F45E-41FB-BA4E-FD02C00C8B0D}" type="datetime1">
              <a:rPr lang="en-US" smtClean="0">
                <a:solidFill>
                  <a:srgbClr val="000000"/>
                </a:solidFill>
              </a:rPr>
              <a:pPr>
                <a:defRPr/>
              </a:pPr>
              <a:t>7/5/2019</a:t>
            </a:fld>
            <a:endParaRPr lang="en-US" dirty="0">
              <a:solidFill>
                <a:srgbClr val="000000"/>
              </a:solidFill>
            </a:endParaRPr>
          </a:p>
        </p:txBody>
      </p:sp>
      <p:sp>
        <p:nvSpPr>
          <p:cNvPr id="4" name="Footer Placeholder 3"/>
          <p:cNvSpPr>
            <a:spLocks noGrp="1"/>
          </p:cNvSpPr>
          <p:nvPr>
            <p:ph type="ftr" sz="quarter" idx="11"/>
          </p:nvPr>
        </p:nvSpPr>
        <p:spPr/>
        <p:txBody>
          <a:bodyPr/>
          <a:lstStyle/>
          <a:p>
            <a:pPr>
              <a:defRPr/>
            </a:pPr>
            <a:endParaRPr lang="en-US" dirty="0">
              <a:solidFill>
                <a:srgbClr val="000000"/>
              </a:solidFill>
            </a:endParaRPr>
          </a:p>
        </p:txBody>
      </p:sp>
      <p:sp>
        <p:nvSpPr>
          <p:cNvPr id="5" name="Slide Number Placeholder 4"/>
          <p:cNvSpPr>
            <a:spLocks noGrp="1"/>
          </p:cNvSpPr>
          <p:nvPr>
            <p:ph type="sldNum" sz="quarter" idx="12"/>
          </p:nvPr>
        </p:nvSpPr>
        <p:spPr>
          <a:xfrm>
            <a:off x="11523133" y="6493823"/>
            <a:ext cx="592667" cy="203729"/>
          </a:xfrm>
        </p:spPr>
        <p:txBody>
          <a:bodyPr/>
          <a:lstStyle>
            <a:lvl1pPr algn="r">
              <a:defRPr sz="1000"/>
            </a:lvl1pPr>
          </a:lstStyle>
          <a:p>
            <a:pPr>
              <a:defRPr/>
            </a:pPr>
            <a:fld id="{A52CD47B-0DDE-4C5F-9699-60B75826AE02}" type="slidenum">
              <a:rPr lang="en-US" smtClean="0"/>
              <a:pPr>
                <a:defRPr/>
              </a:pPr>
              <a:t>‹#›</a:t>
            </a:fld>
            <a:endParaRPr lang="en-US" dirty="0"/>
          </a:p>
        </p:txBody>
      </p:sp>
    </p:spTree>
    <p:extLst>
      <p:ext uri="{BB962C8B-B14F-4D97-AF65-F5344CB8AC3E}">
        <p14:creationId xmlns:p14="http://schemas.microsoft.com/office/powerpoint/2010/main" val="5902102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bg>
      <p:bgPr>
        <a:gradFill>
          <a:gsLst>
            <a:gs pos="0">
              <a:srgbClr val="FF733C"/>
            </a:gs>
            <a:gs pos="54000">
              <a:srgbClr val="FF733C"/>
            </a:gs>
            <a:gs pos="100000">
              <a:srgbClr val="FF8C19"/>
            </a:gs>
          </a:gsLst>
          <a:lin ang="19320000" scaled="0"/>
        </a:gradFill>
        <a:effectLst/>
      </p:bgPr>
    </p:bg>
    <p:spTree>
      <p:nvGrpSpPr>
        <p:cNvPr id="1" name="Shape 152"/>
        <p:cNvGrpSpPr/>
        <p:nvPr/>
      </p:nvGrpSpPr>
      <p:grpSpPr>
        <a:xfrm>
          <a:off x="0" y="0"/>
          <a:ext cx="0" cy="0"/>
          <a:chOff x="0" y="0"/>
          <a:chExt cx="0" cy="0"/>
        </a:xfrm>
      </p:grpSpPr>
      <p:grpSp>
        <p:nvGrpSpPr>
          <p:cNvPr id="153" name="Shape 153"/>
          <p:cNvGrpSpPr/>
          <p:nvPr/>
        </p:nvGrpSpPr>
        <p:grpSpPr>
          <a:xfrm>
            <a:off x="10364311" y="5791200"/>
            <a:ext cx="1659988" cy="922216"/>
            <a:chOff x="4056062" y="2305050"/>
            <a:chExt cx="4071937" cy="2262188"/>
          </a:xfrm>
        </p:grpSpPr>
        <p:sp>
          <p:nvSpPr>
            <p:cNvPr id="154" name="Shape 154"/>
            <p:cNvSpPr/>
            <p:nvPr/>
          </p:nvSpPr>
          <p:spPr>
            <a:xfrm>
              <a:off x="5259387" y="2684463"/>
              <a:ext cx="314324" cy="679449"/>
            </a:xfrm>
            <a:custGeom>
              <a:avLst/>
              <a:gdLst/>
              <a:ahLst/>
              <a:cxnLst/>
              <a:rect l="0" t="0" r="0" b="0"/>
              <a:pathLst>
                <a:path w="120000" h="120000" extrusionOk="0">
                  <a:moveTo>
                    <a:pt x="120000" y="59368"/>
                  </a:moveTo>
                  <a:cubicBezTo>
                    <a:pt x="46363" y="59368"/>
                    <a:pt x="46363" y="59368"/>
                    <a:pt x="46363" y="59368"/>
                  </a:cubicBezTo>
                  <a:cubicBezTo>
                    <a:pt x="46363" y="98526"/>
                    <a:pt x="46363" y="98526"/>
                    <a:pt x="46363" y="98526"/>
                  </a:cubicBezTo>
                  <a:cubicBezTo>
                    <a:pt x="46363" y="102315"/>
                    <a:pt x="51818" y="104842"/>
                    <a:pt x="60000" y="104842"/>
                  </a:cubicBezTo>
                  <a:cubicBezTo>
                    <a:pt x="70909" y="104842"/>
                    <a:pt x="73636" y="102315"/>
                    <a:pt x="73636" y="98526"/>
                  </a:cubicBezTo>
                  <a:cubicBezTo>
                    <a:pt x="73636" y="66947"/>
                    <a:pt x="73636" y="66947"/>
                    <a:pt x="73636" y="66947"/>
                  </a:cubicBezTo>
                  <a:cubicBezTo>
                    <a:pt x="120000" y="66947"/>
                    <a:pt x="120000" y="66947"/>
                    <a:pt x="120000" y="66947"/>
                  </a:cubicBezTo>
                  <a:cubicBezTo>
                    <a:pt x="120000" y="98526"/>
                    <a:pt x="120000" y="98526"/>
                    <a:pt x="120000" y="98526"/>
                  </a:cubicBezTo>
                  <a:cubicBezTo>
                    <a:pt x="120000" y="112421"/>
                    <a:pt x="100909" y="120000"/>
                    <a:pt x="60000" y="120000"/>
                  </a:cubicBezTo>
                  <a:cubicBezTo>
                    <a:pt x="19090" y="120000"/>
                    <a:pt x="0" y="112421"/>
                    <a:pt x="0" y="98526"/>
                  </a:cubicBezTo>
                  <a:cubicBezTo>
                    <a:pt x="0" y="20210"/>
                    <a:pt x="0" y="20210"/>
                    <a:pt x="0" y="20210"/>
                  </a:cubicBezTo>
                  <a:cubicBezTo>
                    <a:pt x="0" y="6315"/>
                    <a:pt x="19090" y="0"/>
                    <a:pt x="60000" y="0"/>
                  </a:cubicBezTo>
                  <a:cubicBezTo>
                    <a:pt x="100909" y="0"/>
                    <a:pt x="120000" y="6315"/>
                    <a:pt x="120000" y="20210"/>
                  </a:cubicBezTo>
                  <a:lnTo>
                    <a:pt x="120000" y="59368"/>
                  </a:lnTo>
                  <a:close/>
                  <a:moveTo>
                    <a:pt x="73636" y="45473"/>
                  </a:moveTo>
                  <a:cubicBezTo>
                    <a:pt x="73636" y="20210"/>
                    <a:pt x="73636" y="20210"/>
                    <a:pt x="73636" y="20210"/>
                  </a:cubicBezTo>
                  <a:cubicBezTo>
                    <a:pt x="73636" y="15157"/>
                    <a:pt x="70909" y="12631"/>
                    <a:pt x="60000" y="12631"/>
                  </a:cubicBezTo>
                  <a:cubicBezTo>
                    <a:pt x="51818" y="12631"/>
                    <a:pt x="46363" y="15157"/>
                    <a:pt x="46363" y="20210"/>
                  </a:cubicBezTo>
                  <a:cubicBezTo>
                    <a:pt x="46363" y="45473"/>
                    <a:pt x="46363" y="45473"/>
                    <a:pt x="46363" y="45473"/>
                  </a:cubicBezTo>
                  <a:lnTo>
                    <a:pt x="73636" y="45473"/>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55" name="Shape 155"/>
            <p:cNvSpPr/>
            <p:nvPr/>
          </p:nvSpPr>
          <p:spPr>
            <a:xfrm>
              <a:off x="5816600" y="2684463"/>
              <a:ext cx="315912" cy="679449"/>
            </a:xfrm>
            <a:custGeom>
              <a:avLst/>
              <a:gdLst/>
              <a:ahLst/>
              <a:cxnLst/>
              <a:rect l="0" t="0" r="0" b="0"/>
              <a:pathLst>
                <a:path w="120000" h="120000" extrusionOk="0">
                  <a:moveTo>
                    <a:pt x="120000" y="59368"/>
                  </a:moveTo>
                  <a:cubicBezTo>
                    <a:pt x="46363" y="59368"/>
                    <a:pt x="46363" y="59368"/>
                    <a:pt x="46363" y="59368"/>
                  </a:cubicBezTo>
                  <a:cubicBezTo>
                    <a:pt x="46363" y="98526"/>
                    <a:pt x="46363" y="98526"/>
                    <a:pt x="46363" y="98526"/>
                  </a:cubicBezTo>
                  <a:cubicBezTo>
                    <a:pt x="46363" y="102315"/>
                    <a:pt x="51818" y="104842"/>
                    <a:pt x="60000" y="104842"/>
                  </a:cubicBezTo>
                  <a:cubicBezTo>
                    <a:pt x="68181" y="104842"/>
                    <a:pt x="73636" y="102315"/>
                    <a:pt x="73636" y="98526"/>
                  </a:cubicBezTo>
                  <a:cubicBezTo>
                    <a:pt x="73636" y="66947"/>
                    <a:pt x="73636" y="66947"/>
                    <a:pt x="73636" y="66947"/>
                  </a:cubicBezTo>
                  <a:cubicBezTo>
                    <a:pt x="120000" y="66947"/>
                    <a:pt x="120000" y="66947"/>
                    <a:pt x="120000" y="66947"/>
                  </a:cubicBezTo>
                  <a:cubicBezTo>
                    <a:pt x="120000" y="98526"/>
                    <a:pt x="120000" y="98526"/>
                    <a:pt x="120000" y="98526"/>
                  </a:cubicBezTo>
                  <a:cubicBezTo>
                    <a:pt x="120000" y="112421"/>
                    <a:pt x="100909" y="120000"/>
                    <a:pt x="60000" y="120000"/>
                  </a:cubicBezTo>
                  <a:cubicBezTo>
                    <a:pt x="19090" y="120000"/>
                    <a:pt x="0" y="112421"/>
                    <a:pt x="0" y="98526"/>
                  </a:cubicBezTo>
                  <a:cubicBezTo>
                    <a:pt x="0" y="20210"/>
                    <a:pt x="0" y="20210"/>
                    <a:pt x="0" y="20210"/>
                  </a:cubicBezTo>
                  <a:cubicBezTo>
                    <a:pt x="0" y="6315"/>
                    <a:pt x="19090" y="0"/>
                    <a:pt x="60000" y="0"/>
                  </a:cubicBezTo>
                  <a:cubicBezTo>
                    <a:pt x="100909" y="0"/>
                    <a:pt x="120000" y="6315"/>
                    <a:pt x="120000" y="20210"/>
                  </a:cubicBezTo>
                  <a:lnTo>
                    <a:pt x="120000" y="59368"/>
                  </a:lnTo>
                  <a:close/>
                  <a:moveTo>
                    <a:pt x="73636" y="45473"/>
                  </a:moveTo>
                  <a:cubicBezTo>
                    <a:pt x="73636" y="20210"/>
                    <a:pt x="73636" y="20210"/>
                    <a:pt x="73636" y="20210"/>
                  </a:cubicBezTo>
                  <a:cubicBezTo>
                    <a:pt x="73636" y="15157"/>
                    <a:pt x="68181" y="12631"/>
                    <a:pt x="60000" y="12631"/>
                  </a:cubicBezTo>
                  <a:cubicBezTo>
                    <a:pt x="51818" y="12631"/>
                    <a:pt x="46363" y="15157"/>
                    <a:pt x="46363" y="20210"/>
                  </a:cubicBezTo>
                  <a:cubicBezTo>
                    <a:pt x="46363" y="45473"/>
                    <a:pt x="46363" y="45473"/>
                    <a:pt x="46363" y="45473"/>
                  </a:cubicBezTo>
                  <a:lnTo>
                    <a:pt x="73636" y="45473"/>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56" name="Shape 156"/>
            <p:cNvSpPr/>
            <p:nvPr/>
          </p:nvSpPr>
          <p:spPr>
            <a:xfrm>
              <a:off x="6167437" y="2684463"/>
              <a:ext cx="322263" cy="679449"/>
            </a:xfrm>
            <a:custGeom>
              <a:avLst/>
              <a:gdLst/>
              <a:ahLst/>
              <a:cxnLst/>
              <a:rect l="0" t="0" r="0" b="0"/>
              <a:pathLst>
                <a:path w="120000" h="120000" extrusionOk="0">
                  <a:moveTo>
                    <a:pt x="120000" y="118736"/>
                  </a:moveTo>
                  <a:cubicBezTo>
                    <a:pt x="72000" y="118736"/>
                    <a:pt x="72000" y="118736"/>
                    <a:pt x="72000" y="118736"/>
                  </a:cubicBezTo>
                  <a:cubicBezTo>
                    <a:pt x="72000" y="114947"/>
                    <a:pt x="72000" y="114947"/>
                    <a:pt x="72000" y="114947"/>
                  </a:cubicBezTo>
                  <a:cubicBezTo>
                    <a:pt x="69333" y="118736"/>
                    <a:pt x="58666" y="120000"/>
                    <a:pt x="40000" y="120000"/>
                  </a:cubicBezTo>
                  <a:cubicBezTo>
                    <a:pt x="13333" y="120000"/>
                    <a:pt x="0" y="114947"/>
                    <a:pt x="0" y="104842"/>
                  </a:cubicBezTo>
                  <a:cubicBezTo>
                    <a:pt x="0" y="66947"/>
                    <a:pt x="0" y="66947"/>
                    <a:pt x="0" y="66947"/>
                  </a:cubicBezTo>
                  <a:cubicBezTo>
                    <a:pt x="0" y="61894"/>
                    <a:pt x="2666" y="58105"/>
                    <a:pt x="10666" y="55578"/>
                  </a:cubicBezTo>
                  <a:cubicBezTo>
                    <a:pt x="16000" y="51789"/>
                    <a:pt x="29333" y="48000"/>
                    <a:pt x="50666" y="42947"/>
                  </a:cubicBezTo>
                  <a:cubicBezTo>
                    <a:pt x="64000" y="40421"/>
                    <a:pt x="72000" y="37894"/>
                    <a:pt x="72000" y="36631"/>
                  </a:cubicBezTo>
                  <a:cubicBezTo>
                    <a:pt x="72000" y="20210"/>
                    <a:pt x="72000" y="20210"/>
                    <a:pt x="72000" y="20210"/>
                  </a:cubicBezTo>
                  <a:cubicBezTo>
                    <a:pt x="72000" y="15157"/>
                    <a:pt x="69333" y="12631"/>
                    <a:pt x="58666" y="12631"/>
                  </a:cubicBezTo>
                  <a:cubicBezTo>
                    <a:pt x="50666" y="12631"/>
                    <a:pt x="45333" y="15157"/>
                    <a:pt x="45333" y="20210"/>
                  </a:cubicBezTo>
                  <a:cubicBezTo>
                    <a:pt x="45333" y="37894"/>
                    <a:pt x="45333" y="37894"/>
                    <a:pt x="45333" y="37894"/>
                  </a:cubicBezTo>
                  <a:cubicBezTo>
                    <a:pt x="0" y="37894"/>
                    <a:pt x="0" y="37894"/>
                    <a:pt x="0" y="37894"/>
                  </a:cubicBezTo>
                  <a:cubicBezTo>
                    <a:pt x="0" y="20210"/>
                    <a:pt x="0" y="20210"/>
                    <a:pt x="0" y="20210"/>
                  </a:cubicBezTo>
                  <a:cubicBezTo>
                    <a:pt x="0" y="6315"/>
                    <a:pt x="21333" y="0"/>
                    <a:pt x="58666" y="0"/>
                  </a:cubicBezTo>
                  <a:cubicBezTo>
                    <a:pt x="98666" y="0"/>
                    <a:pt x="120000" y="6315"/>
                    <a:pt x="120000" y="20210"/>
                  </a:cubicBezTo>
                  <a:lnTo>
                    <a:pt x="120000" y="118736"/>
                  </a:lnTo>
                  <a:close/>
                  <a:moveTo>
                    <a:pt x="72000" y="98526"/>
                  </a:moveTo>
                  <a:cubicBezTo>
                    <a:pt x="72000" y="55578"/>
                    <a:pt x="72000" y="55578"/>
                    <a:pt x="72000" y="55578"/>
                  </a:cubicBezTo>
                  <a:cubicBezTo>
                    <a:pt x="56000" y="56842"/>
                    <a:pt x="45333" y="59368"/>
                    <a:pt x="45333" y="63157"/>
                  </a:cubicBezTo>
                  <a:cubicBezTo>
                    <a:pt x="45333" y="98526"/>
                    <a:pt x="45333" y="98526"/>
                    <a:pt x="45333" y="98526"/>
                  </a:cubicBezTo>
                  <a:cubicBezTo>
                    <a:pt x="45333" y="102315"/>
                    <a:pt x="50666" y="104842"/>
                    <a:pt x="58666" y="104842"/>
                  </a:cubicBezTo>
                  <a:cubicBezTo>
                    <a:pt x="69333" y="104842"/>
                    <a:pt x="72000" y="102315"/>
                    <a:pt x="72000" y="98526"/>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57" name="Shape 157"/>
            <p:cNvSpPr/>
            <p:nvPr/>
          </p:nvSpPr>
          <p:spPr>
            <a:xfrm>
              <a:off x="6524625" y="2684463"/>
              <a:ext cx="315912" cy="673099"/>
            </a:xfrm>
            <a:custGeom>
              <a:avLst/>
              <a:gdLst/>
              <a:ahLst/>
              <a:cxnLst/>
              <a:rect l="0" t="0" r="0" b="0"/>
              <a:pathLst>
                <a:path w="120000" h="120000" extrusionOk="0">
                  <a:moveTo>
                    <a:pt x="120000" y="45957"/>
                  </a:moveTo>
                  <a:cubicBezTo>
                    <a:pt x="73636" y="45957"/>
                    <a:pt x="73636" y="45957"/>
                    <a:pt x="73636" y="45957"/>
                  </a:cubicBezTo>
                  <a:cubicBezTo>
                    <a:pt x="73636" y="20425"/>
                    <a:pt x="73636" y="20425"/>
                    <a:pt x="73636" y="20425"/>
                  </a:cubicBezTo>
                  <a:cubicBezTo>
                    <a:pt x="73636" y="15319"/>
                    <a:pt x="68181" y="12765"/>
                    <a:pt x="60000" y="12765"/>
                  </a:cubicBezTo>
                  <a:cubicBezTo>
                    <a:pt x="51818" y="12765"/>
                    <a:pt x="46363" y="15319"/>
                    <a:pt x="46363" y="20425"/>
                  </a:cubicBezTo>
                  <a:cubicBezTo>
                    <a:pt x="46363" y="120000"/>
                    <a:pt x="46363" y="120000"/>
                    <a:pt x="46363" y="120000"/>
                  </a:cubicBezTo>
                  <a:cubicBezTo>
                    <a:pt x="0" y="120000"/>
                    <a:pt x="0" y="120000"/>
                    <a:pt x="0" y="120000"/>
                  </a:cubicBezTo>
                  <a:cubicBezTo>
                    <a:pt x="0" y="0"/>
                    <a:pt x="0" y="0"/>
                    <a:pt x="0" y="0"/>
                  </a:cubicBezTo>
                  <a:cubicBezTo>
                    <a:pt x="46363" y="0"/>
                    <a:pt x="46363" y="0"/>
                    <a:pt x="46363" y="0"/>
                  </a:cubicBezTo>
                  <a:cubicBezTo>
                    <a:pt x="46363" y="3829"/>
                    <a:pt x="46363" y="3829"/>
                    <a:pt x="46363" y="3829"/>
                  </a:cubicBezTo>
                  <a:cubicBezTo>
                    <a:pt x="54545" y="1276"/>
                    <a:pt x="68181" y="0"/>
                    <a:pt x="84545" y="0"/>
                  </a:cubicBezTo>
                  <a:cubicBezTo>
                    <a:pt x="92727" y="0"/>
                    <a:pt x="100909" y="1276"/>
                    <a:pt x="109090" y="5106"/>
                  </a:cubicBezTo>
                  <a:cubicBezTo>
                    <a:pt x="117272" y="8936"/>
                    <a:pt x="120000" y="14042"/>
                    <a:pt x="120000" y="20425"/>
                  </a:cubicBezTo>
                  <a:lnTo>
                    <a:pt x="120000" y="45957"/>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58" name="Shape 158"/>
            <p:cNvSpPr/>
            <p:nvPr/>
          </p:nvSpPr>
          <p:spPr>
            <a:xfrm>
              <a:off x="6869113" y="2684463"/>
              <a:ext cx="322263" cy="673099"/>
            </a:xfrm>
            <a:custGeom>
              <a:avLst/>
              <a:gdLst/>
              <a:ahLst/>
              <a:cxnLst/>
              <a:rect l="0" t="0" r="0" b="0"/>
              <a:pathLst>
                <a:path w="120000" h="120000" extrusionOk="0">
                  <a:moveTo>
                    <a:pt x="120000" y="120000"/>
                  </a:moveTo>
                  <a:cubicBezTo>
                    <a:pt x="74666" y="120000"/>
                    <a:pt x="74666" y="120000"/>
                    <a:pt x="74666" y="120000"/>
                  </a:cubicBezTo>
                  <a:cubicBezTo>
                    <a:pt x="74666" y="20425"/>
                    <a:pt x="74666" y="20425"/>
                    <a:pt x="74666" y="20425"/>
                  </a:cubicBezTo>
                  <a:cubicBezTo>
                    <a:pt x="74666" y="15319"/>
                    <a:pt x="69333" y="12765"/>
                    <a:pt x="61333" y="12765"/>
                  </a:cubicBezTo>
                  <a:cubicBezTo>
                    <a:pt x="50666" y="12765"/>
                    <a:pt x="48000" y="15319"/>
                    <a:pt x="48000" y="20425"/>
                  </a:cubicBezTo>
                  <a:cubicBezTo>
                    <a:pt x="48000" y="120000"/>
                    <a:pt x="48000" y="120000"/>
                    <a:pt x="48000" y="120000"/>
                  </a:cubicBezTo>
                  <a:cubicBezTo>
                    <a:pt x="0" y="120000"/>
                    <a:pt x="0" y="120000"/>
                    <a:pt x="0" y="120000"/>
                  </a:cubicBezTo>
                  <a:cubicBezTo>
                    <a:pt x="0" y="0"/>
                    <a:pt x="0" y="0"/>
                    <a:pt x="0" y="0"/>
                  </a:cubicBezTo>
                  <a:cubicBezTo>
                    <a:pt x="48000" y="0"/>
                    <a:pt x="48000" y="0"/>
                    <a:pt x="48000" y="0"/>
                  </a:cubicBezTo>
                  <a:cubicBezTo>
                    <a:pt x="48000" y="3829"/>
                    <a:pt x="48000" y="3829"/>
                    <a:pt x="48000" y="3829"/>
                  </a:cubicBezTo>
                  <a:cubicBezTo>
                    <a:pt x="56000" y="1276"/>
                    <a:pt x="69333" y="0"/>
                    <a:pt x="82666" y="0"/>
                  </a:cubicBezTo>
                  <a:cubicBezTo>
                    <a:pt x="93333" y="0"/>
                    <a:pt x="101333" y="1276"/>
                    <a:pt x="109333" y="5106"/>
                  </a:cubicBezTo>
                  <a:cubicBezTo>
                    <a:pt x="117333" y="8936"/>
                    <a:pt x="120000" y="14042"/>
                    <a:pt x="120000" y="20425"/>
                  </a:cubicBezTo>
                  <a:lnTo>
                    <a:pt x="120000" y="120000"/>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59" name="Shape 159"/>
            <p:cNvSpPr/>
            <p:nvPr/>
          </p:nvSpPr>
          <p:spPr>
            <a:xfrm>
              <a:off x="7219950" y="2547938"/>
              <a:ext cx="120649" cy="809624"/>
            </a:xfrm>
            <a:custGeom>
              <a:avLst/>
              <a:gdLst/>
              <a:ahLst/>
              <a:cxnLst/>
              <a:rect l="0" t="0" r="0" b="0"/>
              <a:pathLst>
                <a:path w="120000" h="120000" extrusionOk="0">
                  <a:moveTo>
                    <a:pt x="0" y="8495"/>
                  </a:moveTo>
                  <a:cubicBezTo>
                    <a:pt x="0" y="6371"/>
                    <a:pt x="7058" y="4247"/>
                    <a:pt x="21176" y="2123"/>
                  </a:cubicBezTo>
                  <a:cubicBezTo>
                    <a:pt x="35294" y="1061"/>
                    <a:pt x="49411" y="0"/>
                    <a:pt x="63529" y="0"/>
                  </a:cubicBezTo>
                  <a:cubicBezTo>
                    <a:pt x="77647" y="0"/>
                    <a:pt x="91764" y="1061"/>
                    <a:pt x="105882" y="2123"/>
                  </a:cubicBezTo>
                  <a:cubicBezTo>
                    <a:pt x="112941" y="4247"/>
                    <a:pt x="120000" y="6371"/>
                    <a:pt x="120000" y="8495"/>
                  </a:cubicBezTo>
                  <a:cubicBezTo>
                    <a:pt x="120000" y="11681"/>
                    <a:pt x="112941" y="13805"/>
                    <a:pt x="105882" y="14867"/>
                  </a:cubicBezTo>
                  <a:cubicBezTo>
                    <a:pt x="91764" y="16991"/>
                    <a:pt x="77647" y="18053"/>
                    <a:pt x="63529" y="18053"/>
                  </a:cubicBezTo>
                  <a:cubicBezTo>
                    <a:pt x="42352" y="18053"/>
                    <a:pt x="28235" y="16991"/>
                    <a:pt x="21176" y="14867"/>
                  </a:cubicBezTo>
                  <a:cubicBezTo>
                    <a:pt x="7058" y="13805"/>
                    <a:pt x="0" y="11681"/>
                    <a:pt x="0" y="8495"/>
                  </a:cubicBezTo>
                  <a:close/>
                  <a:moveTo>
                    <a:pt x="120000" y="20176"/>
                  </a:moveTo>
                  <a:cubicBezTo>
                    <a:pt x="0" y="20176"/>
                    <a:pt x="0" y="20176"/>
                    <a:pt x="0" y="20176"/>
                  </a:cubicBezTo>
                  <a:cubicBezTo>
                    <a:pt x="0" y="120000"/>
                    <a:pt x="0" y="120000"/>
                    <a:pt x="0" y="120000"/>
                  </a:cubicBezTo>
                  <a:cubicBezTo>
                    <a:pt x="120000" y="120000"/>
                    <a:pt x="120000" y="120000"/>
                    <a:pt x="120000" y="120000"/>
                  </a:cubicBezTo>
                  <a:lnTo>
                    <a:pt x="120000" y="20176"/>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0" name="Shape 160"/>
            <p:cNvSpPr/>
            <p:nvPr/>
          </p:nvSpPr>
          <p:spPr>
            <a:xfrm>
              <a:off x="7377113" y="2684463"/>
              <a:ext cx="322263" cy="673099"/>
            </a:xfrm>
            <a:custGeom>
              <a:avLst/>
              <a:gdLst/>
              <a:ahLst/>
              <a:cxnLst/>
              <a:rect l="0" t="0" r="0" b="0"/>
              <a:pathLst>
                <a:path w="120000" h="120000" extrusionOk="0">
                  <a:moveTo>
                    <a:pt x="120000" y="120000"/>
                  </a:moveTo>
                  <a:cubicBezTo>
                    <a:pt x="74666" y="120000"/>
                    <a:pt x="74666" y="120000"/>
                    <a:pt x="74666" y="120000"/>
                  </a:cubicBezTo>
                  <a:cubicBezTo>
                    <a:pt x="74666" y="20425"/>
                    <a:pt x="74666" y="20425"/>
                    <a:pt x="74666" y="20425"/>
                  </a:cubicBezTo>
                  <a:cubicBezTo>
                    <a:pt x="74666" y="15319"/>
                    <a:pt x="69333" y="12765"/>
                    <a:pt x="61333" y="12765"/>
                  </a:cubicBezTo>
                  <a:cubicBezTo>
                    <a:pt x="50666" y="12765"/>
                    <a:pt x="48000" y="15319"/>
                    <a:pt x="48000" y="20425"/>
                  </a:cubicBezTo>
                  <a:cubicBezTo>
                    <a:pt x="48000" y="120000"/>
                    <a:pt x="48000" y="120000"/>
                    <a:pt x="48000" y="120000"/>
                  </a:cubicBezTo>
                  <a:cubicBezTo>
                    <a:pt x="0" y="120000"/>
                    <a:pt x="0" y="120000"/>
                    <a:pt x="0" y="120000"/>
                  </a:cubicBezTo>
                  <a:cubicBezTo>
                    <a:pt x="0" y="0"/>
                    <a:pt x="0" y="0"/>
                    <a:pt x="0" y="0"/>
                  </a:cubicBezTo>
                  <a:cubicBezTo>
                    <a:pt x="48000" y="0"/>
                    <a:pt x="48000" y="0"/>
                    <a:pt x="48000" y="0"/>
                  </a:cubicBezTo>
                  <a:cubicBezTo>
                    <a:pt x="48000" y="3829"/>
                    <a:pt x="48000" y="3829"/>
                    <a:pt x="48000" y="3829"/>
                  </a:cubicBezTo>
                  <a:cubicBezTo>
                    <a:pt x="56000" y="1276"/>
                    <a:pt x="69333" y="0"/>
                    <a:pt x="85333" y="0"/>
                  </a:cubicBezTo>
                  <a:cubicBezTo>
                    <a:pt x="93333" y="0"/>
                    <a:pt x="101333" y="1276"/>
                    <a:pt x="109333" y="5106"/>
                  </a:cubicBezTo>
                  <a:cubicBezTo>
                    <a:pt x="117333" y="8936"/>
                    <a:pt x="120000" y="14042"/>
                    <a:pt x="120000" y="20425"/>
                  </a:cubicBezTo>
                  <a:lnTo>
                    <a:pt x="120000" y="120000"/>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1" name="Shape 161"/>
            <p:cNvSpPr/>
            <p:nvPr/>
          </p:nvSpPr>
          <p:spPr>
            <a:xfrm>
              <a:off x="7727950" y="2684463"/>
              <a:ext cx="320675" cy="673099"/>
            </a:xfrm>
            <a:custGeom>
              <a:avLst/>
              <a:gdLst/>
              <a:ahLst/>
              <a:cxnLst/>
              <a:rect l="0" t="0" r="0" b="0"/>
              <a:pathLst>
                <a:path w="120000" h="120000" extrusionOk="0">
                  <a:moveTo>
                    <a:pt x="8000" y="120000"/>
                  </a:moveTo>
                  <a:cubicBezTo>
                    <a:pt x="8000" y="104680"/>
                    <a:pt x="8000" y="104680"/>
                    <a:pt x="8000" y="104680"/>
                  </a:cubicBezTo>
                  <a:cubicBezTo>
                    <a:pt x="50666" y="104680"/>
                    <a:pt x="50666" y="104680"/>
                    <a:pt x="50666" y="104680"/>
                  </a:cubicBezTo>
                  <a:cubicBezTo>
                    <a:pt x="64000" y="104680"/>
                    <a:pt x="72000" y="100851"/>
                    <a:pt x="72000" y="94468"/>
                  </a:cubicBezTo>
                  <a:cubicBezTo>
                    <a:pt x="58666" y="95744"/>
                    <a:pt x="48000" y="97021"/>
                    <a:pt x="40000" y="97021"/>
                  </a:cubicBezTo>
                  <a:cubicBezTo>
                    <a:pt x="13333" y="97021"/>
                    <a:pt x="0" y="90638"/>
                    <a:pt x="0" y="77872"/>
                  </a:cubicBezTo>
                  <a:cubicBezTo>
                    <a:pt x="0" y="20425"/>
                    <a:pt x="0" y="20425"/>
                    <a:pt x="0" y="20425"/>
                  </a:cubicBezTo>
                  <a:cubicBezTo>
                    <a:pt x="0" y="6382"/>
                    <a:pt x="13333" y="0"/>
                    <a:pt x="40000" y="0"/>
                  </a:cubicBezTo>
                  <a:cubicBezTo>
                    <a:pt x="48000" y="0"/>
                    <a:pt x="58666" y="1276"/>
                    <a:pt x="72000" y="3829"/>
                  </a:cubicBezTo>
                  <a:cubicBezTo>
                    <a:pt x="72000" y="0"/>
                    <a:pt x="72000" y="0"/>
                    <a:pt x="72000" y="0"/>
                  </a:cubicBezTo>
                  <a:cubicBezTo>
                    <a:pt x="117333" y="0"/>
                    <a:pt x="117333" y="0"/>
                    <a:pt x="117333" y="0"/>
                  </a:cubicBezTo>
                  <a:cubicBezTo>
                    <a:pt x="117333" y="94468"/>
                    <a:pt x="117333" y="94468"/>
                    <a:pt x="117333" y="94468"/>
                  </a:cubicBezTo>
                  <a:cubicBezTo>
                    <a:pt x="120000" y="100851"/>
                    <a:pt x="117333" y="107234"/>
                    <a:pt x="109333" y="112340"/>
                  </a:cubicBezTo>
                  <a:cubicBezTo>
                    <a:pt x="101333" y="117446"/>
                    <a:pt x="85333" y="120000"/>
                    <a:pt x="61333" y="120000"/>
                  </a:cubicBezTo>
                  <a:lnTo>
                    <a:pt x="8000" y="120000"/>
                  </a:lnTo>
                  <a:close/>
                  <a:moveTo>
                    <a:pt x="72000" y="77872"/>
                  </a:moveTo>
                  <a:cubicBezTo>
                    <a:pt x="72000" y="20425"/>
                    <a:pt x="72000" y="20425"/>
                    <a:pt x="72000" y="20425"/>
                  </a:cubicBezTo>
                  <a:cubicBezTo>
                    <a:pt x="72000" y="15319"/>
                    <a:pt x="66666" y="12765"/>
                    <a:pt x="58666" y="12765"/>
                  </a:cubicBezTo>
                  <a:cubicBezTo>
                    <a:pt x="50666" y="12765"/>
                    <a:pt x="45333" y="15319"/>
                    <a:pt x="45333" y="20425"/>
                  </a:cubicBezTo>
                  <a:cubicBezTo>
                    <a:pt x="45333" y="77872"/>
                    <a:pt x="45333" y="77872"/>
                    <a:pt x="45333" y="77872"/>
                  </a:cubicBezTo>
                  <a:cubicBezTo>
                    <a:pt x="45333" y="81702"/>
                    <a:pt x="50666" y="84255"/>
                    <a:pt x="58666" y="84255"/>
                  </a:cubicBezTo>
                  <a:cubicBezTo>
                    <a:pt x="66666" y="84255"/>
                    <a:pt x="72000" y="81702"/>
                    <a:pt x="72000" y="77872"/>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2" name="Shape 162"/>
            <p:cNvSpPr/>
            <p:nvPr/>
          </p:nvSpPr>
          <p:spPr>
            <a:xfrm>
              <a:off x="5259387" y="3465512"/>
              <a:ext cx="328613" cy="679449"/>
            </a:xfrm>
            <a:custGeom>
              <a:avLst/>
              <a:gdLst/>
              <a:ahLst/>
              <a:cxnLst/>
              <a:rect l="0" t="0" r="0" b="0"/>
              <a:pathLst>
                <a:path w="120000" h="120000" extrusionOk="0">
                  <a:moveTo>
                    <a:pt x="46956" y="114947"/>
                  </a:moveTo>
                  <a:cubicBezTo>
                    <a:pt x="46956" y="118736"/>
                    <a:pt x="46956" y="118736"/>
                    <a:pt x="46956" y="118736"/>
                  </a:cubicBezTo>
                  <a:cubicBezTo>
                    <a:pt x="0" y="118736"/>
                    <a:pt x="0" y="118736"/>
                    <a:pt x="0" y="118736"/>
                  </a:cubicBezTo>
                  <a:cubicBezTo>
                    <a:pt x="0" y="0"/>
                    <a:pt x="0" y="0"/>
                    <a:pt x="0" y="0"/>
                  </a:cubicBezTo>
                  <a:cubicBezTo>
                    <a:pt x="46956" y="0"/>
                    <a:pt x="46956" y="0"/>
                    <a:pt x="46956" y="0"/>
                  </a:cubicBezTo>
                  <a:cubicBezTo>
                    <a:pt x="46956" y="16421"/>
                    <a:pt x="46956" y="16421"/>
                    <a:pt x="46956" y="16421"/>
                  </a:cubicBezTo>
                  <a:cubicBezTo>
                    <a:pt x="54782" y="13894"/>
                    <a:pt x="67826" y="12631"/>
                    <a:pt x="83478" y="12631"/>
                  </a:cubicBezTo>
                  <a:cubicBezTo>
                    <a:pt x="91304" y="12631"/>
                    <a:pt x="101739" y="13894"/>
                    <a:pt x="106956" y="16421"/>
                  </a:cubicBezTo>
                  <a:cubicBezTo>
                    <a:pt x="114782" y="17684"/>
                    <a:pt x="120000" y="24000"/>
                    <a:pt x="120000" y="32842"/>
                  </a:cubicBezTo>
                  <a:cubicBezTo>
                    <a:pt x="120000" y="98526"/>
                    <a:pt x="120000" y="98526"/>
                    <a:pt x="120000" y="98526"/>
                  </a:cubicBezTo>
                  <a:cubicBezTo>
                    <a:pt x="120000" y="107368"/>
                    <a:pt x="114782" y="112421"/>
                    <a:pt x="106956" y="114947"/>
                  </a:cubicBezTo>
                  <a:cubicBezTo>
                    <a:pt x="96521" y="118736"/>
                    <a:pt x="86086" y="120000"/>
                    <a:pt x="73043" y="120000"/>
                  </a:cubicBezTo>
                  <a:cubicBezTo>
                    <a:pt x="62608" y="120000"/>
                    <a:pt x="54782" y="118736"/>
                    <a:pt x="46956" y="114947"/>
                  </a:cubicBezTo>
                  <a:close/>
                  <a:moveTo>
                    <a:pt x="73043" y="98526"/>
                  </a:moveTo>
                  <a:cubicBezTo>
                    <a:pt x="73043" y="32842"/>
                    <a:pt x="73043" y="32842"/>
                    <a:pt x="73043" y="32842"/>
                  </a:cubicBezTo>
                  <a:cubicBezTo>
                    <a:pt x="73043" y="27789"/>
                    <a:pt x="67826" y="26526"/>
                    <a:pt x="60000" y="26526"/>
                  </a:cubicBezTo>
                  <a:cubicBezTo>
                    <a:pt x="49565" y="26526"/>
                    <a:pt x="46956" y="27789"/>
                    <a:pt x="46956" y="32842"/>
                  </a:cubicBezTo>
                  <a:cubicBezTo>
                    <a:pt x="46956" y="98526"/>
                    <a:pt x="46956" y="98526"/>
                    <a:pt x="46956" y="98526"/>
                  </a:cubicBezTo>
                  <a:cubicBezTo>
                    <a:pt x="46956" y="102315"/>
                    <a:pt x="49565" y="104842"/>
                    <a:pt x="60000" y="104842"/>
                  </a:cubicBezTo>
                  <a:cubicBezTo>
                    <a:pt x="67826" y="104842"/>
                    <a:pt x="73043" y="102315"/>
                    <a:pt x="73043" y="98526"/>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3" name="Shape 163"/>
            <p:cNvSpPr/>
            <p:nvPr/>
          </p:nvSpPr>
          <p:spPr>
            <a:xfrm>
              <a:off x="5624512" y="3465512"/>
              <a:ext cx="320675" cy="671513"/>
            </a:xfrm>
            <a:custGeom>
              <a:avLst/>
              <a:gdLst/>
              <a:ahLst/>
              <a:cxnLst/>
              <a:rect l="0" t="0" r="0" b="0"/>
              <a:pathLst>
                <a:path w="120000" h="120000" extrusionOk="0">
                  <a:moveTo>
                    <a:pt x="120000" y="45957"/>
                  </a:moveTo>
                  <a:cubicBezTo>
                    <a:pt x="74666" y="45957"/>
                    <a:pt x="74666" y="45957"/>
                    <a:pt x="74666" y="45957"/>
                  </a:cubicBezTo>
                  <a:cubicBezTo>
                    <a:pt x="74666" y="20425"/>
                    <a:pt x="74666" y="20425"/>
                    <a:pt x="74666" y="20425"/>
                  </a:cubicBezTo>
                  <a:cubicBezTo>
                    <a:pt x="74666" y="15319"/>
                    <a:pt x="69333" y="12765"/>
                    <a:pt x="61333" y="12765"/>
                  </a:cubicBezTo>
                  <a:cubicBezTo>
                    <a:pt x="50666" y="12765"/>
                    <a:pt x="45333" y="15319"/>
                    <a:pt x="45333" y="20425"/>
                  </a:cubicBezTo>
                  <a:cubicBezTo>
                    <a:pt x="45333" y="120000"/>
                    <a:pt x="45333" y="120000"/>
                    <a:pt x="45333" y="120000"/>
                  </a:cubicBezTo>
                  <a:cubicBezTo>
                    <a:pt x="0" y="120000"/>
                    <a:pt x="0" y="120000"/>
                    <a:pt x="0" y="120000"/>
                  </a:cubicBezTo>
                  <a:cubicBezTo>
                    <a:pt x="0" y="0"/>
                    <a:pt x="0" y="0"/>
                    <a:pt x="0" y="0"/>
                  </a:cubicBezTo>
                  <a:cubicBezTo>
                    <a:pt x="45333" y="0"/>
                    <a:pt x="45333" y="0"/>
                    <a:pt x="45333" y="0"/>
                  </a:cubicBezTo>
                  <a:cubicBezTo>
                    <a:pt x="45333" y="3829"/>
                    <a:pt x="45333" y="3829"/>
                    <a:pt x="45333" y="3829"/>
                  </a:cubicBezTo>
                  <a:cubicBezTo>
                    <a:pt x="56000" y="1276"/>
                    <a:pt x="69333" y="0"/>
                    <a:pt x="85333" y="0"/>
                  </a:cubicBezTo>
                  <a:cubicBezTo>
                    <a:pt x="93333" y="0"/>
                    <a:pt x="101333" y="1276"/>
                    <a:pt x="109333" y="5106"/>
                  </a:cubicBezTo>
                  <a:cubicBezTo>
                    <a:pt x="117333" y="8936"/>
                    <a:pt x="120000" y="14042"/>
                    <a:pt x="120000" y="20425"/>
                  </a:cubicBezTo>
                  <a:lnTo>
                    <a:pt x="120000" y="45957"/>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4" name="Shape 164"/>
            <p:cNvSpPr/>
            <p:nvPr/>
          </p:nvSpPr>
          <p:spPr>
            <a:xfrm>
              <a:off x="5973762" y="3465512"/>
              <a:ext cx="330200" cy="679449"/>
            </a:xfrm>
            <a:custGeom>
              <a:avLst/>
              <a:gdLst/>
              <a:ahLst/>
              <a:cxnLst/>
              <a:rect l="0" t="0" r="0" b="0"/>
              <a:pathLst>
                <a:path w="120000" h="120000" extrusionOk="0">
                  <a:moveTo>
                    <a:pt x="0" y="98526"/>
                  </a:moveTo>
                  <a:cubicBezTo>
                    <a:pt x="0" y="20210"/>
                    <a:pt x="0" y="20210"/>
                    <a:pt x="0" y="20210"/>
                  </a:cubicBezTo>
                  <a:cubicBezTo>
                    <a:pt x="0" y="6315"/>
                    <a:pt x="20869" y="0"/>
                    <a:pt x="60000" y="0"/>
                  </a:cubicBezTo>
                  <a:cubicBezTo>
                    <a:pt x="99130" y="0"/>
                    <a:pt x="120000" y="6315"/>
                    <a:pt x="120000" y="20210"/>
                  </a:cubicBezTo>
                  <a:cubicBezTo>
                    <a:pt x="120000" y="98526"/>
                    <a:pt x="120000" y="98526"/>
                    <a:pt x="120000" y="98526"/>
                  </a:cubicBezTo>
                  <a:cubicBezTo>
                    <a:pt x="120000" y="112421"/>
                    <a:pt x="99130" y="120000"/>
                    <a:pt x="60000" y="120000"/>
                  </a:cubicBezTo>
                  <a:cubicBezTo>
                    <a:pt x="20869" y="120000"/>
                    <a:pt x="0" y="112421"/>
                    <a:pt x="0" y="98526"/>
                  </a:cubicBezTo>
                  <a:close/>
                  <a:moveTo>
                    <a:pt x="73043" y="98526"/>
                  </a:moveTo>
                  <a:cubicBezTo>
                    <a:pt x="73043" y="20210"/>
                    <a:pt x="73043" y="20210"/>
                    <a:pt x="73043" y="20210"/>
                  </a:cubicBezTo>
                  <a:cubicBezTo>
                    <a:pt x="73043" y="15157"/>
                    <a:pt x="67826" y="12631"/>
                    <a:pt x="60000" y="12631"/>
                  </a:cubicBezTo>
                  <a:cubicBezTo>
                    <a:pt x="49565" y="12631"/>
                    <a:pt x="46956" y="15157"/>
                    <a:pt x="46956" y="20210"/>
                  </a:cubicBezTo>
                  <a:cubicBezTo>
                    <a:pt x="46956" y="98526"/>
                    <a:pt x="46956" y="98526"/>
                    <a:pt x="46956" y="98526"/>
                  </a:cubicBezTo>
                  <a:cubicBezTo>
                    <a:pt x="46956" y="102315"/>
                    <a:pt x="49565" y="104842"/>
                    <a:pt x="60000" y="104842"/>
                  </a:cubicBezTo>
                  <a:cubicBezTo>
                    <a:pt x="67826" y="104842"/>
                    <a:pt x="73043" y="102315"/>
                    <a:pt x="73043" y="98526"/>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5" name="Shape 165"/>
            <p:cNvSpPr/>
            <p:nvPr/>
          </p:nvSpPr>
          <p:spPr>
            <a:xfrm>
              <a:off x="6332537" y="3465512"/>
              <a:ext cx="263525" cy="671513"/>
            </a:xfrm>
            <a:custGeom>
              <a:avLst/>
              <a:gdLst/>
              <a:ahLst/>
              <a:cxnLst/>
              <a:rect l="0" t="0" r="0" b="0"/>
              <a:pathLst>
                <a:path w="120000" h="120000" extrusionOk="0">
                  <a:moveTo>
                    <a:pt x="120000" y="39574"/>
                  </a:moveTo>
                  <a:cubicBezTo>
                    <a:pt x="74594" y="39574"/>
                    <a:pt x="74594" y="39574"/>
                    <a:pt x="74594" y="39574"/>
                  </a:cubicBezTo>
                  <a:cubicBezTo>
                    <a:pt x="74594" y="94468"/>
                    <a:pt x="74594" y="94468"/>
                    <a:pt x="74594" y="94468"/>
                  </a:cubicBezTo>
                  <a:cubicBezTo>
                    <a:pt x="74594" y="102127"/>
                    <a:pt x="81081" y="105957"/>
                    <a:pt x="90810" y="105957"/>
                  </a:cubicBezTo>
                  <a:cubicBezTo>
                    <a:pt x="120000" y="105957"/>
                    <a:pt x="120000" y="105957"/>
                    <a:pt x="120000" y="105957"/>
                  </a:cubicBezTo>
                  <a:cubicBezTo>
                    <a:pt x="120000" y="120000"/>
                    <a:pt x="120000" y="120000"/>
                    <a:pt x="120000" y="120000"/>
                  </a:cubicBezTo>
                  <a:cubicBezTo>
                    <a:pt x="90810" y="120000"/>
                    <a:pt x="90810" y="120000"/>
                    <a:pt x="90810" y="120000"/>
                  </a:cubicBezTo>
                  <a:cubicBezTo>
                    <a:pt x="61621" y="120000"/>
                    <a:pt x="42162" y="117446"/>
                    <a:pt x="32432" y="113617"/>
                  </a:cubicBezTo>
                  <a:cubicBezTo>
                    <a:pt x="22702" y="109787"/>
                    <a:pt x="16216" y="103404"/>
                    <a:pt x="16216" y="94468"/>
                  </a:cubicBezTo>
                  <a:cubicBezTo>
                    <a:pt x="16216" y="39574"/>
                    <a:pt x="16216" y="39574"/>
                    <a:pt x="16216" y="39574"/>
                  </a:cubicBezTo>
                  <a:cubicBezTo>
                    <a:pt x="0" y="39574"/>
                    <a:pt x="0" y="39574"/>
                    <a:pt x="0" y="39574"/>
                  </a:cubicBezTo>
                  <a:cubicBezTo>
                    <a:pt x="0" y="25531"/>
                    <a:pt x="0" y="25531"/>
                    <a:pt x="0" y="25531"/>
                  </a:cubicBezTo>
                  <a:cubicBezTo>
                    <a:pt x="16216" y="25531"/>
                    <a:pt x="16216" y="25531"/>
                    <a:pt x="16216" y="25531"/>
                  </a:cubicBezTo>
                  <a:cubicBezTo>
                    <a:pt x="16216" y="0"/>
                    <a:pt x="16216" y="0"/>
                    <a:pt x="16216" y="0"/>
                  </a:cubicBezTo>
                  <a:cubicBezTo>
                    <a:pt x="74594" y="0"/>
                    <a:pt x="74594" y="0"/>
                    <a:pt x="74594" y="0"/>
                  </a:cubicBezTo>
                  <a:cubicBezTo>
                    <a:pt x="74594" y="25531"/>
                    <a:pt x="74594" y="25531"/>
                    <a:pt x="74594" y="25531"/>
                  </a:cubicBezTo>
                  <a:cubicBezTo>
                    <a:pt x="120000" y="25531"/>
                    <a:pt x="120000" y="25531"/>
                    <a:pt x="120000" y="25531"/>
                  </a:cubicBezTo>
                  <a:lnTo>
                    <a:pt x="120000" y="39574"/>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6" name="Shape 166"/>
            <p:cNvSpPr/>
            <p:nvPr/>
          </p:nvSpPr>
          <p:spPr>
            <a:xfrm>
              <a:off x="6632575" y="3465512"/>
              <a:ext cx="328613" cy="671513"/>
            </a:xfrm>
            <a:custGeom>
              <a:avLst/>
              <a:gdLst/>
              <a:ahLst/>
              <a:cxnLst/>
              <a:rect l="0" t="0" r="0" b="0"/>
              <a:pathLst>
                <a:path w="120000" h="120000" extrusionOk="0">
                  <a:moveTo>
                    <a:pt x="120000" y="120000"/>
                  </a:moveTo>
                  <a:cubicBezTo>
                    <a:pt x="73043" y="120000"/>
                    <a:pt x="73043" y="120000"/>
                    <a:pt x="73043" y="120000"/>
                  </a:cubicBezTo>
                  <a:cubicBezTo>
                    <a:pt x="73043" y="33191"/>
                    <a:pt x="73043" y="33191"/>
                    <a:pt x="73043" y="33191"/>
                  </a:cubicBezTo>
                  <a:cubicBezTo>
                    <a:pt x="73043" y="28085"/>
                    <a:pt x="67826" y="26808"/>
                    <a:pt x="60000" y="26808"/>
                  </a:cubicBezTo>
                  <a:cubicBezTo>
                    <a:pt x="49565" y="26808"/>
                    <a:pt x="46956" y="28085"/>
                    <a:pt x="46956" y="33191"/>
                  </a:cubicBezTo>
                  <a:cubicBezTo>
                    <a:pt x="46956" y="120000"/>
                    <a:pt x="46956" y="120000"/>
                    <a:pt x="46956" y="120000"/>
                  </a:cubicBezTo>
                  <a:cubicBezTo>
                    <a:pt x="0" y="120000"/>
                    <a:pt x="0" y="120000"/>
                    <a:pt x="0" y="120000"/>
                  </a:cubicBezTo>
                  <a:cubicBezTo>
                    <a:pt x="0" y="0"/>
                    <a:pt x="0" y="0"/>
                    <a:pt x="0" y="0"/>
                  </a:cubicBezTo>
                  <a:cubicBezTo>
                    <a:pt x="46956" y="0"/>
                    <a:pt x="46956" y="0"/>
                    <a:pt x="46956" y="0"/>
                  </a:cubicBezTo>
                  <a:cubicBezTo>
                    <a:pt x="46956" y="16595"/>
                    <a:pt x="46956" y="16595"/>
                    <a:pt x="46956" y="16595"/>
                  </a:cubicBezTo>
                  <a:cubicBezTo>
                    <a:pt x="54782" y="14042"/>
                    <a:pt x="67826" y="12765"/>
                    <a:pt x="80869" y="12765"/>
                  </a:cubicBezTo>
                  <a:cubicBezTo>
                    <a:pt x="91304" y="12765"/>
                    <a:pt x="99130" y="14042"/>
                    <a:pt x="106956" y="16595"/>
                  </a:cubicBezTo>
                  <a:cubicBezTo>
                    <a:pt x="114782" y="19148"/>
                    <a:pt x="120000" y="24255"/>
                    <a:pt x="120000" y="33191"/>
                  </a:cubicBezTo>
                  <a:lnTo>
                    <a:pt x="120000" y="120000"/>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7" name="Shape 167"/>
            <p:cNvSpPr/>
            <p:nvPr/>
          </p:nvSpPr>
          <p:spPr>
            <a:xfrm>
              <a:off x="6997700" y="3465512"/>
              <a:ext cx="322263" cy="679449"/>
            </a:xfrm>
            <a:custGeom>
              <a:avLst/>
              <a:gdLst/>
              <a:ahLst/>
              <a:cxnLst/>
              <a:rect l="0" t="0" r="0" b="0"/>
              <a:pathLst>
                <a:path w="120000" h="120000" extrusionOk="0">
                  <a:moveTo>
                    <a:pt x="120000" y="59368"/>
                  </a:moveTo>
                  <a:cubicBezTo>
                    <a:pt x="45333" y="59368"/>
                    <a:pt x="45333" y="59368"/>
                    <a:pt x="45333" y="59368"/>
                  </a:cubicBezTo>
                  <a:cubicBezTo>
                    <a:pt x="45333" y="98526"/>
                    <a:pt x="45333" y="98526"/>
                    <a:pt x="45333" y="98526"/>
                  </a:cubicBezTo>
                  <a:cubicBezTo>
                    <a:pt x="45333" y="102315"/>
                    <a:pt x="50666" y="104842"/>
                    <a:pt x="61333" y="104842"/>
                  </a:cubicBezTo>
                  <a:cubicBezTo>
                    <a:pt x="69333" y="104842"/>
                    <a:pt x="74666" y="102315"/>
                    <a:pt x="74666" y="98526"/>
                  </a:cubicBezTo>
                  <a:cubicBezTo>
                    <a:pt x="74666" y="66947"/>
                    <a:pt x="74666" y="66947"/>
                    <a:pt x="74666" y="66947"/>
                  </a:cubicBezTo>
                  <a:cubicBezTo>
                    <a:pt x="120000" y="66947"/>
                    <a:pt x="120000" y="66947"/>
                    <a:pt x="120000" y="66947"/>
                  </a:cubicBezTo>
                  <a:cubicBezTo>
                    <a:pt x="120000" y="98526"/>
                    <a:pt x="120000" y="98526"/>
                    <a:pt x="120000" y="98526"/>
                  </a:cubicBezTo>
                  <a:cubicBezTo>
                    <a:pt x="120000" y="112421"/>
                    <a:pt x="101333" y="120000"/>
                    <a:pt x="61333" y="120000"/>
                  </a:cubicBezTo>
                  <a:cubicBezTo>
                    <a:pt x="18666" y="120000"/>
                    <a:pt x="0" y="112421"/>
                    <a:pt x="0" y="98526"/>
                  </a:cubicBezTo>
                  <a:cubicBezTo>
                    <a:pt x="0" y="20210"/>
                    <a:pt x="0" y="20210"/>
                    <a:pt x="0" y="20210"/>
                  </a:cubicBezTo>
                  <a:cubicBezTo>
                    <a:pt x="0" y="6315"/>
                    <a:pt x="18666" y="0"/>
                    <a:pt x="61333" y="0"/>
                  </a:cubicBezTo>
                  <a:cubicBezTo>
                    <a:pt x="101333" y="0"/>
                    <a:pt x="120000" y="6315"/>
                    <a:pt x="120000" y="20210"/>
                  </a:cubicBezTo>
                  <a:lnTo>
                    <a:pt x="120000" y="59368"/>
                  </a:lnTo>
                  <a:close/>
                  <a:moveTo>
                    <a:pt x="74666" y="45473"/>
                  </a:moveTo>
                  <a:cubicBezTo>
                    <a:pt x="74666" y="20210"/>
                    <a:pt x="74666" y="20210"/>
                    <a:pt x="74666" y="20210"/>
                  </a:cubicBezTo>
                  <a:cubicBezTo>
                    <a:pt x="74666" y="15157"/>
                    <a:pt x="69333" y="12631"/>
                    <a:pt x="61333" y="12631"/>
                  </a:cubicBezTo>
                  <a:cubicBezTo>
                    <a:pt x="50666" y="12631"/>
                    <a:pt x="45333" y="15157"/>
                    <a:pt x="45333" y="20210"/>
                  </a:cubicBezTo>
                  <a:cubicBezTo>
                    <a:pt x="45333" y="45473"/>
                    <a:pt x="45333" y="45473"/>
                    <a:pt x="45333" y="45473"/>
                  </a:cubicBezTo>
                  <a:lnTo>
                    <a:pt x="74666" y="45473"/>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8" name="Shape 168"/>
            <p:cNvSpPr/>
            <p:nvPr/>
          </p:nvSpPr>
          <p:spPr>
            <a:xfrm>
              <a:off x="7354888" y="3465512"/>
              <a:ext cx="330200" cy="671513"/>
            </a:xfrm>
            <a:custGeom>
              <a:avLst/>
              <a:gdLst/>
              <a:ahLst/>
              <a:cxnLst/>
              <a:rect l="0" t="0" r="0" b="0"/>
              <a:pathLst>
                <a:path w="120000" h="120000" extrusionOk="0">
                  <a:moveTo>
                    <a:pt x="120000" y="45957"/>
                  </a:moveTo>
                  <a:cubicBezTo>
                    <a:pt x="73043" y="45957"/>
                    <a:pt x="73043" y="45957"/>
                    <a:pt x="73043" y="45957"/>
                  </a:cubicBezTo>
                  <a:cubicBezTo>
                    <a:pt x="73043" y="20425"/>
                    <a:pt x="73043" y="20425"/>
                    <a:pt x="73043" y="20425"/>
                  </a:cubicBezTo>
                  <a:cubicBezTo>
                    <a:pt x="73043" y="15319"/>
                    <a:pt x="70434" y="12765"/>
                    <a:pt x="60000" y="12765"/>
                  </a:cubicBezTo>
                  <a:cubicBezTo>
                    <a:pt x="52173" y="12765"/>
                    <a:pt x="46956" y="15319"/>
                    <a:pt x="46956" y="20425"/>
                  </a:cubicBezTo>
                  <a:cubicBezTo>
                    <a:pt x="46956" y="120000"/>
                    <a:pt x="46956" y="120000"/>
                    <a:pt x="46956" y="120000"/>
                  </a:cubicBezTo>
                  <a:cubicBezTo>
                    <a:pt x="0" y="120000"/>
                    <a:pt x="0" y="120000"/>
                    <a:pt x="0" y="120000"/>
                  </a:cubicBezTo>
                  <a:cubicBezTo>
                    <a:pt x="0" y="0"/>
                    <a:pt x="0" y="0"/>
                    <a:pt x="0" y="0"/>
                  </a:cubicBezTo>
                  <a:cubicBezTo>
                    <a:pt x="46956" y="0"/>
                    <a:pt x="46956" y="0"/>
                    <a:pt x="46956" y="0"/>
                  </a:cubicBezTo>
                  <a:cubicBezTo>
                    <a:pt x="46956" y="3829"/>
                    <a:pt x="46956" y="3829"/>
                    <a:pt x="46956" y="3829"/>
                  </a:cubicBezTo>
                  <a:cubicBezTo>
                    <a:pt x="57391" y="1276"/>
                    <a:pt x="67826" y="0"/>
                    <a:pt x="83478" y="0"/>
                  </a:cubicBezTo>
                  <a:cubicBezTo>
                    <a:pt x="93913" y="0"/>
                    <a:pt x="101739" y="1276"/>
                    <a:pt x="109565" y="5106"/>
                  </a:cubicBezTo>
                  <a:cubicBezTo>
                    <a:pt x="117391" y="8936"/>
                    <a:pt x="120000" y="14042"/>
                    <a:pt x="120000" y="20425"/>
                  </a:cubicBezTo>
                  <a:lnTo>
                    <a:pt x="120000" y="45957"/>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69" name="Shape 169"/>
            <p:cNvSpPr/>
            <p:nvPr/>
          </p:nvSpPr>
          <p:spPr>
            <a:xfrm>
              <a:off x="7713663" y="3465512"/>
              <a:ext cx="328613" cy="679449"/>
            </a:xfrm>
            <a:custGeom>
              <a:avLst/>
              <a:gdLst/>
              <a:ahLst/>
              <a:cxnLst/>
              <a:rect l="0" t="0" r="0" b="0"/>
              <a:pathLst>
                <a:path w="120000" h="120000" extrusionOk="0">
                  <a:moveTo>
                    <a:pt x="0" y="79578"/>
                  </a:moveTo>
                  <a:cubicBezTo>
                    <a:pt x="46956" y="79578"/>
                    <a:pt x="46956" y="79578"/>
                    <a:pt x="46956" y="79578"/>
                  </a:cubicBezTo>
                  <a:cubicBezTo>
                    <a:pt x="46956" y="98526"/>
                    <a:pt x="46956" y="98526"/>
                    <a:pt x="46956" y="98526"/>
                  </a:cubicBezTo>
                  <a:cubicBezTo>
                    <a:pt x="46956" y="102315"/>
                    <a:pt x="52173" y="104842"/>
                    <a:pt x="60000" y="104842"/>
                  </a:cubicBezTo>
                  <a:cubicBezTo>
                    <a:pt x="67826" y="104842"/>
                    <a:pt x="73043" y="102315"/>
                    <a:pt x="73043" y="98526"/>
                  </a:cubicBezTo>
                  <a:cubicBezTo>
                    <a:pt x="73043" y="88421"/>
                    <a:pt x="65217" y="77052"/>
                    <a:pt x="46956" y="66947"/>
                  </a:cubicBezTo>
                  <a:cubicBezTo>
                    <a:pt x="28695" y="55578"/>
                    <a:pt x="15652" y="49263"/>
                    <a:pt x="10434" y="46736"/>
                  </a:cubicBezTo>
                  <a:cubicBezTo>
                    <a:pt x="2608" y="42947"/>
                    <a:pt x="0" y="39157"/>
                    <a:pt x="0" y="34105"/>
                  </a:cubicBezTo>
                  <a:cubicBezTo>
                    <a:pt x="0" y="20210"/>
                    <a:pt x="0" y="20210"/>
                    <a:pt x="0" y="20210"/>
                  </a:cubicBezTo>
                  <a:cubicBezTo>
                    <a:pt x="0" y="6315"/>
                    <a:pt x="20869" y="0"/>
                    <a:pt x="60000" y="0"/>
                  </a:cubicBezTo>
                  <a:cubicBezTo>
                    <a:pt x="99130" y="0"/>
                    <a:pt x="120000" y="6315"/>
                    <a:pt x="120000" y="20210"/>
                  </a:cubicBezTo>
                  <a:cubicBezTo>
                    <a:pt x="120000" y="39157"/>
                    <a:pt x="120000" y="39157"/>
                    <a:pt x="120000" y="39157"/>
                  </a:cubicBezTo>
                  <a:cubicBezTo>
                    <a:pt x="73043" y="39157"/>
                    <a:pt x="73043" y="39157"/>
                    <a:pt x="73043" y="39157"/>
                  </a:cubicBezTo>
                  <a:cubicBezTo>
                    <a:pt x="73043" y="20210"/>
                    <a:pt x="73043" y="20210"/>
                    <a:pt x="73043" y="20210"/>
                  </a:cubicBezTo>
                  <a:cubicBezTo>
                    <a:pt x="73043" y="15157"/>
                    <a:pt x="67826" y="12631"/>
                    <a:pt x="60000" y="12631"/>
                  </a:cubicBezTo>
                  <a:cubicBezTo>
                    <a:pt x="52173" y="12631"/>
                    <a:pt x="46956" y="15157"/>
                    <a:pt x="46956" y="20210"/>
                  </a:cubicBezTo>
                  <a:cubicBezTo>
                    <a:pt x="46956" y="27789"/>
                    <a:pt x="49565" y="32842"/>
                    <a:pt x="52173" y="35368"/>
                  </a:cubicBezTo>
                  <a:cubicBezTo>
                    <a:pt x="57391" y="37894"/>
                    <a:pt x="70434" y="44210"/>
                    <a:pt x="88695" y="56842"/>
                  </a:cubicBezTo>
                  <a:cubicBezTo>
                    <a:pt x="109565" y="68210"/>
                    <a:pt x="120000" y="78315"/>
                    <a:pt x="120000" y="84631"/>
                  </a:cubicBezTo>
                  <a:cubicBezTo>
                    <a:pt x="120000" y="98526"/>
                    <a:pt x="120000" y="98526"/>
                    <a:pt x="120000" y="98526"/>
                  </a:cubicBezTo>
                  <a:cubicBezTo>
                    <a:pt x="120000" y="112421"/>
                    <a:pt x="99130" y="120000"/>
                    <a:pt x="60000" y="120000"/>
                  </a:cubicBezTo>
                  <a:cubicBezTo>
                    <a:pt x="20869" y="120000"/>
                    <a:pt x="0" y="112421"/>
                    <a:pt x="0" y="98526"/>
                  </a:cubicBezTo>
                  <a:lnTo>
                    <a:pt x="0" y="79578"/>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70" name="Shape 170"/>
            <p:cNvSpPr/>
            <p:nvPr/>
          </p:nvSpPr>
          <p:spPr>
            <a:xfrm>
              <a:off x="5610225" y="2684463"/>
              <a:ext cx="128587" cy="673099"/>
            </a:xfrm>
            <a:prstGeom prst="rect">
              <a:avLst/>
            </a:pr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71" name="Shape 171"/>
            <p:cNvSpPr/>
            <p:nvPr/>
          </p:nvSpPr>
          <p:spPr>
            <a:xfrm>
              <a:off x="5616575" y="3243263"/>
              <a:ext cx="171449" cy="114300"/>
            </a:xfrm>
            <a:prstGeom prst="rect">
              <a:avLst/>
            </a:pr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72" name="Shape 172"/>
            <p:cNvSpPr/>
            <p:nvPr/>
          </p:nvSpPr>
          <p:spPr>
            <a:xfrm>
              <a:off x="8042275" y="4159250"/>
              <a:ext cx="85724" cy="85724"/>
            </a:xfrm>
            <a:custGeom>
              <a:avLst/>
              <a:gdLst/>
              <a:ahLst/>
              <a:cxnLst/>
              <a:rect l="0" t="0" r="0" b="0"/>
              <a:pathLst>
                <a:path w="120000" h="120000" extrusionOk="0">
                  <a:moveTo>
                    <a:pt x="120000" y="60000"/>
                  </a:moveTo>
                  <a:cubicBezTo>
                    <a:pt x="120000" y="90000"/>
                    <a:pt x="100000" y="120000"/>
                    <a:pt x="60000" y="120000"/>
                  </a:cubicBezTo>
                  <a:cubicBezTo>
                    <a:pt x="30000" y="120000"/>
                    <a:pt x="0" y="90000"/>
                    <a:pt x="0" y="60000"/>
                  </a:cubicBezTo>
                  <a:cubicBezTo>
                    <a:pt x="0" y="20000"/>
                    <a:pt x="30000" y="0"/>
                    <a:pt x="60000" y="0"/>
                  </a:cubicBezTo>
                  <a:cubicBezTo>
                    <a:pt x="100000" y="0"/>
                    <a:pt x="120000" y="20000"/>
                    <a:pt x="120000" y="60000"/>
                  </a:cubicBezTo>
                  <a:close/>
                  <a:moveTo>
                    <a:pt x="10000" y="60000"/>
                  </a:moveTo>
                  <a:cubicBezTo>
                    <a:pt x="10000" y="80000"/>
                    <a:pt x="30000" y="110000"/>
                    <a:pt x="60000" y="110000"/>
                  </a:cubicBezTo>
                  <a:cubicBezTo>
                    <a:pt x="90000" y="110000"/>
                    <a:pt x="110000" y="80000"/>
                    <a:pt x="110000" y="60000"/>
                  </a:cubicBezTo>
                  <a:cubicBezTo>
                    <a:pt x="110000" y="30000"/>
                    <a:pt x="90000" y="10000"/>
                    <a:pt x="60000" y="10000"/>
                  </a:cubicBezTo>
                  <a:cubicBezTo>
                    <a:pt x="30000" y="10000"/>
                    <a:pt x="10000" y="30000"/>
                    <a:pt x="10000" y="60000"/>
                  </a:cubicBezTo>
                  <a:close/>
                  <a:moveTo>
                    <a:pt x="50000" y="90000"/>
                  </a:moveTo>
                  <a:cubicBezTo>
                    <a:pt x="40000" y="90000"/>
                    <a:pt x="40000" y="90000"/>
                    <a:pt x="40000" y="90000"/>
                  </a:cubicBezTo>
                  <a:cubicBezTo>
                    <a:pt x="40000" y="30000"/>
                    <a:pt x="40000" y="30000"/>
                    <a:pt x="40000" y="30000"/>
                  </a:cubicBezTo>
                  <a:cubicBezTo>
                    <a:pt x="40000" y="30000"/>
                    <a:pt x="50000" y="30000"/>
                    <a:pt x="60000" y="30000"/>
                  </a:cubicBezTo>
                  <a:cubicBezTo>
                    <a:pt x="70000" y="30000"/>
                    <a:pt x="80000" y="30000"/>
                    <a:pt x="80000" y="30000"/>
                  </a:cubicBezTo>
                  <a:cubicBezTo>
                    <a:pt x="90000" y="30000"/>
                    <a:pt x="90000" y="40000"/>
                    <a:pt x="90000" y="40000"/>
                  </a:cubicBezTo>
                  <a:cubicBezTo>
                    <a:pt x="90000" y="50000"/>
                    <a:pt x="80000" y="60000"/>
                    <a:pt x="80000" y="60000"/>
                  </a:cubicBezTo>
                  <a:cubicBezTo>
                    <a:pt x="80000" y="60000"/>
                    <a:pt x="80000" y="60000"/>
                    <a:pt x="80000" y="60000"/>
                  </a:cubicBezTo>
                  <a:cubicBezTo>
                    <a:pt x="80000" y="60000"/>
                    <a:pt x="80000" y="70000"/>
                    <a:pt x="90000" y="70000"/>
                  </a:cubicBezTo>
                  <a:cubicBezTo>
                    <a:pt x="90000" y="80000"/>
                    <a:pt x="90000" y="90000"/>
                    <a:pt x="90000" y="90000"/>
                  </a:cubicBezTo>
                  <a:cubicBezTo>
                    <a:pt x="80000" y="90000"/>
                    <a:pt x="80000" y="90000"/>
                    <a:pt x="80000" y="90000"/>
                  </a:cubicBezTo>
                  <a:cubicBezTo>
                    <a:pt x="70000" y="90000"/>
                    <a:pt x="70000" y="80000"/>
                    <a:pt x="70000" y="70000"/>
                  </a:cubicBezTo>
                  <a:cubicBezTo>
                    <a:pt x="70000" y="70000"/>
                    <a:pt x="70000" y="70000"/>
                    <a:pt x="60000" y="70000"/>
                  </a:cubicBezTo>
                  <a:cubicBezTo>
                    <a:pt x="50000" y="70000"/>
                    <a:pt x="50000" y="70000"/>
                    <a:pt x="50000" y="70000"/>
                  </a:cubicBezTo>
                  <a:lnTo>
                    <a:pt x="50000" y="90000"/>
                  </a:lnTo>
                  <a:close/>
                  <a:moveTo>
                    <a:pt x="50000" y="50000"/>
                  </a:moveTo>
                  <a:cubicBezTo>
                    <a:pt x="60000" y="50000"/>
                    <a:pt x="60000" y="50000"/>
                    <a:pt x="60000" y="50000"/>
                  </a:cubicBezTo>
                  <a:cubicBezTo>
                    <a:pt x="70000" y="50000"/>
                    <a:pt x="70000" y="50000"/>
                    <a:pt x="70000" y="50000"/>
                  </a:cubicBezTo>
                  <a:cubicBezTo>
                    <a:pt x="70000" y="40000"/>
                    <a:pt x="70000" y="40000"/>
                    <a:pt x="60000" y="40000"/>
                  </a:cubicBezTo>
                  <a:cubicBezTo>
                    <a:pt x="60000" y="40000"/>
                    <a:pt x="50000" y="40000"/>
                    <a:pt x="50000" y="40000"/>
                  </a:cubicBezTo>
                  <a:lnTo>
                    <a:pt x="50000" y="50000"/>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73" name="Shape 173"/>
            <p:cNvSpPr/>
            <p:nvPr/>
          </p:nvSpPr>
          <p:spPr>
            <a:xfrm>
              <a:off x="4056062" y="2570163"/>
              <a:ext cx="1166812" cy="1997075"/>
            </a:xfrm>
            <a:custGeom>
              <a:avLst/>
              <a:gdLst/>
              <a:ahLst/>
              <a:cxnLst/>
              <a:rect l="0" t="0" r="0" b="0"/>
              <a:pathLst>
                <a:path w="120000" h="120000" extrusionOk="0">
                  <a:moveTo>
                    <a:pt x="119263" y="107096"/>
                  </a:moveTo>
                  <a:cubicBezTo>
                    <a:pt x="119263" y="107096"/>
                    <a:pt x="119263" y="105806"/>
                    <a:pt x="116319" y="104946"/>
                  </a:cubicBezTo>
                  <a:cubicBezTo>
                    <a:pt x="111165" y="104086"/>
                    <a:pt x="109693" y="102365"/>
                    <a:pt x="108220" y="101505"/>
                  </a:cubicBezTo>
                  <a:cubicBezTo>
                    <a:pt x="107484" y="101075"/>
                    <a:pt x="105276" y="100215"/>
                    <a:pt x="105276" y="100215"/>
                  </a:cubicBezTo>
                  <a:cubicBezTo>
                    <a:pt x="107484" y="99784"/>
                    <a:pt x="107484" y="99784"/>
                    <a:pt x="107484" y="99784"/>
                  </a:cubicBezTo>
                  <a:cubicBezTo>
                    <a:pt x="107484" y="99784"/>
                    <a:pt x="106748" y="98064"/>
                    <a:pt x="106012" y="96774"/>
                  </a:cubicBezTo>
                  <a:cubicBezTo>
                    <a:pt x="104539" y="95913"/>
                    <a:pt x="105276" y="95053"/>
                    <a:pt x="105276" y="92903"/>
                  </a:cubicBezTo>
                  <a:cubicBezTo>
                    <a:pt x="104539" y="90752"/>
                    <a:pt x="105276" y="89462"/>
                    <a:pt x="105276" y="88172"/>
                  </a:cubicBezTo>
                  <a:cubicBezTo>
                    <a:pt x="105276" y="87311"/>
                    <a:pt x="105276" y="85161"/>
                    <a:pt x="106012" y="82150"/>
                  </a:cubicBezTo>
                  <a:cubicBezTo>
                    <a:pt x="106012" y="79569"/>
                    <a:pt x="109693" y="61075"/>
                    <a:pt x="109693" y="58924"/>
                  </a:cubicBezTo>
                  <a:cubicBezTo>
                    <a:pt x="109693" y="57204"/>
                    <a:pt x="109693" y="52903"/>
                    <a:pt x="109693" y="52903"/>
                  </a:cubicBezTo>
                  <a:cubicBezTo>
                    <a:pt x="109693" y="52903"/>
                    <a:pt x="111901" y="52903"/>
                    <a:pt x="113374" y="53333"/>
                  </a:cubicBezTo>
                  <a:cubicBezTo>
                    <a:pt x="114110" y="53763"/>
                    <a:pt x="114846" y="54193"/>
                    <a:pt x="115582" y="51612"/>
                  </a:cubicBezTo>
                  <a:cubicBezTo>
                    <a:pt x="115582" y="47311"/>
                    <a:pt x="109693" y="41290"/>
                    <a:pt x="109693" y="40000"/>
                  </a:cubicBezTo>
                  <a:cubicBezTo>
                    <a:pt x="108957" y="39139"/>
                    <a:pt x="111165" y="39569"/>
                    <a:pt x="110429" y="38279"/>
                  </a:cubicBezTo>
                  <a:cubicBezTo>
                    <a:pt x="108957" y="36989"/>
                    <a:pt x="110429" y="36559"/>
                    <a:pt x="110429" y="33548"/>
                  </a:cubicBezTo>
                  <a:cubicBezTo>
                    <a:pt x="110429" y="30967"/>
                    <a:pt x="108957" y="28817"/>
                    <a:pt x="109693" y="25376"/>
                  </a:cubicBezTo>
                  <a:cubicBezTo>
                    <a:pt x="111165" y="21935"/>
                    <a:pt x="108957" y="16344"/>
                    <a:pt x="108957" y="14193"/>
                  </a:cubicBezTo>
                  <a:cubicBezTo>
                    <a:pt x="108957" y="12473"/>
                    <a:pt x="107484" y="12903"/>
                    <a:pt x="104539" y="12473"/>
                  </a:cubicBezTo>
                  <a:cubicBezTo>
                    <a:pt x="101595" y="11612"/>
                    <a:pt x="94969" y="9892"/>
                    <a:pt x="94233" y="9032"/>
                  </a:cubicBezTo>
                  <a:cubicBezTo>
                    <a:pt x="94233" y="8172"/>
                    <a:pt x="92760" y="7311"/>
                    <a:pt x="92760" y="7311"/>
                  </a:cubicBezTo>
                  <a:cubicBezTo>
                    <a:pt x="92760" y="7311"/>
                    <a:pt x="92024" y="9892"/>
                    <a:pt x="90552" y="10752"/>
                  </a:cubicBezTo>
                  <a:cubicBezTo>
                    <a:pt x="89815" y="11182"/>
                    <a:pt x="89079" y="10322"/>
                    <a:pt x="87607" y="9892"/>
                  </a:cubicBezTo>
                  <a:cubicBezTo>
                    <a:pt x="86871" y="9032"/>
                    <a:pt x="81717" y="7311"/>
                    <a:pt x="79509" y="6451"/>
                  </a:cubicBezTo>
                  <a:cubicBezTo>
                    <a:pt x="77300" y="5161"/>
                    <a:pt x="78773" y="6451"/>
                    <a:pt x="78773" y="6451"/>
                  </a:cubicBezTo>
                  <a:cubicBezTo>
                    <a:pt x="78773" y="6451"/>
                    <a:pt x="77300" y="7741"/>
                    <a:pt x="74355" y="9032"/>
                  </a:cubicBezTo>
                  <a:cubicBezTo>
                    <a:pt x="72147" y="10322"/>
                    <a:pt x="61104" y="12473"/>
                    <a:pt x="61104" y="12473"/>
                  </a:cubicBezTo>
                  <a:cubicBezTo>
                    <a:pt x="60368" y="12473"/>
                    <a:pt x="60368" y="12473"/>
                    <a:pt x="60368" y="12903"/>
                  </a:cubicBezTo>
                  <a:cubicBezTo>
                    <a:pt x="58895" y="11612"/>
                    <a:pt x="57423" y="10752"/>
                    <a:pt x="55950" y="10322"/>
                  </a:cubicBezTo>
                  <a:cubicBezTo>
                    <a:pt x="54478" y="9462"/>
                    <a:pt x="53742" y="8602"/>
                    <a:pt x="53742" y="8602"/>
                  </a:cubicBezTo>
                  <a:cubicBezTo>
                    <a:pt x="53742" y="8602"/>
                    <a:pt x="53742" y="5591"/>
                    <a:pt x="50061" y="5161"/>
                  </a:cubicBezTo>
                  <a:cubicBezTo>
                    <a:pt x="49325" y="6881"/>
                    <a:pt x="49325" y="9462"/>
                    <a:pt x="49325" y="9462"/>
                  </a:cubicBezTo>
                  <a:cubicBezTo>
                    <a:pt x="47116" y="11182"/>
                    <a:pt x="47116" y="11182"/>
                    <a:pt x="47116" y="11182"/>
                  </a:cubicBezTo>
                  <a:cubicBezTo>
                    <a:pt x="46380" y="8602"/>
                    <a:pt x="46380" y="8602"/>
                    <a:pt x="46380" y="8602"/>
                  </a:cubicBezTo>
                  <a:cubicBezTo>
                    <a:pt x="46380" y="8602"/>
                    <a:pt x="44907" y="7311"/>
                    <a:pt x="43435" y="6451"/>
                  </a:cubicBezTo>
                  <a:cubicBezTo>
                    <a:pt x="42699" y="5591"/>
                    <a:pt x="37546" y="3010"/>
                    <a:pt x="37546" y="860"/>
                  </a:cubicBezTo>
                  <a:cubicBezTo>
                    <a:pt x="37546" y="860"/>
                    <a:pt x="36073" y="0"/>
                    <a:pt x="35337" y="860"/>
                  </a:cubicBezTo>
                  <a:cubicBezTo>
                    <a:pt x="33865" y="1720"/>
                    <a:pt x="33865" y="2150"/>
                    <a:pt x="27975" y="3010"/>
                  </a:cubicBezTo>
                  <a:cubicBezTo>
                    <a:pt x="21349" y="3440"/>
                    <a:pt x="16196" y="3440"/>
                    <a:pt x="12515" y="8602"/>
                  </a:cubicBezTo>
                  <a:cubicBezTo>
                    <a:pt x="8098" y="13763"/>
                    <a:pt x="3680" y="18064"/>
                    <a:pt x="3680" y="21935"/>
                  </a:cubicBezTo>
                  <a:cubicBezTo>
                    <a:pt x="3680" y="25376"/>
                    <a:pt x="2208" y="25376"/>
                    <a:pt x="1472" y="27096"/>
                  </a:cubicBezTo>
                  <a:cubicBezTo>
                    <a:pt x="0" y="29247"/>
                    <a:pt x="0" y="30537"/>
                    <a:pt x="2208" y="35268"/>
                  </a:cubicBezTo>
                  <a:cubicBezTo>
                    <a:pt x="4417" y="39569"/>
                    <a:pt x="5889" y="48172"/>
                    <a:pt x="10306" y="49892"/>
                  </a:cubicBezTo>
                  <a:cubicBezTo>
                    <a:pt x="11042" y="50322"/>
                    <a:pt x="11779" y="51182"/>
                    <a:pt x="13251" y="51182"/>
                  </a:cubicBezTo>
                  <a:cubicBezTo>
                    <a:pt x="14723" y="51182"/>
                    <a:pt x="18404" y="48172"/>
                    <a:pt x="21349" y="46451"/>
                  </a:cubicBezTo>
                  <a:cubicBezTo>
                    <a:pt x="24294" y="46451"/>
                    <a:pt x="25030" y="46021"/>
                    <a:pt x="28711" y="47741"/>
                  </a:cubicBezTo>
                  <a:cubicBezTo>
                    <a:pt x="32392" y="49892"/>
                    <a:pt x="32392" y="49032"/>
                    <a:pt x="32392" y="49032"/>
                  </a:cubicBezTo>
                  <a:cubicBezTo>
                    <a:pt x="32392" y="49032"/>
                    <a:pt x="33128" y="49892"/>
                    <a:pt x="31656" y="50322"/>
                  </a:cubicBezTo>
                  <a:cubicBezTo>
                    <a:pt x="29447" y="50322"/>
                    <a:pt x="27975" y="49462"/>
                    <a:pt x="26503" y="49032"/>
                  </a:cubicBezTo>
                  <a:cubicBezTo>
                    <a:pt x="25030" y="48602"/>
                    <a:pt x="22085" y="51182"/>
                    <a:pt x="19877" y="53333"/>
                  </a:cubicBezTo>
                  <a:cubicBezTo>
                    <a:pt x="17668" y="55053"/>
                    <a:pt x="18404" y="55483"/>
                    <a:pt x="17668" y="58064"/>
                  </a:cubicBezTo>
                  <a:cubicBezTo>
                    <a:pt x="16932" y="60645"/>
                    <a:pt x="14723" y="64086"/>
                    <a:pt x="13987" y="68387"/>
                  </a:cubicBezTo>
                  <a:cubicBezTo>
                    <a:pt x="13251" y="72688"/>
                    <a:pt x="10306" y="100215"/>
                    <a:pt x="8834" y="103225"/>
                  </a:cubicBezTo>
                  <a:cubicBezTo>
                    <a:pt x="7361" y="105806"/>
                    <a:pt x="5889" y="107526"/>
                    <a:pt x="5889" y="107526"/>
                  </a:cubicBezTo>
                  <a:cubicBezTo>
                    <a:pt x="8834" y="109247"/>
                    <a:pt x="8834" y="109247"/>
                    <a:pt x="8834" y="109247"/>
                  </a:cubicBezTo>
                  <a:cubicBezTo>
                    <a:pt x="8834" y="113118"/>
                    <a:pt x="8834" y="113118"/>
                    <a:pt x="8834" y="113118"/>
                  </a:cubicBezTo>
                  <a:cubicBezTo>
                    <a:pt x="8834" y="113118"/>
                    <a:pt x="9570" y="113118"/>
                    <a:pt x="9570" y="113978"/>
                  </a:cubicBezTo>
                  <a:cubicBezTo>
                    <a:pt x="9570" y="114408"/>
                    <a:pt x="7361" y="116129"/>
                    <a:pt x="10306" y="117419"/>
                  </a:cubicBezTo>
                  <a:cubicBezTo>
                    <a:pt x="13987" y="119139"/>
                    <a:pt x="23558" y="120000"/>
                    <a:pt x="24294" y="117849"/>
                  </a:cubicBezTo>
                  <a:cubicBezTo>
                    <a:pt x="25030" y="115698"/>
                    <a:pt x="22822" y="113548"/>
                    <a:pt x="22085" y="112688"/>
                  </a:cubicBezTo>
                  <a:cubicBezTo>
                    <a:pt x="21349" y="111827"/>
                    <a:pt x="20613" y="110107"/>
                    <a:pt x="20613" y="110107"/>
                  </a:cubicBezTo>
                  <a:cubicBezTo>
                    <a:pt x="22822" y="109677"/>
                    <a:pt x="22822" y="109677"/>
                    <a:pt x="22822" y="109677"/>
                  </a:cubicBezTo>
                  <a:cubicBezTo>
                    <a:pt x="22822" y="109677"/>
                    <a:pt x="23558" y="106236"/>
                    <a:pt x="24294" y="105376"/>
                  </a:cubicBezTo>
                  <a:cubicBezTo>
                    <a:pt x="25766" y="104086"/>
                    <a:pt x="26503" y="101075"/>
                    <a:pt x="26503" y="97634"/>
                  </a:cubicBezTo>
                  <a:cubicBezTo>
                    <a:pt x="26503" y="94193"/>
                    <a:pt x="28711" y="87311"/>
                    <a:pt x="30184" y="84731"/>
                  </a:cubicBezTo>
                  <a:cubicBezTo>
                    <a:pt x="30920" y="81720"/>
                    <a:pt x="35337" y="76559"/>
                    <a:pt x="35337" y="73978"/>
                  </a:cubicBezTo>
                  <a:cubicBezTo>
                    <a:pt x="35337" y="71827"/>
                    <a:pt x="36073" y="70537"/>
                    <a:pt x="37546" y="68387"/>
                  </a:cubicBezTo>
                  <a:cubicBezTo>
                    <a:pt x="38282" y="66236"/>
                    <a:pt x="39018" y="64946"/>
                    <a:pt x="40490" y="63655"/>
                  </a:cubicBezTo>
                  <a:cubicBezTo>
                    <a:pt x="41226" y="65806"/>
                    <a:pt x="40490" y="66666"/>
                    <a:pt x="41226" y="68817"/>
                  </a:cubicBezTo>
                  <a:cubicBezTo>
                    <a:pt x="41226" y="71397"/>
                    <a:pt x="41963" y="77419"/>
                    <a:pt x="42699" y="78709"/>
                  </a:cubicBezTo>
                  <a:cubicBezTo>
                    <a:pt x="43435" y="80430"/>
                    <a:pt x="42699" y="82150"/>
                    <a:pt x="41963" y="84301"/>
                  </a:cubicBezTo>
                  <a:cubicBezTo>
                    <a:pt x="41963" y="86451"/>
                    <a:pt x="44171" y="91612"/>
                    <a:pt x="44171" y="93333"/>
                  </a:cubicBezTo>
                  <a:cubicBezTo>
                    <a:pt x="43435" y="95483"/>
                    <a:pt x="42699" y="101505"/>
                    <a:pt x="42699" y="102795"/>
                  </a:cubicBezTo>
                  <a:cubicBezTo>
                    <a:pt x="42699" y="104516"/>
                    <a:pt x="41963" y="106666"/>
                    <a:pt x="41963" y="106666"/>
                  </a:cubicBezTo>
                  <a:cubicBezTo>
                    <a:pt x="41963" y="107096"/>
                    <a:pt x="41963" y="107096"/>
                    <a:pt x="41963" y="107096"/>
                  </a:cubicBezTo>
                  <a:cubicBezTo>
                    <a:pt x="41963" y="109247"/>
                    <a:pt x="41963" y="109247"/>
                    <a:pt x="41963" y="109247"/>
                  </a:cubicBezTo>
                  <a:cubicBezTo>
                    <a:pt x="41226" y="109677"/>
                    <a:pt x="41226" y="109677"/>
                    <a:pt x="41226" y="109677"/>
                  </a:cubicBezTo>
                  <a:cubicBezTo>
                    <a:pt x="41226" y="111397"/>
                    <a:pt x="41226" y="111397"/>
                    <a:pt x="41226" y="111397"/>
                  </a:cubicBezTo>
                  <a:cubicBezTo>
                    <a:pt x="41226" y="111397"/>
                    <a:pt x="44907" y="112688"/>
                    <a:pt x="50061" y="112688"/>
                  </a:cubicBezTo>
                  <a:cubicBezTo>
                    <a:pt x="50797" y="112688"/>
                    <a:pt x="51533" y="112258"/>
                    <a:pt x="51533" y="112258"/>
                  </a:cubicBezTo>
                  <a:cubicBezTo>
                    <a:pt x="51533" y="112258"/>
                    <a:pt x="52269" y="111827"/>
                    <a:pt x="55950" y="113548"/>
                  </a:cubicBezTo>
                  <a:cubicBezTo>
                    <a:pt x="60368" y="115268"/>
                    <a:pt x="64785" y="116129"/>
                    <a:pt x="67730" y="116129"/>
                  </a:cubicBezTo>
                  <a:cubicBezTo>
                    <a:pt x="71411" y="115698"/>
                    <a:pt x="71411" y="115268"/>
                    <a:pt x="71411" y="115268"/>
                  </a:cubicBezTo>
                  <a:cubicBezTo>
                    <a:pt x="71411" y="113978"/>
                    <a:pt x="71411" y="113978"/>
                    <a:pt x="71411" y="113978"/>
                  </a:cubicBezTo>
                  <a:cubicBezTo>
                    <a:pt x="71411" y="113978"/>
                    <a:pt x="71411" y="112688"/>
                    <a:pt x="65521" y="110107"/>
                  </a:cubicBezTo>
                  <a:cubicBezTo>
                    <a:pt x="60368" y="107956"/>
                    <a:pt x="59631" y="106666"/>
                    <a:pt x="60368" y="106666"/>
                  </a:cubicBezTo>
                  <a:cubicBezTo>
                    <a:pt x="61104" y="106666"/>
                    <a:pt x="61104" y="106666"/>
                    <a:pt x="61104" y="106666"/>
                  </a:cubicBezTo>
                  <a:cubicBezTo>
                    <a:pt x="61104" y="106666"/>
                    <a:pt x="59631" y="103655"/>
                    <a:pt x="59631" y="101935"/>
                  </a:cubicBezTo>
                  <a:cubicBezTo>
                    <a:pt x="59631" y="100645"/>
                    <a:pt x="60368" y="93333"/>
                    <a:pt x="60368" y="90752"/>
                  </a:cubicBezTo>
                  <a:cubicBezTo>
                    <a:pt x="61104" y="88602"/>
                    <a:pt x="61104" y="80430"/>
                    <a:pt x="62576" y="75268"/>
                  </a:cubicBezTo>
                  <a:cubicBezTo>
                    <a:pt x="63312" y="70537"/>
                    <a:pt x="63312" y="64946"/>
                    <a:pt x="64049" y="63225"/>
                  </a:cubicBezTo>
                  <a:cubicBezTo>
                    <a:pt x="64049" y="63225"/>
                    <a:pt x="64049" y="61075"/>
                    <a:pt x="63312" y="58494"/>
                  </a:cubicBezTo>
                  <a:cubicBezTo>
                    <a:pt x="64049" y="58924"/>
                    <a:pt x="64049" y="59354"/>
                    <a:pt x="64049" y="59354"/>
                  </a:cubicBezTo>
                  <a:cubicBezTo>
                    <a:pt x="74355" y="58494"/>
                    <a:pt x="74355" y="58494"/>
                    <a:pt x="74355" y="58494"/>
                  </a:cubicBezTo>
                  <a:cubicBezTo>
                    <a:pt x="74355" y="58494"/>
                    <a:pt x="75828" y="60645"/>
                    <a:pt x="75828" y="61505"/>
                  </a:cubicBezTo>
                  <a:cubicBezTo>
                    <a:pt x="76564" y="62795"/>
                    <a:pt x="77300" y="63655"/>
                    <a:pt x="76564" y="64086"/>
                  </a:cubicBezTo>
                  <a:cubicBezTo>
                    <a:pt x="75828" y="64516"/>
                    <a:pt x="73619" y="61935"/>
                    <a:pt x="73619" y="61505"/>
                  </a:cubicBezTo>
                  <a:cubicBezTo>
                    <a:pt x="72883" y="62365"/>
                    <a:pt x="74355" y="63655"/>
                    <a:pt x="74355" y="64086"/>
                  </a:cubicBezTo>
                  <a:cubicBezTo>
                    <a:pt x="75092" y="64946"/>
                    <a:pt x="75092" y="66236"/>
                    <a:pt x="73619" y="65806"/>
                  </a:cubicBezTo>
                  <a:cubicBezTo>
                    <a:pt x="72883" y="65376"/>
                    <a:pt x="72883" y="65376"/>
                    <a:pt x="72147" y="65806"/>
                  </a:cubicBezTo>
                  <a:cubicBezTo>
                    <a:pt x="71411" y="66236"/>
                    <a:pt x="66993" y="65376"/>
                    <a:pt x="66993" y="65376"/>
                  </a:cubicBezTo>
                  <a:cubicBezTo>
                    <a:pt x="66993" y="65376"/>
                    <a:pt x="67730" y="71397"/>
                    <a:pt x="67730" y="73118"/>
                  </a:cubicBezTo>
                  <a:cubicBezTo>
                    <a:pt x="67730" y="74838"/>
                    <a:pt x="69202" y="85591"/>
                    <a:pt x="68466" y="89032"/>
                  </a:cubicBezTo>
                  <a:cubicBezTo>
                    <a:pt x="67730" y="92473"/>
                    <a:pt x="69938" y="102795"/>
                    <a:pt x="69938" y="103655"/>
                  </a:cubicBezTo>
                  <a:cubicBezTo>
                    <a:pt x="69938" y="104946"/>
                    <a:pt x="74355" y="104946"/>
                    <a:pt x="74355" y="104946"/>
                  </a:cubicBezTo>
                  <a:cubicBezTo>
                    <a:pt x="74355" y="104946"/>
                    <a:pt x="73619" y="106236"/>
                    <a:pt x="73619" y="107956"/>
                  </a:cubicBezTo>
                  <a:cubicBezTo>
                    <a:pt x="73619" y="108387"/>
                    <a:pt x="72883" y="109677"/>
                    <a:pt x="73619" y="110967"/>
                  </a:cubicBezTo>
                  <a:cubicBezTo>
                    <a:pt x="74355" y="111827"/>
                    <a:pt x="76564" y="113118"/>
                    <a:pt x="81717" y="113548"/>
                  </a:cubicBezTo>
                  <a:cubicBezTo>
                    <a:pt x="82453" y="113548"/>
                    <a:pt x="85398" y="112688"/>
                    <a:pt x="86134" y="111827"/>
                  </a:cubicBezTo>
                  <a:cubicBezTo>
                    <a:pt x="86871" y="110537"/>
                    <a:pt x="86134" y="110107"/>
                    <a:pt x="86134" y="108817"/>
                  </a:cubicBezTo>
                  <a:cubicBezTo>
                    <a:pt x="85398" y="107526"/>
                    <a:pt x="84662" y="105376"/>
                    <a:pt x="84662" y="104946"/>
                  </a:cubicBezTo>
                  <a:cubicBezTo>
                    <a:pt x="86134" y="104516"/>
                    <a:pt x="85398" y="103655"/>
                    <a:pt x="85398" y="103655"/>
                  </a:cubicBezTo>
                  <a:cubicBezTo>
                    <a:pt x="85398" y="103655"/>
                    <a:pt x="86134" y="100215"/>
                    <a:pt x="85398" y="98924"/>
                  </a:cubicBezTo>
                  <a:cubicBezTo>
                    <a:pt x="84662" y="97204"/>
                    <a:pt x="86134" y="93333"/>
                    <a:pt x="85398" y="92043"/>
                  </a:cubicBezTo>
                  <a:cubicBezTo>
                    <a:pt x="84662" y="90322"/>
                    <a:pt x="83926" y="90322"/>
                    <a:pt x="84662" y="89032"/>
                  </a:cubicBezTo>
                  <a:cubicBezTo>
                    <a:pt x="85398" y="88172"/>
                    <a:pt x="84662" y="86451"/>
                    <a:pt x="85398" y="84301"/>
                  </a:cubicBezTo>
                  <a:cubicBezTo>
                    <a:pt x="86134" y="81720"/>
                    <a:pt x="86871" y="75698"/>
                    <a:pt x="87607" y="73118"/>
                  </a:cubicBezTo>
                  <a:cubicBezTo>
                    <a:pt x="89079" y="70537"/>
                    <a:pt x="87607" y="69677"/>
                    <a:pt x="89079" y="68387"/>
                  </a:cubicBezTo>
                  <a:cubicBezTo>
                    <a:pt x="89815" y="69677"/>
                    <a:pt x="90552" y="79139"/>
                    <a:pt x="90552" y="81720"/>
                  </a:cubicBezTo>
                  <a:cubicBezTo>
                    <a:pt x="89815" y="83870"/>
                    <a:pt x="91288" y="90322"/>
                    <a:pt x="92024" y="92903"/>
                  </a:cubicBezTo>
                  <a:cubicBezTo>
                    <a:pt x="92760" y="95483"/>
                    <a:pt x="92760" y="101935"/>
                    <a:pt x="92760" y="101935"/>
                  </a:cubicBezTo>
                  <a:cubicBezTo>
                    <a:pt x="94233" y="101935"/>
                    <a:pt x="94233" y="101935"/>
                    <a:pt x="94233" y="101935"/>
                  </a:cubicBezTo>
                  <a:cubicBezTo>
                    <a:pt x="93496" y="104516"/>
                    <a:pt x="93496" y="104516"/>
                    <a:pt x="93496" y="104516"/>
                  </a:cubicBezTo>
                  <a:cubicBezTo>
                    <a:pt x="101595" y="106236"/>
                    <a:pt x="101595" y="106236"/>
                    <a:pt x="101595" y="106236"/>
                  </a:cubicBezTo>
                  <a:cubicBezTo>
                    <a:pt x="101595" y="106236"/>
                    <a:pt x="102331" y="105806"/>
                    <a:pt x="104539" y="107096"/>
                  </a:cubicBezTo>
                  <a:cubicBezTo>
                    <a:pt x="109693" y="109247"/>
                    <a:pt x="117055" y="109677"/>
                    <a:pt x="118527" y="109247"/>
                  </a:cubicBezTo>
                  <a:cubicBezTo>
                    <a:pt x="120000" y="109247"/>
                    <a:pt x="119263" y="107096"/>
                    <a:pt x="119263" y="107096"/>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74" name="Shape 174"/>
            <p:cNvSpPr/>
            <p:nvPr/>
          </p:nvSpPr>
          <p:spPr>
            <a:xfrm>
              <a:off x="4392612" y="2305050"/>
              <a:ext cx="250825" cy="265113"/>
            </a:xfrm>
            <a:custGeom>
              <a:avLst/>
              <a:gdLst/>
              <a:ahLst/>
              <a:cxnLst/>
              <a:rect l="0" t="0" r="0" b="0"/>
              <a:pathLst>
                <a:path w="120000" h="120000" extrusionOk="0">
                  <a:moveTo>
                    <a:pt x="6857" y="103783"/>
                  </a:moveTo>
                  <a:cubicBezTo>
                    <a:pt x="6857" y="110270"/>
                    <a:pt x="13714" y="120000"/>
                    <a:pt x="13714" y="120000"/>
                  </a:cubicBezTo>
                  <a:cubicBezTo>
                    <a:pt x="13714" y="94054"/>
                    <a:pt x="13714" y="94054"/>
                    <a:pt x="13714" y="94054"/>
                  </a:cubicBezTo>
                  <a:cubicBezTo>
                    <a:pt x="13714" y="94054"/>
                    <a:pt x="13714" y="97297"/>
                    <a:pt x="6857" y="94054"/>
                  </a:cubicBezTo>
                  <a:cubicBezTo>
                    <a:pt x="0" y="90810"/>
                    <a:pt x="3428" y="64864"/>
                    <a:pt x="10285" y="68108"/>
                  </a:cubicBezTo>
                  <a:cubicBezTo>
                    <a:pt x="17142" y="68108"/>
                    <a:pt x="20571" y="74594"/>
                    <a:pt x="20571" y="74594"/>
                  </a:cubicBezTo>
                  <a:cubicBezTo>
                    <a:pt x="20571" y="74594"/>
                    <a:pt x="20571" y="68108"/>
                    <a:pt x="20571" y="61621"/>
                  </a:cubicBezTo>
                  <a:cubicBezTo>
                    <a:pt x="20571" y="58378"/>
                    <a:pt x="34285" y="45405"/>
                    <a:pt x="34285" y="42162"/>
                  </a:cubicBezTo>
                  <a:cubicBezTo>
                    <a:pt x="37714" y="38918"/>
                    <a:pt x="37714" y="32432"/>
                    <a:pt x="44571" y="29189"/>
                  </a:cubicBezTo>
                  <a:cubicBezTo>
                    <a:pt x="75428" y="12972"/>
                    <a:pt x="99428" y="32432"/>
                    <a:pt x="106285" y="42162"/>
                  </a:cubicBezTo>
                  <a:cubicBezTo>
                    <a:pt x="116571" y="51891"/>
                    <a:pt x="102857" y="97297"/>
                    <a:pt x="106285" y="94054"/>
                  </a:cubicBezTo>
                  <a:cubicBezTo>
                    <a:pt x="106285" y="90810"/>
                    <a:pt x="113142" y="87567"/>
                    <a:pt x="113142" y="77837"/>
                  </a:cubicBezTo>
                  <a:cubicBezTo>
                    <a:pt x="116571" y="71351"/>
                    <a:pt x="116571" y="51891"/>
                    <a:pt x="116571" y="45405"/>
                  </a:cubicBezTo>
                  <a:cubicBezTo>
                    <a:pt x="116571" y="38918"/>
                    <a:pt x="120000" y="32432"/>
                    <a:pt x="116571" y="25945"/>
                  </a:cubicBezTo>
                  <a:cubicBezTo>
                    <a:pt x="113142" y="19459"/>
                    <a:pt x="102857" y="16216"/>
                    <a:pt x="99428" y="12972"/>
                  </a:cubicBezTo>
                  <a:cubicBezTo>
                    <a:pt x="96000" y="9729"/>
                    <a:pt x="89142" y="9729"/>
                    <a:pt x="85714" y="9729"/>
                  </a:cubicBezTo>
                  <a:cubicBezTo>
                    <a:pt x="82285" y="9729"/>
                    <a:pt x="78857" y="19459"/>
                    <a:pt x="78857" y="12972"/>
                  </a:cubicBezTo>
                  <a:cubicBezTo>
                    <a:pt x="78857" y="6486"/>
                    <a:pt x="72000" y="0"/>
                    <a:pt x="72000" y="0"/>
                  </a:cubicBezTo>
                  <a:cubicBezTo>
                    <a:pt x="72000" y="3243"/>
                    <a:pt x="68571" y="9729"/>
                    <a:pt x="68571" y="9729"/>
                  </a:cubicBezTo>
                  <a:cubicBezTo>
                    <a:pt x="68571" y="9729"/>
                    <a:pt x="68571" y="3243"/>
                    <a:pt x="65142" y="6486"/>
                  </a:cubicBezTo>
                  <a:cubicBezTo>
                    <a:pt x="61714" y="9729"/>
                    <a:pt x="48000" y="9729"/>
                    <a:pt x="48000" y="12972"/>
                  </a:cubicBezTo>
                  <a:cubicBezTo>
                    <a:pt x="44571" y="12972"/>
                    <a:pt x="41142" y="9729"/>
                    <a:pt x="34285" y="12972"/>
                  </a:cubicBezTo>
                  <a:cubicBezTo>
                    <a:pt x="24000" y="19459"/>
                    <a:pt x="17142" y="29189"/>
                    <a:pt x="13714" y="32432"/>
                  </a:cubicBezTo>
                  <a:cubicBezTo>
                    <a:pt x="10285" y="35675"/>
                    <a:pt x="13714" y="35675"/>
                    <a:pt x="10285" y="38918"/>
                  </a:cubicBezTo>
                  <a:cubicBezTo>
                    <a:pt x="10285" y="42162"/>
                    <a:pt x="6857" y="48648"/>
                    <a:pt x="6857" y="48648"/>
                  </a:cubicBezTo>
                  <a:cubicBezTo>
                    <a:pt x="6857" y="51891"/>
                    <a:pt x="3428" y="61621"/>
                    <a:pt x="3428" y="71351"/>
                  </a:cubicBezTo>
                  <a:cubicBezTo>
                    <a:pt x="0" y="77837"/>
                    <a:pt x="3428" y="100540"/>
                    <a:pt x="3428" y="100540"/>
                  </a:cubicBezTo>
                  <a:cubicBezTo>
                    <a:pt x="3428" y="100540"/>
                    <a:pt x="3428" y="97297"/>
                    <a:pt x="6857" y="103783"/>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sp>
          <p:nvSpPr>
            <p:cNvPr id="175" name="Shape 175"/>
            <p:cNvSpPr/>
            <p:nvPr/>
          </p:nvSpPr>
          <p:spPr>
            <a:xfrm>
              <a:off x="4779962" y="2398713"/>
              <a:ext cx="206374" cy="192088"/>
            </a:xfrm>
            <a:custGeom>
              <a:avLst/>
              <a:gdLst/>
              <a:ahLst/>
              <a:cxnLst/>
              <a:rect l="0" t="0" r="0" b="0"/>
              <a:pathLst>
                <a:path w="120000" h="120000" extrusionOk="0">
                  <a:moveTo>
                    <a:pt x="16551" y="120000"/>
                  </a:moveTo>
                  <a:cubicBezTo>
                    <a:pt x="20689" y="111111"/>
                    <a:pt x="16551" y="93333"/>
                    <a:pt x="16551" y="88888"/>
                  </a:cubicBezTo>
                  <a:cubicBezTo>
                    <a:pt x="16551" y="80000"/>
                    <a:pt x="20689" y="80000"/>
                    <a:pt x="20689" y="66666"/>
                  </a:cubicBezTo>
                  <a:cubicBezTo>
                    <a:pt x="20689" y="57777"/>
                    <a:pt x="20689" y="57777"/>
                    <a:pt x="28965" y="44444"/>
                  </a:cubicBezTo>
                  <a:cubicBezTo>
                    <a:pt x="33103" y="31111"/>
                    <a:pt x="57931" y="31111"/>
                    <a:pt x="74482" y="31111"/>
                  </a:cubicBezTo>
                  <a:cubicBezTo>
                    <a:pt x="91034" y="31111"/>
                    <a:pt x="99310" y="40000"/>
                    <a:pt x="103448" y="44444"/>
                  </a:cubicBezTo>
                  <a:cubicBezTo>
                    <a:pt x="103448" y="48888"/>
                    <a:pt x="111724" y="71111"/>
                    <a:pt x="107586" y="93333"/>
                  </a:cubicBezTo>
                  <a:cubicBezTo>
                    <a:pt x="103448" y="115555"/>
                    <a:pt x="111724" y="111111"/>
                    <a:pt x="111724" y="111111"/>
                  </a:cubicBezTo>
                  <a:cubicBezTo>
                    <a:pt x="111724" y="111111"/>
                    <a:pt x="111724" y="102222"/>
                    <a:pt x="115862" y="97777"/>
                  </a:cubicBezTo>
                  <a:cubicBezTo>
                    <a:pt x="120000" y="84444"/>
                    <a:pt x="115862" y="62222"/>
                    <a:pt x="111724" y="48888"/>
                  </a:cubicBezTo>
                  <a:cubicBezTo>
                    <a:pt x="111724" y="40000"/>
                    <a:pt x="107586" y="31111"/>
                    <a:pt x="107586" y="26666"/>
                  </a:cubicBezTo>
                  <a:cubicBezTo>
                    <a:pt x="103448" y="26666"/>
                    <a:pt x="103448" y="22222"/>
                    <a:pt x="99310" y="17777"/>
                  </a:cubicBezTo>
                  <a:cubicBezTo>
                    <a:pt x="95172" y="8888"/>
                    <a:pt x="78620" y="8888"/>
                    <a:pt x="70344" y="4444"/>
                  </a:cubicBezTo>
                  <a:cubicBezTo>
                    <a:pt x="62068" y="0"/>
                    <a:pt x="45517" y="8888"/>
                    <a:pt x="37241" y="8888"/>
                  </a:cubicBezTo>
                  <a:cubicBezTo>
                    <a:pt x="33103" y="13333"/>
                    <a:pt x="33103" y="17777"/>
                    <a:pt x="20689" y="22222"/>
                  </a:cubicBezTo>
                  <a:cubicBezTo>
                    <a:pt x="12413" y="31111"/>
                    <a:pt x="16551" y="35555"/>
                    <a:pt x="12413" y="40000"/>
                  </a:cubicBezTo>
                  <a:cubicBezTo>
                    <a:pt x="12413" y="48888"/>
                    <a:pt x="12413" y="44444"/>
                    <a:pt x="8275" y="53333"/>
                  </a:cubicBezTo>
                  <a:cubicBezTo>
                    <a:pt x="4137" y="66666"/>
                    <a:pt x="4137" y="62222"/>
                    <a:pt x="4137" y="71111"/>
                  </a:cubicBezTo>
                  <a:cubicBezTo>
                    <a:pt x="0" y="84444"/>
                    <a:pt x="8275" y="106666"/>
                    <a:pt x="12413" y="115555"/>
                  </a:cubicBezTo>
                  <a:cubicBezTo>
                    <a:pt x="12413" y="120000"/>
                    <a:pt x="16551" y="120000"/>
                    <a:pt x="16551" y="120000"/>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dirty="0">
                <a:solidFill>
                  <a:schemeClr val="dk1"/>
                </a:solidFill>
                <a:latin typeface="Calibri"/>
                <a:ea typeface="Calibri"/>
                <a:cs typeface="Calibri"/>
                <a:sym typeface="Calibri"/>
              </a:endParaRPr>
            </a:p>
          </p:txBody>
        </p:sp>
      </p:grpSp>
      <p:sp>
        <p:nvSpPr>
          <p:cNvPr id="25" name="Title 1"/>
          <p:cNvSpPr>
            <a:spLocks noGrp="1"/>
          </p:cNvSpPr>
          <p:nvPr>
            <p:ph type="ctrTitle"/>
          </p:nvPr>
        </p:nvSpPr>
        <p:spPr>
          <a:xfrm>
            <a:off x="914401" y="1905000"/>
            <a:ext cx="10363200" cy="2079624"/>
          </a:xfrm>
        </p:spPr>
        <p:txBody>
          <a:bodyPr>
            <a:noAutofit/>
          </a:bodyPr>
          <a:lstStyle>
            <a:lvl1pPr>
              <a:defRPr sz="7200" b="1">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42264886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80CECD"/>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rgbClr val="69645A"/>
                </a:solidFill>
              </a:defRPr>
            </a:lvl1pPr>
            <a:lvl2pPr>
              <a:defRPr>
                <a:solidFill>
                  <a:srgbClr val="69645A"/>
                </a:solidFill>
              </a:defRPr>
            </a:lvl2pPr>
            <a:lvl3pPr>
              <a:defRPr>
                <a:solidFill>
                  <a:srgbClr val="69645A"/>
                </a:solidFill>
              </a:defRPr>
            </a:lvl3pPr>
            <a:lvl4pPr>
              <a:defRPr>
                <a:solidFill>
                  <a:srgbClr val="69645A"/>
                </a:solidFill>
              </a:defRPr>
            </a:lvl4pPr>
            <a:lvl5pPr>
              <a:defRPr>
                <a:solidFill>
                  <a:srgbClr val="69645A"/>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F082E96-3082-42EB-9667-F363A066646A}" type="datetimeFigureOut">
              <a:rPr lang="en-US" smtClean="0"/>
              <a:t>7/5/2019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127413191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80CEC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F082E96-3082-42EB-9667-F363A066646A}" type="datetimeFigureOut">
              <a:rPr lang="en-US" smtClean="0"/>
              <a:t>7/5/2019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23239245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80CECD"/>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a:solidFill>
                  <a:srgbClr val="69645A"/>
                </a:solidFill>
              </a:defRPr>
            </a:lvl1pPr>
            <a:lvl2pPr>
              <a:defRPr>
                <a:solidFill>
                  <a:srgbClr val="69645A"/>
                </a:solidFill>
              </a:defRPr>
            </a:lvl2pPr>
            <a:lvl3pPr>
              <a:defRPr>
                <a:solidFill>
                  <a:srgbClr val="69645A"/>
                </a:solidFill>
              </a:defRPr>
            </a:lvl3pPr>
            <a:lvl4pPr>
              <a:defRPr>
                <a:solidFill>
                  <a:srgbClr val="69645A"/>
                </a:solidFill>
              </a:defRPr>
            </a:lvl4pPr>
            <a:lvl5pPr>
              <a:defRPr>
                <a:solidFill>
                  <a:srgbClr val="69645A"/>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a:solidFill>
                  <a:srgbClr val="69645A"/>
                </a:solidFill>
              </a:defRPr>
            </a:lvl1pPr>
            <a:lvl2pPr>
              <a:defRPr>
                <a:solidFill>
                  <a:srgbClr val="69645A"/>
                </a:solidFill>
              </a:defRPr>
            </a:lvl2pPr>
            <a:lvl3pPr>
              <a:defRPr>
                <a:solidFill>
                  <a:srgbClr val="69645A"/>
                </a:solidFill>
              </a:defRPr>
            </a:lvl3pPr>
            <a:lvl4pPr>
              <a:defRPr>
                <a:solidFill>
                  <a:srgbClr val="69645A"/>
                </a:solidFill>
              </a:defRPr>
            </a:lvl4pPr>
            <a:lvl5pPr>
              <a:defRPr>
                <a:solidFill>
                  <a:srgbClr val="69645A"/>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CF082E96-3082-42EB-9667-F363A066646A}" type="datetimeFigureOut">
              <a:rPr lang="en-US" smtClean="0"/>
              <a:t>7/5/2019</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4405089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80CEC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696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rgbClr val="69645A"/>
                </a:solidFill>
              </a:defRPr>
            </a:lvl1pPr>
            <a:lvl2pPr>
              <a:defRPr>
                <a:solidFill>
                  <a:srgbClr val="69645A"/>
                </a:solidFill>
              </a:defRPr>
            </a:lvl2pPr>
            <a:lvl3pPr>
              <a:defRPr>
                <a:solidFill>
                  <a:srgbClr val="69645A"/>
                </a:solidFill>
              </a:defRPr>
            </a:lvl3pPr>
            <a:lvl4pPr>
              <a:defRPr>
                <a:solidFill>
                  <a:srgbClr val="69645A"/>
                </a:solidFill>
              </a:defRPr>
            </a:lvl4pPr>
            <a:lvl5pPr>
              <a:defRPr>
                <a:solidFill>
                  <a:srgbClr val="69645A"/>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696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rgbClr val="69645A"/>
                </a:solidFill>
              </a:defRPr>
            </a:lvl1pPr>
            <a:lvl2pPr>
              <a:defRPr>
                <a:solidFill>
                  <a:srgbClr val="69645A"/>
                </a:solidFill>
              </a:defRPr>
            </a:lvl2pPr>
            <a:lvl3pPr>
              <a:defRPr>
                <a:solidFill>
                  <a:srgbClr val="69645A"/>
                </a:solidFill>
              </a:defRPr>
            </a:lvl3pPr>
            <a:lvl4pPr>
              <a:defRPr>
                <a:solidFill>
                  <a:srgbClr val="69645A"/>
                </a:solidFill>
              </a:defRPr>
            </a:lvl4pPr>
            <a:lvl5pPr>
              <a:defRPr>
                <a:solidFill>
                  <a:srgbClr val="69645A"/>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CF082E96-3082-42EB-9667-F363A066646A}" type="datetimeFigureOut">
              <a:rPr lang="en-US" smtClean="0"/>
              <a:t>7/5/2019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392027216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80CECD"/>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CF082E96-3082-42EB-9667-F363A066646A}" type="datetimeFigureOut">
              <a:rPr lang="en-US" smtClean="0"/>
              <a:t>7/5/2019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301582651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82E96-3082-42EB-9667-F363A066646A}" type="datetimeFigureOut">
              <a:rPr lang="en-US" smtClean="0"/>
              <a:t>7/5/2019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66651860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solidFill>
                  <a:srgbClr val="69645A"/>
                </a:solidFill>
              </a:defRPr>
            </a:lvl1pPr>
            <a:lvl2pPr>
              <a:defRPr sz="2800">
                <a:solidFill>
                  <a:srgbClr val="69645A"/>
                </a:solidFill>
              </a:defRPr>
            </a:lvl2pPr>
            <a:lvl3pPr>
              <a:defRPr sz="2400">
                <a:solidFill>
                  <a:srgbClr val="69645A"/>
                </a:solidFill>
              </a:defRPr>
            </a:lvl3pPr>
            <a:lvl4pPr>
              <a:defRPr sz="2000">
                <a:solidFill>
                  <a:srgbClr val="69645A"/>
                </a:solidFill>
              </a:defRPr>
            </a:lvl4pPr>
            <a:lvl5pPr>
              <a:defRPr sz="2000">
                <a:solidFill>
                  <a:srgbClr val="69645A"/>
                </a:solidFill>
              </a:defRPr>
            </a:lvl5pPr>
            <a:lvl6pPr>
              <a:defRPr sz="2000"/>
            </a:lvl6pPr>
            <a:lvl7pPr>
              <a:defRPr sz="2000"/>
            </a:lvl7pPr>
            <a:lvl8pPr>
              <a:defRPr sz="2000"/>
            </a:lvl8pPr>
            <a:lvl9pPr>
              <a:defRPr sz="20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rgbClr val="69645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Edit Master text styles</a:t>
            </a:r>
          </a:p>
        </p:txBody>
      </p:sp>
      <p:sp>
        <p:nvSpPr>
          <p:cNvPr id="5" name="Date Placeholder 4"/>
          <p:cNvSpPr>
            <a:spLocks noGrp="1"/>
          </p:cNvSpPr>
          <p:nvPr>
            <p:ph type="dt" sz="half" idx="10"/>
          </p:nvPr>
        </p:nvSpPr>
        <p:spPr/>
        <p:txBody>
          <a:bodyPr/>
          <a:lstStyle/>
          <a:p>
            <a:fld id="{CF082E96-3082-42EB-9667-F363A066646A}" type="datetimeFigureOut">
              <a:rPr lang="en-US" smtClean="0"/>
              <a:t>7/5/2019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253374786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F082E96-3082-42EB-9667-F363A066646A}" type="datetimeFigureOut">
              <a:rPr lang="en-US" smtClean="0"/>
              <a:t>7/5/2019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0764D9-5F5D-4B18-A30D-E48029327E26}" type="slidenum">
              <a:rPr lang="en-US" smtClean="0"/>
              <a:t>‹#›</a:t>
            </a:fld>
            <a:endParaRPr lang="en-US"/>
          </a:p>
        </p:txBody>
      </p:sp>
    </p:spTree>
    <p:extLst>
      <p:ext uri="{BB962C8B-B14F-4D97-AF65-F5344CB8AC3E}">
        <p14:creationId xmlns:p14="http://schemas.microsoft.com/office/powerpoint/2010/main" val="29967761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082E96-3082-42EB-9667-F363A066646A}" type="datetimeFigureOut">
              <a:rPr lang="en-US" smtClean="0"/>
              <a:t>7/5/2019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764D9-5F5D-4B18-A30D-E48029327E26}" type="slidenum">
              <a:rPr lang="en-US" smtClean="0"/>
              <a:t>‹#›</a:t>
            </a:fld>
            <a:endParaRPr lang="en-US"/>
          </a:p>
        </p:txBody>
      </p:sp>
      <p:pic>
        <p:nvPicPr>
          <p:cNvPr id="7" name="Picture 6"/>
          <p:cNvPicPr>
            <a:picLocks noChangeAspect="1"/>
          </p:cNvPicPr>
          <p:nvPr userDrawn="1"/>
        </p:nvPicPr>
        <p:blipFill rotWithShape="1">
          <a:blip r:embed="rId15" cstate="screen">
            <a:extLst>
              <a:ext uri="{28A0092B-C50C-407E-A947-70E740481C1C}">
                <a14:useLocalDpi xmlns:a14="http://schemas.microsoft.com/office/drawing/2010/main"/>
              </a:ext>
            </a:extLst>
          </a:blip>
          <a:srcRect l="-126"/>
          <a:stretch/>
        </p:blipFill>
        <p:spPr>
          <a:xfrm>
            <a:off x="0" y="6115987"/>
            <a:ext cx="12192000" cy="742013"/>
          </a:xfrm>
          <a:prstGeom prst="rect">
            <a:avLst/>
          </a:prstGeom>
        </p:spPr>
      </p:pic>
    </p:spTree>
    <p:extLst>
      <p:ext uri="{BB962C8B-B14F-4D97-AF65-F5344CB8AC3E}">
        <p14:creationId xmlns:p14="http://schemas.microsoft.com/office/powerpoint/2010/main" val="2736002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Avenir 85 Heavy" panose="020B06030202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www.google.com/url?sa=i&amp;rct=j&amp;q=&amp;esrc=s&amp;source=images&amp;cd=&amp;ved=2ahUKEwiuwZGn19DiAhUkneAKHWyNALUQjRx6BAgBEAU&amp;url=http%3A%2F%2Fnoloneliness.com%2Fmyths-that-shaped-our-history%2F&amp;psig=AOvVaw2320ApwnowHnAbCQg1E4Kq&amp;ust=1559767071174967" TargetMode="Externa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3.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4.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rezi.com/view/lqbivVMd88JxaBQoRK0X/" TargetMode="Externa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hyperlink" Target="https://www.thehotline.org/help/path-to-safety/" TargetMode="Externa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hyperlink" Target="https://endgbv.org/" TargetMode="Externa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 Id="rId5" Type="http://schemas.openxmlformats.org/officeDocument/2006/relationships/image" Target="../media/image71.jpeg"/><Relationship Id="rId4" Type="http://schemas.openxmlformats.org/officeDocument/2006/relationships/image" Target="../media/image70.png"/></Relationships>
</file>

<file path=ppt/slides/_rels/slide1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4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4v"/><Relationship Id="rId1" Type="http://schemas.microsoft.com/office/2007/relationships/media" Target="../media/media4.m4v"/><Relationship Id="rId4" Type="http://schemas.openxmlformats.org/officeDocument/2006/relationships/image" Target="../media/image8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www.who.int/mental_health/evidence/burn-out/en/" TargetMode="External"/><Relationship Id="rId2" Type="http://schemas.openxmlformats.org/officeDocument/2006/relationships/hyperlink" Target="https://www.frontiersin.org/articles/10.3389/fpsyg.2018.00662/full"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17.png"/><Relationship Id="rId7" Type="http://schemas.openxmlformats.org/officeDocument/2006/relationships/image" Target="../media/image21.gif"/><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chart" Target="../charts/chart3.xml"/><Relationship Id="rId4" Type="http://schemas.openxmlformats.org/officeDocument/2006/relationships/chart" Target="../charts/char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core.ac.uk/download/pdf/77101394.pdf" TargetMode="Externa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science.sciencemag.org/content/355/6323/389"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6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9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9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9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9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915749" y="2130765"/>
            <a:ext cx="10589042" cy="1469642"/>
          </a:xfrm>
        </p:spPr>
        <p:txBody>
          <a:bodyPr>
            <a:noAutofit/>
          </a:bodyPr>
          <a:lstStyle/>
          <a:p>
            <a:r>
              <a:rPr lang="en-US" sz="4800" dirty="0">
                <a:solidFill>
                  <a:srgbClr val="69645A"/>
                </a:solidFill>
                <a:latin typeface="Avenir 85 Heavy" panose="020B0603020203020204" pitchFamily="34" charset="0"/>
              </a:rPr>
              <a:t/>
            </a:r>
            <a:br>
              <a:rPr lang="en-US" sz="4800" dirty="0">
                <a:solidFill>
                  <a:srgbClr val="69645A"/>
                </a:solidFill>
                <a:latin typeface="Avenir 85 Heavy" panose="020B0603020203020204" pitchFamily="34" charset="0"/>
              </a:rPr>
            </a:br>
            <a:r>
              <a:rPr lang="en-US" sz="4800" dirty="0">
                <a:solidFill>
                  <a:srgbClr val="69645A"/>
                </a:solidFill>
                <a:latin typeface="Avenir 85 Heavy" panose="020B0603020203020204" pitchFamily="34" charset="0"/>
              </a:rPr>
              <a:t/>
            </a:r>
            <a:br>
              <a:rPr lang="en-US" sz="4800" dirty="0">
                <a:solidFill>
                  <a:srgbClr val="69645A"/>
                </a:solidFill>
                <a:latin typeface="Avenir 85 Heavy" panose="020B0603020203020204" pitchFamily="34" charset="0"/>
              </a:rPr>
            </a:br>
            <a:r>
              <a:rPr lang="en-US" sz="4800" dirty="0">
                <a:solidFill>
                  <a:srgbClr val="69645A"/>
                </a:solidFill>
                <a:latin typeface="Avenir 85 Heavy" panose="020B0603020203020204" pitchFamily="34" charset="0"/>
              </a:rPr>
              <a:t/>
            </a:r>
            <a:br>
              <a:rPr lang="en-US" sz="4800" dirty="0">
                <a:solidFill>
                  <a:srgbClr val="69645A"/>
                </a:solidFill>
                <a:latin typeface="Avenir 85 Heavy" panose="020B0603020203020204" pitchFamily="34" charset="0"/>
              </a:rPr>
            </a:br>
            <a:r>
              <a:rPr lang="en-US" sz="4800" dirty="0">
                <a:solidFill>
                  <a:srgbClr val="69645A"/>
                </a:solidFill>
                <a:latin typeface="Avenir 85 Heavy" panose="020B0603020203020204" pitchFamily="34" charset="0"/>
              </a:rPr>
              <a:t/>
            </a:r>
            <a:br>
              <a:rPr lang="en-US" sz="4800" dirty="0">
                <a:solidFill>
                  <a:srgbClr val="69645A"/>
                </a:solidFill>
                <a:latin typeface="Avenir 85 Heavy" panose="020B0603020203020204" pitchFamily="34" charset="0"/>
              </a:rPr>
            </a:br>
            <a:r>
              <a:rPr lang="en-US" sz="4400" dirty="0">
                <a:solidFill>
                  <a:srgbClr val="9BD7D7"/>
                </a:solidFill>
                <a:latin typeface="Avenir 85 Heavy" panose="020B0603020203020204" pitchFamily="34" charset="0"/>
              </a:rPr>
              <a:t>Leadership &amp; Gender-Based Violence:</a:t>
            </a:r>
            <a:br>
              <a:rPr lang="en-US" sz="4400" dirty="0">
                <a:solidFill>
                  <a:srgbClr val="9BD7D7"/>
                </a:solidFill>
                <a:latin typeface="Avenir 85 Heavy" panose="020B0603020203020204" pitchFamily="34" charset="0"/>
              </a:rPr>
            </a:br>
            <a:r>
              <a:rPr lang="en-US" sz="4400" dirty="0">
                <a:solidFill>
                  <a:srgbClr val="9BD7D7"/>
                </a:solidFill>
                <a:latin typeface="Avenir 85 Heavy" panose="020B0603020203020204" pitchFamily="34" charset="0"/>
              </a:rPr>
              <a:t>Conversation, Information and Support</a:t>
            </a:r>
          </a:p>
        </p:txBody>
      </p:sp>
    </p:spTree>
    <p:extLst>
      <p:ext uri="{BB962C8B-B14F-4D97-AF65-F5344CB8AC3E}">
        <p14:creationId xmlns:p14="http://schemas.microsoft.com/office/powerpoint/2010/main" val="4022964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53663"/>
            <a:ext cx="11480800" cy="2923877"/>
          </a:xfrm>
          <a:prstGeom prst="rect">
            <a:avLst/>
          </a:prstGeom>
        </p:spPr>
        <p:txBody>
          <a:bodyPr wrap="square">
            <a:spAutoFit/>
          </a:bodyPr>
          <a:lstStyle/>
          <a:p>
            <a:pPr lvl="0" algn="ctr" eaLnBrk="0" fontAlgn="base" hangingPunct="0">
              <a:spcBef>
                <a:spcPct val="0"/>
              </a:spcBef>
              <a:spcAft>
                <a:spcPct val="0"/>
              </a:spcAft>
            </a:pPr>
            <a:r>
              <a:rPr lang="en-US" altLang="en-US" sz="4400" dirty="0">
                <a:solidFill>
                  <a:srgbClr val="9BD7D7"/>
                </a:solidFill>
                <a:latin typeface="Avenir 85 Heavy" panose="020B0603020203020204" pitchFamily="34" charset="0"/>
              </a:rPr>
              <a:t>Provide </a:t>
            </a:r>
            <a:r>
              <a:rPr lang="en-US" altLang="en-US" sz="4400" dirty="0" smtClean="0">
                <a:solidFill>
                  <a:srgbClr val="9BD7D7"/>
                </a:solidFill>
                <a:latin typeface="Avenir 85 Heavy" panose="020B0603020203020204" pitchFamily="34" charset="0"/>
              </a:rPr>
              <a:t>information</a:t>
            </a:r>
          </a:p>
          <a:p>
            <a:pPr lvl="0" algn="ctr" eaLnBrk="0" fontAlgn="base" hangingPunct="0">
              <a:spcBef>
                <a:spcPct val="0"/>
              </a:spcBef>
              <a:spcAft>
                <a:spcPct val="0"/>
              </a:spcAft>
            </a:pPr>
            <a:endParaRPr lang="en-US" altLang="en-US" sz="2700" dirty="0">
              <a:solidFill>
                <a:srgbClr val="9BD7D7"/>
              </a:solidFill>
            </a:endParaRPr>
          </a:p>
          <a:p>
            <a:pPr lvl="0" algn="ctr" eaLnBrk="0" fontAlgn="base" hangingPunct="0">
              <a:spcBef>
                <a:spcPct val="0"/>
              </a:spcBef>
              <a:spcAft>
                <a:spcPct val="0"/>
              </a:spcAft>
            </a:pPr>
            <a:r>
              <a:rPr lang="en-US" altLang="en-US" sz="2700" dirty="0">
                <a:solidFill>
                  <a:srgbClr val="69645A"/>
                </a:solidFill>
              </a:rPr>
              <a:t>We’ll make sure that everyone we work with – our network of Representatives, employees, customers and partners – has the knowledge and information they need to recognise and respond to violence safely and on their own terms. </a:t>
            </a:r>
          </a:p>
          <a:p>
            <a:pPr lvl="0" eaLnBrk="0" fontAlgn="base" hangingPunct="0">
              <a:spcBef>
                <a:spcPct val="0"/>
              </a:spcBef>
              <a:spcAft>
                <a:spcPct val="0"/>
              </a:spcAft>
            </a:pPr>
            <a:endParaRPr lang="en-US" altLang="en-US" sz="3200" dirty="0">
              <a:solidFill>
                <a:srgbClr val="69645A"/>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1358" y="3185126"/>
            <a:ext cx="4300084" cy="2097237"/>
          </a:xfrm>
          <a:prstGeom prst="rect">
            <a:avLst/>
          </a:prstGeom>
          <a:ln w="38100">
            <a:solidFill>
              <a:srgbClr val="00BAAE"/>
            </a:solidFill>
          </a:ln>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4121" y="3185126"/>
            <a:ext cx="2097237" cy="2097237"/>
          </a:xfrm>
          <a:prstGeom prst="rect">
            <a:avLst/>
          </a:prstGeom>
          <a:ln w="38100">
            <a:solidFill>
              <a:srgbClr val="00BAAE"/>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1440" y="3171309"/>
            <a:ext cx="2097239" cy="2097237"/>
          </a:xfrm>
          <a:prstGeom prst="rect">
            <a:avLst/>
          </a:prstGeom>
          <a:ln w="38100">
            <a:solidFill>
              <a:srgbClr val="00BAAE"/>
            </a:solidFill>
          </a:ln>
        </p:spPr>
      </p:pic>
    </p:spTree>
    <p:extLst>
      <p:ext uri="{BB962C8B-B14F-4D97-AF65-F5344CB8AC3E}">
        <p14:creationId xmlns:p14="http://schemas.microsoft.com/office/powerpoint/2010/main" val="66817195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Hallmarks of Intimidation, cont’d</a:t>
            </a:r>
          </a:p>
        </p:txBody>
      </p:sp>
      <p:sp>
        <p:nvSpPr>
          <p:cNvPr id="3" name="Content Placeholder 2"/>
          <p:cNvSpPr>
            <a:spLocks noGrp="1"/>
          </p:cNvSpPr>
          <p:nvPr>
            <p:ph idx="1"/>
          </p:nvPr>
        </p:nvSpPr>
        <p:spPr/>
        <p:txBody>
          <a:bodyPr/>
          <a:lstStyle/>
          <a:p>
            <a:r>
              <a:rPr lang="en-US" dirty="0"/>
              <a:t>Victim blaming</a:t>
            </a:r>
          </a:p>
          <a:p>
            <a:r>
              <a:rPr lang="en-US" dirty="0"/>
              <a:t>Exploiting traditional gender roles</a:t>
            </a:r>
          </a:p>
          <a:p>
            <a:r>
              <a:rPr lang="en-US" dirty="0"/>
              <a:t>Isolating the victim from family and friends</a:t>
            </a:r>
          </a:p>
          <a:p>
            <a:r>
              <a:rPr lang="en-US" dirty="0"/>
              <a:t>Humiliation in front of others</a:t>
            </a:r>
          </a:p>
          <a:p>
            <a:endParaRPr lang="en-US" dirty="0"/>
          </a:p>
        </p:txBody>
      </p:sp>
    </p:spTree>
    <p:extLst>
      <p:ext uri="{BB962C8B-B14F-4D97-AF65-F5344CB8AC3E}">
        <p14:creationId xmlns:p14="http://schemas.microsoft.com/office/powerpoint/2010/main" val="6996495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351" y="304800"/>
            <a:ext cx="10515600" cy="1325563"/>
          </a:xfrm>
        </p:spPr>
        <p:txBody>
          <a:bodyPr>
            <a:normAutofit/>
          </a:bodyPr>
          <a:lstStyle/>
          <a:p>
            <a:pPr algn="ctr"/>
            <a:r>
              <a:rPr lang="en-US" dirty="0">
                <a:solidFill>
                  <a:srgbClr val="9BD7D7"/>
                </a:solidFill>
                <a:ea typeface="Garamond"/>
                <a:cs typeface="Garamond"/>
              </a:rPr>
              <a:t>Modern Hallmarks of Intimidation </a:t>
            </a:r>
          </a:p>
        </p:txBody>
      </p:sp>
      <p:sp>
        <p:nvSpPr>
          <p:cNvPr id="3" name="Content Placeholder 2"/>
          <p:cNvSpPr>
            <a:spLocks noGrp="1"/>
          </p:cNvSpPr>
          <p:nvPr>
            <p:ph idx="1"/>
          </p:nvPr>
        </p:nvSpPr>
        <p:spPr>
          <a:xfrm>
            <a:off x="533400" y="1600200"/>
            <a:ext cx="7772400" cy="4724400"/>
          </a:xfrm>
        </p:spPr>
        <p:txBody>
          <a:bodyPr>
            <a:normAutofit/>
          </a:bodyPr>
          <a:lstStyle/>
          <a:p>
            <a:r>
              <a:rPr lang="en-US" sz="3200" dirty="0"/>
              <a:t>Technology as method of intimidation </a:t>
            </a:r>
          </a:p>
          <a:p>
            <a:pPr lvl="1"/>
            <a:r>
              <a:rPr lang="en-US" sz="2800" dirty="0" smtClean="0"/>
              <a:t>Location </a:t>
            </a:r>
            <a:r>
              <a:rPr lang="en-US" sz="2800" dirty="0"/>
              <a:t>tracking and other tracking apps </a:t>
            </a:r>
          </a:p>
          <a:p>
            <a:r>
              <a:rPr lang="en-US" sz="3200" dirty="0" smtClean="0"/>
              <a:t>Social </a:t>
            </a:r>
            <a:r>
              <a:rPr lang="en-US" sz="3200" dirty="0"/>
              <a:t>media as method of intimidation</a:t>
            </a:r>
          </a:p>
          <a:p>
            <a:pPr lvl="1"/>
            <a:r>
              <a:rPr lang="en-US" sz="2800" dirty="0"/>
              <a:t>Facebook, Snapchat, </a:t>
            </a:r>
            <a:r>
              <a:rPr lang="en-US" sz="2800" dirty="0" smtClean="0"/>
              <a:t>chat apps</a:t>
            </a:r>
            <a:r>
              <a:rPr lang="en-US" sz="2800" dirty="0"/>
              <a:t>, etc.   </a:t>
            </a:r>
          </a:p>
          <a:p>
            <a:r>
              <a:rPr lang="en-US" sz="3200" b="1" dirty="0" smtClean="0"/>
              <a:t>Note</a:t>
            </a:r>
            <a:r>
              <a:rPr lang="en-US" sz="3200" dirty="0"/>
              <a:t>: Social media’s role in normalizing violence against women </a:t>
            </a:r>
          </a:p>
          <a:p>
            <a:pPr lvl="1"/>
            <a:r>
              <a:rPr lang="en-US" sz="2800" dirty="0"/>
              <a:t>E.g</a:t>
            </a:r>
            <a:r>
              <a:rPr lang="en-US" sz="2800" dirty="0" smtClean="0"/>
              <a:t>., </a:t>
            </a:r>
            <a:r>
              <a:rPr lang="en-US" sz="2800" dirty="0"/>
              <a:t>#</a:t>
            </a:r>
            <a:r>
              <a:rPr lang="en-US" sz="2800" dirty="0" err="1" smtClean="0"/>
              <a:t>GolpearMujuresEsFelicidad</a:t>
            </a:r>
            <a:endParaRPr lang="en-US" sz="2800" dirty="0"/>
          </a:p>
        </p:txBody>
      </p:sp>
      <p:sp>
        <p:nvSpPr>
          <p:cNvPr id="4" name="TextBox 3"/>
          <p:cNvSpPr txBox="1"/>
          <p:nvPr/>
        </p:nvSpPr>
        <p:spPr>
          <a:xfrm>
            <a:off x="9307551" y="2049839"/>
            <a:ext cx="1817649" cy="3139321"/>
          </a:xfrm>
          <a:prstGeom prst="rect">
            <a:avLst/>
          </a:prstGeom>
          <a:noFill/>
          <a:ln w="38100">
            <a:noFill/>
          </a:ln>
        </p:spPr>
        <p:txBody>
          <a:bodyPr wrap="square" rtlCol="0">
            <a:spAutoFit/>
          </a:bodyPr>
          <a:lstStyle/>
          <a:p>
            <a:r>
              <a:rPr lang="en-US" sz="2000" dirty="0">
                <a:solidFill>
                  <a:srgbClr val="69645A"/>
                </a:solidFill>
                <a:ea typeface="Microsoft Sans Serif" panose="020B0604020202020204" pitchFamily="34" charset="0"/>
                <a:cs typeface="Microsoft Sans Serif" panose="020B0604020202020204" pitchFamily="34" charset="0"/>
              </a:rPr>
              <a:t>A Women’s Aid survey found that 41% of respondents’ partners or ex-partners used their online activities to track them.</a:t>
            </a:r>
          </a:p>
          <a:p>
            <a:endParaRPr lang="en-US" dirty="0"/>
          </a:p>
        </p:txBody>
      </p:sp>
      <p:cxnSp>
        <p:nvCxnSpPr>
          <p:cNvPr id="6" name="Straight Connector 5"/>
          <p:cNvCxnSpPr/>
          <p:nvPr/>
        </p:nvCxnSpPr>
        <p:spPr>
          <a:xfrm>
            <a:off x="8001000" y="1752600"/>
            <a:ext cx="0" cy="3733800"/>
          </a:xfrm>
          <a:prstGeom prst="line">
            <a:avLst/>
          </a:prstGeom>
          <a:ln w="25400">
            <a:solidFill>
              <a:srgbClr val="00B9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36339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4294967295"/>
          </p:nvPr>
        </p:nvSpPr>
        <p:spPr/>
        <p:txBody>
          <a:bodyPr/>
          <a:lstStyle/>
          <a:p>
            <a:pPr marL="0" marR="0" lvl="0" indent="0" algn="r" defTabSz="544237" rtl="0" eaLnBrk="1" fontAlgn="auto" latinLnBrk="0" hangingPunct="1">
              <a:lnSpc>
                <a:spcPct val="100000"/>
              </a:lnSpc>
              <a:spcBef>
                <a:spcPts val="0"/>
              </a:spcBef>
              <a:spcAft>
                <a:spcPts val="0"/>
              </a:spcAft>
              <a:buClrTx/>
              <a:buSzTx/>
              <a:buFontTx/>
              <a:buNone/>
              <a:tabLst/>
              <a:defRPr/>
            </a:pPr>
            <a:fld id="{A52CD47B-0DDE-4C5F-9699-60B75826AE02}" type="slidenum">
              <a:rPr kumimoji="0" lang="en-US" sz="875" b="0" i="0" u="none" strike="noStrike" kern="1200" cap="none" spc="0" normalizeH="0" baseline="0" noProof="0" smtClean="0">
                <a:ln>
                  <a:noFill/>
                </a:ln>
                <a:solidFill>
                  <a:srgbClr val="FFFFFF"/>
                </a:solidFill>
                <a:effectLst/>
                <a:uLnTx/>
                <a:uFillTx/>
                <a:latin typeface="Helvetica" panose="020B0604020202030204" pitchFamily="34" charset="0"/>
                <a:ea typeface="+mn-ea"/>
                <a:cs typeface="Arial" panose="020B0604020202020204" pitchFamily="34" charset="0"/>
              </a:rPr>
              <a:pPr marL="0" marR="0" lvl="0" indent="0" algn="r" defTabSz="544237" rtl="0" eaLnBrk="1" fontAlgn="auto" latinLnBrk="0" hangingPunct="1">
                <a:lnSpc>
                  <a:spcPct val="100000"/>
                </a:lnSpc>
                <a:spcBef>
                  <a:spcPts val="0"/>
                </a:spcBef>
                <a:spcAft>
                  <a:spcPts val="0"/>
                </a:spcAft>
                <a:buClrTx/>
                <a:buSzTx/>
                <a:buFontTx/>
                <a:buNone/>
                <a:tabLst/>
                <a:defRPr/>
              </a:pPr>
              <a:t>102</a:t>
            </a:fld>
            <a:endParaRPr kumimoji="0" lang="en-US" sz="875" b="0" i="0" u="none" strike="noStrike" kern="1200" cap="none" spc="0" normalizeH="0" baseline="0" noProof="0" dirty="0">
              <a:ln>
                <a:noFill/>
              </a:ln>
              <a:solidFill>
                <a:srgbClr val="FFFFFF"/>
              </a:solidFill>
              <a:effectLst/>
              <a:uLnTx/>
              <a:uFillTx/>
              <a:latin typeface="Helvetica" panose="020B0604020202030204" pitchFamily="34" charset="0"/>
              <a:ea typeface="+mn-ea"/>
              <a:cs typeface="Arial" panose="020B0604020202020204" pitchFamily="34" charset="0"/>
            </a:endParaRPr>
          </a:p>
        </p:txBody>
      </p:sp>
      <p:pic>
        <p:nvPicPr>
          <p:cNvPr id="2050" name="Picture 2" descr="Image result for myth">
            <a:hlinkClick r:id="rId2"/>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53301" y="1550061"/>
            <a:ext cx="4461384" cy="3757877"/>
          </a:xfrm>
          <a:prstGeom prst="rect">
            <a:avLst/>
          </a:prstGeom>
          <a:noFill/>
          <a:ln w="31750">
            <a:solidFill>
              <a:srgbClr val="00BAAE"/>
            </a:solidFill>
          </a:ln>
          <a:extLst>
            <a:ext uri="{909E8E84-426E-40DD-AFC4-6F175D3DCCD1}">
              <a14:hiddenFill xmlns:a14="http://schemas.microsoft.com/office/drawing/2010/main">
                <a:solidFill>
                  <a:srgbClr val="FFFFFF"/>
                </a:solidFill>
              </a14:hiddenFill>
            </a:ext>
          </a:extLst>
        </p:spPr>
      </p:pic>
      <p:sp>
        <p:nvSpPr>
          <p:cNvPr id="31" name="Title 1"/>
          <p:cNvSpPr txBox="1">
            <a:spLocks/>
          </p:cNvSpPr>
          <p:nvPr/>
        </p:nvSpPr>
        <p:spPr>
          <a:xfrm>
            <a:off x="838200" y="6096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9BD7D7"/>
                </a:solidFill>
                <a:latin typeface="Avenir 85 Heavy" panose="020B0603020203020204" pitchFamily="34" charset="0"/>
                <a:ea typeface="Garamond"/>
                <a:cs typeface="Garamond"/>
              </a:rPr>
              <a:t>Myths &amp; Myth Busting </a:t>
            </a:r>
          </a:p>
        </p:txBody>
      </p:sp>
      <p:sp>
        <p:nvSpPr>
          <p:cNvPr id="32" name="Content Placeholder 2"/>
          <p:cNvSpPr txBox="1">
            <a:spLocks/>
          </p:cNvSpPr>
          <p:nvPr/>
        </p:nvSpPr>
        <p:spPr>
          <a:xfrm>
            <a:off x="566305" y="1498793"/>
            <a:ext cx="5148695" cy="4528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solidFill>
                  <a:srgbClr val="69645A"/>
                </a:solidFill>
              </a:rPr>
              <a:t>Shared Social Beliefs</a:t>
            </a:r>
          </a:p>
          <a:p>
            <a:r>
              <a:rPr lang="en-US" sz="3200" dirty="0" smtClean="0">
                <a:solidFill>
                  <a:srgbClr val="69645A"/>
                </a:solidFill>
              </a:rPr>
              <a:t>Not necessarily valid or true</a:t>
            </a:r>
          </a:p>
          <a:p>
            <a:r>
              <a:rPr lang="en-US" sz="3200" dirty="0" smtClean="0">
                <a:solidFill>
                  <a:srgbClr val="69645A"/>
                </a:solidFill>
              </a:rPr>
              <a:t>Reproduced unconsciously in everyday life</a:t>
            </a:r>
          </a:p>
          <a:p>
            <a:r>
              <a:rPr lang="en-US" sz="3200" dirty="0" smtClean="0">
                <a:solidFill>
                  <a:srgbClr val="69645A"/>
                </a:solidFill>
              </a:rPr>
              <a:t>Sometimes guide action</a:t>
            </a:r>
            <a:endParaRPr lang="en-US" sz="3200" dirty="0">
              <a:solidFill>
                <a:srgbClr val="69645A"/>
              </a:solidFill>
            </a:endParaRPr>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27587" y="5071447"/>
            <a:ext cx="1722640" cy="1034080"/>
          </a:xfrm>
          <a:prstGeom prst="rect">
            <a:avLst/>
          </a:prstGeom>
        </p:spPr>
      </p:pic>
    </p:spTree>
    <p:extLst>
      <p:ext uri="{BB962C8B-B14F-4D97-AF65-F5344CB8AC3E}">
        <p14:creationId xmlns:p14="http://schemas.microsoft.com/office/powerpoint/2010/main" val="43718284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4294967295"/>
          </p:nvPr>
        </p:nvSpPr>
        <p:spPr/>
        <p:txBody>
          <a:bodyPr/>
          <a:lstStyle/>
          <a:p>
            <a:pPr marL="0" marR="0" lvl="0" indent="0" algn="r" defTabSz="544237" rtl="0" eaLnBrk="1" fontAlgn="auto" latinLnBrk="0" hangingPunct="1">
              <a:lnSpc>
                <a:spcPct val="100000"/>
              </a:lnSpc>
              <a:spcBef>
                <a:spcPts val="0"/>
              </a:spcBef>
              <a:spcAft>
                <a:spcPts val="0"/>
              </a:spcAft>
              <a:buClrTx/>
              <a:buSzTx/>
              <a:buFontTx/>
              <a:buNone/>
              <a:tabLst/>
              <a:defRPr/>
            </a:pPr>
            <a:fld id="{A52CD47B-0DDE-4C5F-9699-60B75826AE02}" type="slidenum">
              <a:rPr kumimoji="0" lang="en-US" sz="875" b="0" i="0" u="none" strike="noStrike" kern="1200" cap="none" spc="0" normalizeH="0" baseline="0" noProof="0" smtClean="0">
                <a:ln>
                  <a:noFill/>
                </a:ln>
                <a:solidFill>
                  <a:srgbClr val="FFFFFF"/>
                </a:solidFill>
                <a:effectLst/>
                <a:uLnTx/>
                <a:uFillTx/>
                <a:latin typeface="Helvetica" panose="020B0604020202030204" pitchFamily="34" charset="0"/>
                <a:ea typeface="+mn-ea"/>
                <a:cs typeface="Arial" panose="020B0604020202020204" pitchFamily="34" charset="0"/>
              </a:rPr>
              <a:pPr marL="0" marR="0" lvl="0" indent="0" algn="r" defTabSz="544237" rtl="0" eaLnBrk="1" fontAlgn="auto" latinLnBrk="0" hangingPunct="1">
                <a:lnSpc>
                  <a:spcPct val="100000"/>
                </a:lnSpc>
                <a:spcBef>
                  <a:spcPts val="0"/>
                </a:spcBef>
                <a:spcAft>
                  <a:spcPts val="0"/>
                </a:spcAft>
                <a:buClrTx/>
                <a:buSzTx/>
                <a:buFontTx/>
                <a:buNone/>
                <a:tabLst/>
                <a:defRPr/>
              </a:pPr>
              <a:t>103</a:t>
            </a:fld>
            <a:endParaRPr kumimoji="0" lang="en-US" sz="875" b="0" i="0" u="none" strike="noStrike" kern="1200" cap="none" spc="0" normalizeH="0" baseline="0" noProof="0" dirty="0">
              <a:ln>
                <a:noFill/>
              </a:ln>
              <a:solidFill>
                <a:srgbClr val="FFFFFF"/>
              </a:solidFill>
              <a:effectLst/>
              <a:uLnTx/>
              <a:uFillTx/>
              <a:latin typeface="Helvetica" panose="020B0604020202030204" pitchFamily="34" charset="0"/>
              <a:ea typeface="+mn-ea"/>
              <a:cs typeface="Arial" panose="020B0604020202020204" pitchFamily="34" charset="0"/>
            </a:endParaRPr>
          </a:p>
        </p:txBody>
      </p:sp>
      <p:sp>
        <p:nvSpPr>
          <p:cNvPr id="4" name="Llamada rectangular 3"/>
          <p:cNvSpPr/>
          <p:nvPr/>
        </p:nvSpPr>
        <p:spPr>
          <a:xfrm>
            <a:off x="8752111" y="877187"/>
            <a:ext cx="3169457" cy="1380552"/>
          </a:xfrm>
          <a:prstGeom prst="wedgeRectCallout">
            <a:avLst/>
          </a:prstGeom>
          <a:solidFill>
            <a:srgbClr val="827D73"/>
          </a:solidFill>
          <a:ln>
            <a:solidFill>
              <a:srgbClr val="827D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defRPr/>
            </a:pPr>
            <a:r>
              <a:rPr lang="es-AR" sz="2400" b="1" dirty="0" err="1">
                <a:solidFill>
                  <a:schemeClr val="bg1"/>
                </a:solidFill>
              </a:rPr>
              <a:t>She</a:t>
            </a:r>
            <a:r>
              <a:rPr lang="es-AR" sz="2400" b="1" dirty="0">
                <a:solidFill>
                  <a:schemeClr val="bg1"/>
                </a:solidFill>
              </a:rPr>
              <a:t> </a:t>
            </a:r>
            <a:r>
              <a:rPr lang="es-AR" sz="2400" b="1" dirty="0" err="1">
                <a:solidFill>
                  <a:schemeClr val="bg1"/>
                </a:solidFill>
              </a:rPr>
              <a:t>probably</a:t>
            </a:r>
            <a:r>
              <a:rPr lang="es-AR" sz="2400" b="1" dirty="0">
                <a:solidFill>
                  <a:schemeClr val="bg1"/>
                </a:solidFill>
              </a:rPr>
              <a:t> </a:t>
            </a:r>
            <a:r>
              <a:rPr lang="es-AR" sz="2400" b="1" dirty="0" err="1">
                <a:solidFill>
                  <a:schemeClr val="bg1"/>
                </a:solidFill>
              </a:rPr>
              <a:t>did</a:t>
            </a:r>
            <a:r>
              <a:rPr lang="es-AR" sz="2400" b="1" dirty="0">
                <a:solidFill>
                  <a:schemeClr val="bg1"/>
                </a:solidFill>
              </a:rPr>
              <a:t> </a:t>
            </a:r>
            <a:r>
              <a:rPr lang="es-AR" sz="2400" b="1" dirty="0" err="1">
                <a:solidFill>
                  <a:schemeClr val="bg1"/>
                </a:solidFill>
              </a:rPr>
              <a:t>something</a:t>
            </a:r>
            <a:r>
              <a:rPr lang="es-AR" sz="2400" b="1" dirty="0">
                <a:solidFill>
                  <a:schemeClr val="bg1"/>
                </a:solidFill>
              </a:rPr>
              <a:t> to </a:t>
            </a:r>
            <a:r>
              <a:rPr lang="es-AR" sz="2400" b="1" dirty="0" err="1">
                <a:solidFill>
                  <a:schemeClr val="bg1"/>
                </a:solidFill>
              </a:rPr>
              <a:t>provoke</a:t>
            </a:r>
            <a:r>
              <a:rPr lang="es-AR" sz="2400" b="1" dirty="0">
                <a:solidFill>
                  <a:schemeClr val="bg1"/>
                </a:solidFill>
              </a:rPr>
              <a:t> </a:t>
            </a:r>
            <a:r>
              <a:rPr lang="es-AR" sz="2400" b="1" dirty="0" err="1">
                <a:solidFill>
                  <a:schemeClr val="bg1"/>
                </a:solidFill>
              </a:rPr>
              <a:t>him</a:t>
            </a:r>
            <a:r>
              <a:rPr lang="es-AR" sz="2400" b="1" dirty="0">
                <a:solidFill>
                  <a:schemeClr val="bg1"/>
                </a:solidFill>
              </a:rPr>
              <a:t>…</a:t>
            </a:r>
          </a:p>
        </p:txBody>
      </p:sp>
      <p:sp>
        <p:nvSpPr>
          <p:cNvPr id="5" name="Llamada rectangular redondeada 4"/>
          <p:cNvSpPr/>
          <p:nvPr/>
        </p:nvSpPr>
        <p:spPr>
          <a:xfrm>
            <a:off x="5111558" y="4334298"/>
            <a:ext cx="2928472" cy="1531244"/>
          </a:xfrm>
          <a:prstGeom prst="wedgeRoundRectCallout">
            <a:avLst/>
          </a:prstGeom>
          <a:solidFill>
            <a:srgbClr val="00BAAE"/>
          </a:solidFill>
          <a:ln>
            <a:solidFill>
              <a:srgbClr val="00BA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AR" sz="2400" b="1" dirty="0" err="1">
                <a:solidFill>
                  <a:schemeClr val="bg1"/>
                </a:solidFill>
              </a:rPr>
              <a:t>Men</a:t>
            </a:r>
            <a:r>
              <a:rPr lang="es-AR" sz="2400" b="1" dirty="0">
                <a:solidFill>
                  <a:schemeClr val="bg1"/>
                </a:solidFill>
              </a:rPr>
              <a:t> </a:t>
            </a:r>
            <a:r>
              <a:rPr lang="es-AR" sz="2400" b="1" dirty="0" err="1">
                <a:solidFill>
                  <a:schemeClr val="bg1"/>
                </a:solidFill>
              </a:rPr>
              <a:t>who</a:t>
            </a:r>
            <a:r>
              <a:rPr lang="es-AR" sz="2400" b="1" dirty="0">
                <a:solidFill>
                  <a:schemeClr val="bg1"/>
                </a:solidFill>
              </a:rPr>
              <a:t> beat </a:t>
            </a:r>
            <a:r>
              <a:rPr lang="es-AR" sz="2400" b="1" dirty="0" err="1">
                <a:solidFill>
                  <a:schemeClr val="bg1"/>
                </a:solidFill>
              </a:rPr>
              <a:t>their</a:t>
            </a:r>
            <a:r>
              <a:rPr lang="es-AR" sz="2400" b="1" dirty="0">
                <a:solidFill>
                  <a:schemeClr val="bg1"/>
                </a:solidFill>
              </a:rPr>
              <a:t> </a:t>
            </a:r>
            <a:r>
              <a:rPr lang="es-AR" sz="2400" b="1" dirty="0" err="1">
                <a:solidFill>
                  <a:schemeClr val="bg1"/>
                </a:solidFill>
              </a:rPr>
              <a:t>wives</a:t>
            </a:r>
            <a:r>
              <a:rPr lang="es-AR" sz="2400" b="1" dirty="0">
                <a:solidFill>
                  <a:schemeClr val="bg1"/>
                </a:solidFill>
              </a:rPr>
              <a:t> are </a:t>
            </a:r>
            <a:r>
              <a:rPr lang="es-AR" sz="2400" b="1" dirty="0" err="1">
                <a:solidFill>
                  <a:schemeClr val="bg1"/>
                </a:solidFill>
              </a:rPr>
              <a:t>sick</a:t>
            </a:r>
            <a:r>
              <a:rPr lang="es-AR" sz="2400" b="1" dirty="0">
                <a:solidFill>
                  <a:schemeClr val="bg1"/>
                </a:solidFill>
              </a:rPr>
              <a:t> </a:t>
            </a:r>
            <a:r>
              <a:rPr lang="es-AR" sz="2400" b="1" dirty="0" err="1">
                <a:solidFill>
                  <a:schemeClr val="bg1"/>
                </a:solidFill>
              </a:rPr>
              <a:t>or</a:t>
            </a:r>
            <a:r>
              <a:rPr lang="es-AR" sz="2400" b="1" dirty="0">
                <a:solidFill>
                  <a:schemeClr val="bg1"/>
                </a:solidFill>
              </a:rPr>
              <a:t> </a:t>
            </a:r>
            <a:r>
              <a:rPr lang="es-AR" sz="2400" b="1" dirty="0" err="1">
                <a:solidFill>
                  <a:schemeClr val="bg1"/>
                </a:solidFill>
              </a:rPr>
              <a:t>crazy</a:t>
            </a:r>
            <a:r>
              <a:rPr lang="es-AR" sz="2400" b="1" dirty="0">
                <a:solidFill>
                  <a:schemeClr val="bg1"/>
                </a:solidFill>
              </a:rPr>
              <a:t>…</a:t>
            </a:r>
          </a:p>
        </p:txBody>
      </p:sp>
      <p:sp>
        <p:nvSpPr>
          <p:cNvPr id="6" name="Llamada ovalada 5"/>
          <p:cNvSpPr/>
          <p:nvPr/>
        </p:nvSpPr>
        <p:spPr>
          <a:xfrm>
            <a:off x="4492486" y="226195"/>
            <a:ext cx="3825019" cy="1832570"/>
          </a:xfrm>
          <a:prstGeom prst="wedgeEllipseCallout">
            <a:avLst/>
          </a:prstGeom>
          <a:solidFill>
            <a:srgbClr val="00BAAE"/>
          </a:solidFill>
          <a:ln>
            <a:solidFill>
              <a:srgbClr val="00BA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ES" sz="2400" b="1" dirty="0">
                <a:solidFill>
                  <a:schemeClr val="bg1"/>
                </a:solidFill>
              </a:rPr>
              <a:t>He hits </a:t>
            </a:r>
            <a:r>
              <a:rPr lang="es-ES" sz="2400" b="1" dirty="0" err="1">
                <a:solidFill>
                  <a:schemeClr val="bg1"/>
                </a:solidFill>
              </a:rPr>
              <a:t>his</a:t>
            </a:r>
            <a:r>
              <a:rPr lang="es-ES" sz="2400" b="1" dirty="0">
                <a:solidFill>
                  <a:schemeClr val="bg1"/>
                </a:solidFill>
              </a:rPr>
              <a:t> </a:t>
            </a:r>
            <a:r>
              <a:rPr lang="es-ES" sz="2400" b="1" dirty="0" err="1">
                <a:solidFill>
                  <a:schemeClr val="bg1"/>
                </a:solidFill>
              </a:rPr>
              <a:t>partner</a:t>
            </a:r>
            <a:r>
              <a:rPr lang="es-ES" sz="2400" b="1" dirty="0">
                <a:solidFill>
                  <a:schemeClr val="bg1"/>
                </a:solidFill>
              </a:rPr>
              <a:t> </a:t>
            </a:r>
            <a:r>
              <a:rPr lang="es-ES" sz="2400" b="1" dirty="0" err="1">
                <a:solidFill>
                  <a:schemeClr val="bg1"/>
                </a:solidFill>
              </a:rPr>
              <a:t>because</a:t>
            </a:r>
            <a:r>
              <a:rPr lang="es-ES" sz="2400" b="1" dirty="0">
                <a:solidFill>
                  <a:schemeClr val="bg1"/>
                </a:solidFill>
              </a:rPr>
              <a:t> </a:t>
            </a:r>
            <a:r>
              <a:rPr lang="es-ES" sz="2400" b="1" dirty="0" err="1">
                <a:solidFill>
                  <a:schemeClr val="bg1"/>
                </a:solidFill>
              </a:rPr>
              <a:t>sometimes</a:t>
            </a:r>
            <a:r>
              <a:rPr lang="es-ES" sz="2400" b="1" dirty="0">
                <a:solidFill>
                  <a:schemeClr val="bg1"/>
                </a:solidFill>
              </a:rPr>
              <a:t> he </a:t>
            </a:r>
            <a:r>
              <a:rPr lang="es-ES" sz="2400" b="1" dirty="0" err="1">
                <a:solidFill>
                  <a:schemeClr val="bg1"/>
                </a:solidFill>
              </a:rPr>
              <a:t>cannot</a:t>
            </a:r>
            <a:r>
              <a:rPr lang="es-ES" sz="2400" b="1" dirty="0">
                <a:solidFill>
                  <a:schemeClr val="bg1"/>
                </a:solidFill>
              </a:rPr>
              <a:t> control </a:t>
            </a:r>
            <a:r>
              <a:rPr lang="es-ES" sz="2400" b="1" dirty="0" err="1">
                <a:solidFill>
                  <a:schemeClr val="bg1"/>
                </a:solidFill>
              </a:rPr>
              <a:t>himself</a:t>
            </a:r>
            <a:r>
              <a:rPr lang="es-ES" sz="2400" b="1" dirty="0">
                <a:solidFill>
                  <a:schemeClr val="bg1"/>
                </a:solidFill>
              </a:rPr>
              <a:t>…</a:t>
            </a:r>
            <a:endParaRPr lang="es-AR" sz="2400" b="1" dirty="0">
              <a:solidFill>
                <a:schemeClr val="bg1"/>
              </a:solidFill>
            </a:endParaRPr>
          </a:p>
        </p:txBody>
      </p:sp>
      <p:sp>
        <p:nvSpPr>
          <p:cNvPr id="7" name="Llamada de nube 6"/>
          <p:cNvSpPr/>
          <p:nvPr/>
        </p:nvSpPr>
        <p:spPr>
          <a:xfrm>
            <a:off x="316703" y="3767508"/>
            <a:ext cx="3921634" cy="1946758"/>
          </a:xfrm>
          <a:prstGeom prst="wedgeEllipseCallout">
            <a:avLst/>
          </a:prstGeom>
          <a:solidFill>
            <a:srgbClr val="00BAAE"/>
          </a:solidFill>
          <a:ln>
            <a:solidFill>
              <a:srgbClr val="00BA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AR" sz="2400" b="1" dirty="0" err="1">
                <a:solidFill>
                  <a:schemeClr val="bg1"/>
                </a:solidFill>
              </a:rPr>
              <a:t>Women</a:t>
            </a:r>
            <a:r>
              <a:rPr lang="es-AR" sz="2400" b="1" dirty="0">
                <a:solidFill>
                  <a:schemeClr val="bg1"/>
                </a:solidFill>
              </a:rPr>
              <a:t> </a:t>
            </a:r>
            <a:r>
              <a:rPr lang="es-AR" sz="2400" b="1" dirty="0" err="1">
                <a:solidFill>
                  <a:schemeClr val="bg1"/>
                </a:solidFill>
              </a:rPr>
              <a:t>like</a:t>
            </a:r>
            <a:r>
              <a:rPr lang="es-AR" sz="2400" b="1" dirty="0">
                <a:solidFill>
                  <a:schemeClr val="bg1"/>
                </a:solidFill>
              </a:rPr>
              <a:t> </a:t>
            </a:r>
            <a:r>
              <a:rPr lang="es-AR" sz="2400" b="1" dirty="0" err="1">
                <a:solidFill>
                  <a:schemeClr val="bg1"/>
                </a:solidFill>
              </a:rPr>
              <a:t>it</a:t>
            </a:r>
            <a:r>
              <a:rPr lang="es-AR" sz="2400" b="1" dirty="0">
                <a:solidFill>
                  <a:schemeClr val="bg1"/>
                </a:solidFill>
              </a:rPr>
              <a:t> rough; </a:t>
            </a:r>
            <a:r>
              <a:rPr lang="es-AR" sz="2400" b="1" dirty="0" err="1">
                <a:solidFill>
                  <a:schemeClr val="bg1"/>
                </a:solidFill>
              </a:rPr>
              <a:t>If</a:t>
            </a:r>
            <a:r>
              <a:rPr lang="es-AR" sz="2400" b="1" dirty="0">
                <a:solidFill>
                  <a:schemeClr val="bg1"/>
                </a:solidFill>
              </a:rPr>
              <a:t> </a:t>
            </a:r>
            <a:r>
              <a:rPr lang="es-AR" sz="2400" b="1" dirty="0" err="1">
                <a:solidFill>
                  <a:schemeClr val="bg1"/>
                </a:solidFill>
              </a:rPr>
              <a:t>they</a:t>
            </a:r>
            <a:r>
              <a:rPr lang="es-AR" sz="2400" b="1" dirty="0">
                <a:solidFill>
                  <a:schemeClr val="bg1"/>
                </a:solidFill>
              </a:rPr>
              <a:t> </a:t>
            </a:r>
            <a:r>
              <a:rPr lang="es-AR" sz="2400" b="1" dirty="0" err="1">
                <a:solidFill>
                  <a:schemeClr val="bg1"/>
                </a:solidFill>
              </a:rPr>
              <a:t>didn’t</a:t>
            </a:r>
            <a:r>
              <a:rPr lang="es-AR" sz="2400" b="1" dirty="0">
                <a:solidFill>
                  <a:schemeClr val="bg1"/>
                </a:solidFill>
              </a:rPr>
              <a:t>, </a:t>
            </a:r>
            <a:r>
              <a:rPr lang="es-AR" sz="2400" b="1" dirty="0" err="1">
                <a:solidFill>
                  <a:schemeClr val="bg1"/>
                </a:solidFill>
              </a:rPr>
              <a:t>they</a:t>
            </a:r>
            <a:r>
              <a:rPr lang="es-AR" sz="2400" b="1" dirty="0">
                <a:solidFill>
                  <a:schemeClr val="bg1"/>
                </a:solidFill>
              </a:rPr>
              <a:t> </a:t>
            </a:r>
            <a:r>
              <a:rPr lang="es-AR" sz="2400" b="1" dirty="0" err="1">
                <a:solidFill>
                  <a:schemeClr val="bg1"/>
                </a:solidFill>
              </a:rPr>
              <a:t>would</a:t>
            </a:r>
            <a:r>
              <a:rPr lang="es-AR" sz="2400" b="1" dirty="0">
                <a:solidFill>
                  <a:schemeClr val="bg1"/>
                </a:solidFill>
              </a:rPr>
              <a:t> </a:t>
            </a:r>
            <a:r>
              <a:rPr lang="es-AR" sz="2400" b="1" dirty="0" err="1">
                <a:solidFill>
                  <a:schemeClr val="bg1"/>
                </a:solidFill>
              </a:rPr>
              <a:t>leave</a:t>
            </a:r>
            <a:r>
              <a:rPr lang="es-AR" sz="2400" b="1" dirty="0">
                <a:solidFill>
                  <a:schemeClr val="bg1"/>
                </a:solidFill>
              </a:rPr>
              <a:t>…</a:t>
            </a:r>
          </a:p>
        </p:txBody>
      </p:sp>
      <p:sp>
        <p:nvSpPr>
          <p:cNvPr id="10" name="Llamada de nube 9"/>
          <p:cNvSpPr/>
          <p:nvPr/>
        </p:nvSpPr>
        <p:spPr>
          <a:xfrm>
            <a:off x="342049" y="563499"/>
            <a:ext cx="3560878" cy="2168550"/>
          </a:xfrm>
          <a:prstGeom prst="cloudCallout">
            <a:avLst/>
          </a:prstGeom>
          <a:solidFill>
            <a:srgbClr val="9BD7D7"/>
          </a:solidFill>
          <a:ln>
            <a:solidFill>
              <a:srgbClr val="9BD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2400" b="1" i="0" u="none" strike="noStrike" kern="1200" cap="none" spc="0" normalizeH="0" baseline="0" noProof="0" dirty="0" err="1" smtClean="0">
                <a:ln>
                  <a:noFill/>
                </a:ln>
                <a:solidFill>
                  <a:schemeClr val="bg1"/>
                </a:solidFill>
                <a:effectLst/>
                <a:uLnTx/>
                <a:uFillTx/>
                <a:ea typeface="+mn-ea"/>
                <a:cs typeface="+mn-cs"/>
              </a:rPr>
              <a:t>It</a:t>
            </a:r>
            <a:r>
              <a:rPr kumimoji="0" lang="es-AR" sz="2400" b="1" i="0" u="none" strike="noStrike" kern="1200" cap="none" spc="0" normalizeH="0" baseline="0" noProof="0" dirty="0" smtClean="0">
                <a:ln>
                  <a:noFill/>
                </a:ln>
                <a:solidFill>
                  <a:schemeClr val="bg1"/>
                </a:solidFill>
                <a:effectLst/>
                <a:uLnTx/>
                <a:uFillTx/>
                <a:ea typeface="+mn-ea"/>
                <a:cs typeface="+mn-cs"/>
              </a:rPr>
              <a:t> </a:t>
            </a:r>
            <a:r>
              <a:rPr kumimoji="0" lang="es-AR" sz="2400" b="1" i="0" u="none" strike="noStrike" kern="1200" cap="none" spc="0" normalizeH="0" baseline="0" noProof="0" dirty="0" err="1" smtClean="0">
                <a:ln>
                  <a:noFill/>
                </a:ln>
                <a:solidFill>
                  <a:schemeClr val="bg1"/>
                </a:solidFill>
                <a:effectLst/>
                <a:uLnTx/>
                <a:uFillTx/>
                <a:ea typeface="+mn-ea"/>
                <a:cs typeface="+mn-cs"/>
              </a:rPr>
              <a:t>only</a:t>
            </a:r>
            <a:r>
              <a:rPr kumimoji="0" lang="es-AR" sz="2400" b="1" i="0" u="none" strike="noStrike" kern="1200" cap="none" spc="0" normalizeH="0" baseline="0" noProof="0" dirty="0" smtClean="0">
                <a:ln>
                  <a:noFill/>
                </a:ln>
                <a:solidFill>
                  <a:schemeClr val="bg1"/>
                </a:solidFill>
                <a:effectLst/>
                <a:uLnTx/>
                <a:uFillTx/>
                <a:ea typeface="+mn-ea"/>
                <a:cs typeface="+mn-cs"/>
              </a:rPr>
              <a:t> </a:t>
            </a:r>
            <a:r>
              <a:rPr kumimoji="0" lang="es-AR" sz="2400" b="1" i="0" u="none" strike="noStrike" kern="1200" cap="none" spc="0" normalizeH="0" baseline="0" noProof="0" dirty="0" err="1" smtClean="0">
                <a:ln>
                  <a:noFill/>
                </a:ln>
                <a:solidFill>
                  <a:schemeClr val="bg1"/>
                </a:solidFill>
                <a:effectLst/>
                <a:uLnTx/>
                <a:uFillTx/>
                <a:ea typeface="+mn-ea"/>
                <a:cs typeface="+mn-cs"/>
              </a:rPr>
              <a:t>occurs</a:t>
            </a:r>
            <a:r>
              <a:rPr kumimoji="0" lang="es-AR" sz="2400" b="1" i="0" u="none" strike="noStrike" kern="1200" cap="none" spc="0" normalizeH="0" baseline="0" noProof="0" dirty="0" smtClean="0">
                <a:ln>
                  <a:noFill/>
                </a:ln>
                <a:solidFill>
                  <a:schemeClr val="bg1"/>
                </a:solidFill>
                <a:effectLst/>
                <a:uLnTx/>
                <a:uFillTx/>
                <a:ea typeface="+mn-ea"/>
                <a:cs typeface="+mn-cs"/>
              </a:rPr>
              <a:t> in </a:t>
            </a:r>
            <a:r>
              <a:rPr kumimoji="0" lang="es-AR" sz="2400" b="1" i="0" u="none" strike="noStrike" kern="1200" cap="none" spc="0" normalizeH="0" baseline="0" noProof="0" dirty="0" err="1" smtClean="0">
                <a:ln>
                  <a:noFill/>
                </a:ln>
                <a:solidFill>
                  <a:schemeClr val="bg1"/>
                </a:solidFill>
                <a:effectLst/>
                <a:uLnTx/>
                <a:uFillTx/>
                <a:ea typeface="+mn-ea"/>
                <a:cs typeface="+mn-cs"/>
              </a:rPr>
              <a:t>poor</a:t>
            </a:r>
            <a:r>
              <a:rPr kumimoji="0" lang="es-AR" sz="2400" b="1" i="0" u="none" strike="noStrike" kern="1200" cap="none" spc="0" normalizeH="0" noProof="0" dirty="0" smtClean="0">
                <a:ln>
                  <a:noFill/>
                </a:ln>
                <a:solidFill>
                  <a:schemeClr val="bg1"/>
                </a:solidFill>
                <a:effectLst/>
                <a:uLnTx/>
                <a:uFillTx/>
                <a:ea typeface="+mn-ea"/>
                <a:cs typeface="+mn-cs"/>
              </a:rPr>
              <a:t> </a:t>
            </a:r>
            <a:r>
              <a:rPr kumimoji="0" lang="es-AR" sz="2400" b="1" i="0" u="none" strike="noStrike" kern="1200" cap="none" spc="0" normalizeH="0" noProof="0" dirty="0" err="1" smtClean="0">
                <a:ln>
                  <a:noFill/>
                </a:ln>
                <a:solidFill>
                  <a:schemeClr val="bg1"/>
                </a:solidFill>
                <a:effectLst/>
                <a:uLnTx/>
                <a:uFillTx/>
                <a:ea typeface="+mn-ea"/>
                <a:cs typeface="+mn-cs"/>
              </a:rPr>
              <a:t>families</a:t>
            </a:r>
            <a:r>
              <a:rPr kumimoji="0" lang="es-AR" sz="2400" b="1" i="0" u="none" strike="noStrike" kern="1200" cap="none" spc="0" normalizeH="0" noProof="0" dirty="0" smtClean="0">
                <a:ln>
                  <a:noFill/>
                </a:ln>
                <a:solidFill>
                  <a:schemeClr val="bg1"/>
                </a:solidFill>
                <a:effectLst/>
                <a:uLnTx/>
                <a:uFillTx/>
                <a:ea typeface="+mn-ea"/>
                <a:cs typeface="+mn-cs"/>
              </a:rPr>
              <a:t> </a:t>
            </a:r>
            <a:r>
              <a:rPr kumimoji="0" lang="es-AR" sz="2400" b="1" i="0" u="none" strike="noStrike" kern="1200" cap="none" spc="0" normalizeH="0" noProof="0" dirty="0" err="1" smtClean="0">
                <a:ln>
                  <a:noFill/>
                </a:ln>
                <a:solidFill>
                  <a:schemeClr val="bg1"/>
                </a:solidFill>
                <a:effectLst/>
                <a:uLnTx/>
                <a:uFillTx/>
                <a:ea typeface="+mn-ea"/>
                <a:cs typeface="+mn-cs"/>
              </a:rPr>
              <a:t>where</a:t>
            </a:r>
            <a:r>
              <a:rPr kumimoji="0" lang="es-AR" sz="2400" b="1" i="0" u="none" strike="noStrike" kern="1200" cap="none" spc="0" normalizeH="0" noProof="0" dirty="0" smtClean="0">
                <a:ln>
                  <a:noFill/>
                </a:ln>
                <a:solidFill>
                  <a:schemeClr val="bg1"/>
                </a:solidFill>
                <a:effectLst/>
                <a:uLnTx/>
                <a:uFillTx/>
                <a:ea typeface="+mn-ea"/>
                <a:cs typeface="+mn-cs"/>
              </a:rPr>
              <a:t> </a:t>
            </a:r>
            <a:r>
              <a:rPr kumimoji="0" lang="es-AR" sz="2400" b="1" i="0" u="none" strike="noStrike" kern="1200" cap="none" spc="0" normalizeH="0" noProof="0" dirty="0" err="1" smtClean="0">
                <a:ln>
                  <a:noFill/>
                </a:ln>
                <a:solidFill>
                  <a:schemeClr val="bg1"/>
                </a:solidFill>
                <a:effectLst/>
                <a:uLnTx/>
                <a:uFillTx/>
                <a:ea typeface="+mn-ea"/>
                <a:cs typeface="+mn-cs"/>
              </a:rPr>
              <a:t>there</a:t>
            </a:r>
            <a:r>
              <a:rPr kumimoji="0" lang="es-AR" sz="2400" b="1" i="0" u="none" strike="noStrike" kern="1200" cap="none" spc="0" normalizeH="0" noProof="0" dirty="0" smtClean="0">
                <a:ln>
                  <a:noFill/>
                </a:ln>
                <a:solidFill>
                  <a:schemeClr val="bg1"/>
                </a:solidFill>
                <a:effectLst/>
                <a:uLnTx/>
                <a:uFillTx/>
                <a:ea typeface="+mn-ea"/>
                <a:cs typeface="+mn-cs"/>
              </a:rPr>
              <a:t> </a:t>
            </a:r>
            <a:r>
              <a:rPr kumimoji="0" lang="es-AR" sz="2400" b="1" i="0" u="none" strike="noStrike" kern="1200" cap="none" spc="0" normalizeH="0" noProof="0" dirty="0" err="1" smtClean="0">
                <a:ln>
                  <a:noFill/>
                </a:ln>
                <a:solidFill>
                  <a:schemeClr val="bg1"/>
                </a:solidFill>
                <a:effectLst/>
                <a:uLnTx/>
                <a:uFillTx/>
                <a:ea typeface="+mn-ea"/>
                <a:cs typeface="+mn-cs"/>
              </a:rPr>
              <a:t>is</a:t>
            </a:r>
            <a:r>
              <a:rPr kumimoji="0" lang="es-AR" sz="2400" b="1" i="0" u="none" strike="noStrike" kern="1200" cap="none" spc="0" normalizeH="0" noProof="0" dirty="0" smtClean="0">
                <a:ln>
                  <a:noFill/>
                </a:ln>
                <a:solidFill>
                  <a:schemeClr val="bg1"/>
                </a:solidFill>
                <a:effectLst/>
                <a:uLnTx/>
                <a:uFillTx/>
                <a:ea typeface="+mn-ea"/>
                <a:cs typeface="+mn-cs"/>
              </a:rPr>
              <a:t> no </a:t>
            </a:r>
            <a:r>
              <a:rPr kumimoji="0" lang="es-AR" sz="2400" b="1" i="0" u="none" strike="noStrike" kern="1200" cap="none" spc="0" normalizeH="0" noProof="0" dirty="0" err="1" smtClean="0">
                <a:ln>
                  <a:noFill/>
                </a:ln>
                <a:solidFill>
                  <a:schemeClr val="bg1"/>
                </a:solidFill>
                <a:effectLst/>
                <a:uLnTx/>
                <a:uFillTx/>
                <a:ea typeface="+mn-ea"/>
                <a:cs typeface="+mn-cs"/>
              </a:rPr>
              <a:t>education</a:t>
            </a:r>
            <a:r>
              <a:rPr kumimoji="0" lang="es-AR" sz="2400" b="1" i="0" u="none" strike="noStrike" kern="1200" cap="none" spc="0" normalizeH="0" noProof="0" dirty="0" smtClean="0">
                <a:ln>
                  <a:noFill/>
                </a:ln>
                <a:solidFill>
                  <a:schemeClr val="bg1"/>
                </a:solidFill>
                <a:effectLst/>
                <a:uLnTx/>
                <a:uFillTx/>
                <a:ea typeface="+mn-ea"/>
                <a:cs typeface="+mn-cs"/>
              </a:rPr>
              <a:t>…</a:t>
            </a:r>
            <a:endParaRPr kumimoji="0" lang="es-AR" sz="2400" b="1" i="0" u="none" strike="noStrike" kern="1200" cap="none" spc="0" normalizeH="0" baseline="0" noProof="0" dirty="0">
              <a:ln>
                <a:noFill/>
              </a:ln>
              <a:solidFill>
                <a:schemeClr val="bg1"/>
              </a:solidFill>
              <a:effectLst/>
              <a:uLnTx/>
              <a:uFillTx/>
              <a:ea typeface="+mn-ea"/>
              <a:cs typeface="+mn-cs"/>
            </a:endParaRPr>
          </a:p>
        </p:txBody>
      </p:sp>
      <p:sp>
        <p:nvSpPr>
          <p:cNvPr id="9" name="Llamada de nube 8"/>
          <p:cNvSpPr/>
          <p:nvPr/>
        </p:nvSpPr>
        <p:spPr>
          <a:xfrm>
            <a:off x="4593663" y="2257739"/>
            <a:ext cx="3360972" cy="1760066"/>
          </a:xfrm>
          <a:prstGeom prst="cloudCallout">
            <a:avLst/>
          </a:prstGeom>
          <a:solidFill>
            <a:srgbClr val="827D73"/>
          </a:solidFill>
          <a:ln>
            <a:solidFill>
              <a:srgbClr val="827D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defRPr/>
            </a:pPr>
            <a:r>
              <a:rPr lang="es-AR" sz="2400" b="1" dirty="0">
                <a:solidFill>
                  <a:schemeClr val="bg1"/>
                </a:solidFill>
              </a:rPr>
              <a:t>Be </a:t>
            </a:r>
            <a:r>
              <a:rPr lang="es-AR" sz="2400" b="1" dirty="0" err="1">
                <a:solidFill>
                  <a:schemeClr val="bg1"/>
                </a:solidFill>
              </a:rPr>
              <a:t>careful</a:t>
            </a:r>
            <a:r>
              <a:rPr lang="es-AR" sz="2400" b="1" dirty="0">
                <a:solidFill>
                  <a:schemeClr val="bg1"/>
                </a:solidFill>
              </a:rPr>
              <a:t>, </a:t>
            </a:r>
            <a:r>
              <a:rPr lang="es-AR" sz="2400" b="1" dirty="0" err="1">
                <a:solidFill>
                  <a:schemeClr val="bg1"/>
                </a:solidFill>
              </a:rPr>
              <a:t>there</a:t>
            </a:r>
            <a:r>
              <a:rPr lang="es-AR" sz="2400" b="1" dirty="0">
                <a:solidFill>
                  <a:schemeClr val="bg1"/>
                </a:solidFill>
              </a:rPr>
              <a:t> are </a:t>
            </a:r>
            <a:r>
              <a:rPr lang="es-AR" sz="2400" b="1" dirty="0" err="1">
                <a:solidFill>
                  <a:schemeClr val="bg1"/>
                </a:solidFill>
              </a:rPr>
              <a:t>also</a:t>
            </a:r>
            <a:r>
              <a:rPr lang="es-AR" sz="2400" b="1" dirty="0">
                <a:solidFill>
                  <a:schemeClr val="bg1"/>
                </a:solidFill>
              </a:rPr>
              <a:t> </a:t>
            </a:r>
            <a:r>
              <a:rPr lang="es-AR" sz="2400" b="1" dirty="0" err="1">
                <a:solidFill>
                  <a:schemeClr val="bg1"/>
                </a:solidFill>
              </a:rPr>
              <a:t>battering</a:t>
            </a:r>
            <a:r>
              <a:rPr lang="es-AR" sz="2400" b="1" dirty="0">
                <a:solidFill>
                  <a:schemeClr val="bg1"/>
                </a:solidFill>
              </a:rPr>
              <a:t> </a:t>
            </a:r>
            <a:r>
              <a:rPr lang="es-AR" sz="2400" b="1" dirty="0" err="1">
                <a:solidFill>
                  <a:schemeClr val="bg1"/>
                </a:solidFill>
              </a:rPr>
              <a:t>women</a:t>
            </a:r>
            <a:r>
              <a:rPr lang="es-AR" sz="2400" b="1" dirty="0">
                <a:solidFill>
                  <a:schemeClr val="bg1"/>
                </a:solidFill>
              </a:rPr>
              <a:t>…</a:t>
            </a:r>
          </a:p>
        </p:txBody>
      </p:sp>
      <p:sp>
        <p:nvSpPr>
          <p:cNvPr id="11" name="Llamada de nube 10"/>
          <p:cNvSpPr/>
          <p:nvPr/>
        </p:nvSpPr>
        <p:spPr>
          <a:xfrm>
            <a:off x="8232762" y="3532219"/>
            <a:ext cx="3959238" cy="2043391"/>
          </a:xfrm>
          <a:prstGeom prst="cloudCallout">
            <a:avLst/>
          </a:prstGeom>
          <a:solidFill>
            <a:srgbClr val="9BD7D7"/>
          </a:solidFill>
          <a:ln>
            <a:solidFill>
              <a:srgbClr val="9BD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AR" sz="2400" b="1" dirty="0">
                <a:solidFill>
                  <a:schemeClr val="bg1"/>
                </a:solidFill>
              </a:rPr>
              <a:t>I </a:t>
            </a:r>
            <a:r>
              <a:rPr lang="es-AR" sz="2400" b="1" dirty="0" err="1">
                <a:solidFill>
                  <a:schemeClr val="bg1"/>
                </a:solidFill>
              </a:rPr>
              <a:t>don’t</a:t>
            </a:r>
            <a:r>
              <a:rPr lang="es-AR" sz="2400" b="1" dirty="0">
                <a:solidFill>
                  <a:schemeClr val="bg1"/>
                </a:solidFill>
              </a:rPr>
              <a:t> </a:t>
            </a:r>
            <a:r>
              <a:rPr lang="es-AR" sz="2400" b="1" dirty="0" err="1">
                <a:solidFill>
                  <a:schemeClr val="bg1"/>
                </a:solidFill>
              </a:rPr>
              <a:t>get</a:t>
            </a:r>
            <a:r>
              <a:rPr lang="es-AR" sz="2400" b="1" dirty="0">
                <a:solidFill>
                  <a:schemeClr val="bg1"/>
                </a:solidFill>
              </a:rPr>
              <a:t> </a:t>
            </a:r>
            <a:r>
              <a:rPr lang="es-AR" sz="2400" b="1" dirty="0" err="1">
                <a:solidFill>
                  <a:schemeClr val="bg1"/>
                </a:solidFill>
              </a:rPr>
              <a:t>involved</a:t>
            </a:r>
            <a:r>
              <a:rPr lang="es-AR" sz="2400" b="1" dirty="0">
                <a:solidFill>
                  <a:schemeClr val="bg1"/>
                </a:solidFill>
              </a:rPr>
              <a:t>; </a:t>
            </a:r>
            <a:r>
              <a:rPr lang="es-AR" sz="2400" b="1" dirty="0" err="1">
                <a:solidFill>
                  <a:schemeClr val="bg1"/>
                </a:solidFill>
              </a:rPr>
              <a:t>it’s</a:t>
            </a:r>
            <a:r>
              <a:rPr lang="es-AR" sz="2400" b="1" dirty="0">
                <a:solidFill>
                  <a:schemeClr val="bg1"/>
                </a:solidFill>
              </a:rPr>
              <a:t> </a:t>
            </a:r>
            <a:r>
              <a:rPr lang="es-AR" sz="2400" b="1" dirty="0" err="1">
                <a:solidFill>
                  <a:schemeClr val="bg1"/>
                </a:solidFill>
              </a:rPr>
              <a:t>the</a:t>
            </a:r>
            <a:r>
              <a:rPr lang="es-AR" sz="2400" b="1" dirty="0">
                <a:solidFill>
                  <a:schemeClr val="bg1"/>
                </a:solidFill>
              </a:rPr>
              <a:t> </a:t>
            </a:r>
            <a:r>
              <a:rPr lang="es-AR" sz="2400" b="1" dirty="0" err="1">
                <a:solidFill>
                  <a:schemeClr val="bg1"/>
                </a:solidFill>
              </a:rPr>
              <a:t>couple’s</a:t>
            </a:r>
            <a:r>
              <a:rPr lang="es-AR" sz="2400" b="1" dirty="0">
                <a:solidFill>
                  <a:schemeClr val="bg1"/>
                </a:solidFill>
              </a:rPr>
              <a:t> </a:t>
            </a:r>
            <a:r>
              <a:rPr lang="es-AR" sz="2400" b="1" dirty="0" err="1">
                <a:solidFill>
                  <a:schemeClr val="bg1"/>
                </a:solidFill>
              </a:rPr>
              <a:t>issue</a:t>
            </a:r>
            <a:r>
              <a:rPr lang="es-AR" sz="2400" b="1" dirty="0">
                <a:solidFill>
                  <a:schemeClr val="bg1"/>
                </a:solidFill>
              </a:rPr>
              <a:t>… </a:t>
            </a:r>
            <a:r>
              <a:rPr lang="es-AR" sz="2400" b="1" dirty="0" err="1">
                <a:solidFill>
                  <a:schemeClr val="bg1"/>
                </a:solidFill>
              </a:rPr>
              <a:t>it’s</a:t>
            </a:r>
            <a:r>
              <a:rPr lang="es-AR" sz="2400" b="1" dirty="0">
                <a:solidFill>
                  <a:schemeClr val="bg1"/>
                </a:solidFill>
              </a:rPr>
              <a:t> </a:t>
            </a:r>
            <a:r>
              <a:rPr lang="es-AR" sz="2400" b="1" dirty="0" err="1">
                <a:solidFill>
                  <a:schemeClr val="bg1"/>
                </a:solidFill>
              </a:rPr>
              <a:t>private</a:t>
            </a:r>
            <a:r>
              <a:rPr lang="es-AR" sz="2400" b="1" dirty="0">
                <a:solidFill>
                  <a:schemeClr val="bg1"/>
                </a:solidFill>
              </a:rPr>
              <a:t>…</a:t>
            </a:r>
          </a:p>
        </p:txBody>
      </p:sp>
    </p:spTree>
    <p:extLst>
      <p:ext uri="{BB962C8B-B14F-4D97-AF65-F5344CB8AC3E}">
        <p14:creationId xmlns:p14="http://schemas.microsoft.com/office/powerpoint/2010/main" val="10811590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Coming Forward is </a:t>
            </a:r>
            <a:r>
              <a:rPr lang="en-US" dirty="0" smtClean="0">
                <a:solidFill>
                  <a:srgbClr val="9BD7D7"/>
                </a:solidFill>
                <a:ea typeface="Garamond"/>
                <a:cs typeface="Garamond"/>
              </a:rPr>
              <a:t>Difficult</a:t>
            </a:r>
            <a:endParaRPr lang="en-US" dirty="0">
              <a:solidFill>
                <a:srgbClr val="9BD7D7"/>
              </a:solidFill>
              <a:ea typeface="Garamond"/>
              <a:cs typeface="Garamond"/>
            </a:endParaRPr>
          </a:p>
        </p:txBody>
      </p:sp>
      <p:sp>
        <p:nvSpPr>
          <p:cNvPr id="3" name="Content Placeholder 2"/>
          <p:cNvSpPr>
            <a:spLocks noGrp="1"/>
          </p:cNvSpPr>
          <p:nvPr>
            <p:ph idx="1"/>
          </p:nvPr>
        </p:nvSpPr>
        <p:spPr/>
        <p:txBody>
          <a:bodyPr/>
          <a:lstStyle/>
          <a:p>
            <a:r>
              <a:rPr lang="en-US" sz="3200" dirty="0"/>
              <a:t>Compare lack of motive to lie with embarrassment of coming forward, medical examination, testifying, police interviews, etc.</a:t>
            </a:r>
          </a:p>
          <a:p>
            <a:pPr marL="0" indent="0">
              <a:buNone/>
            </a:pPr>
            <a:endParaRPr lang="en-US" sz="3200" dirty="0"/>
          </a:p>
          <a:p>
            <a:r>
              <a:rPr lang="en-US" sz="3200" b="1" dirty="0"/>
              <a:t>Myth</a:t>
            </a:r>
            <a:r>
              <a:rPr lang="en-US" sz="3200" dirty="0"/>
              <a:t>: “She is only saying she didn’t want it now because she regrets doing it” </a:t>
            </a:r>
          </a:p>
          <a:p>
            <a:endParaRPr lang="en-US" dirty="0"/>
          </a:p>
        </p:txBody>
      </p:sp>
    </p:spTree>
    <p:extLst>
      <p:ext uri="{BB962C8B-B14F-4D97-AF65-F5344CB8AC3E}">
        <p14:creationId xmlns:p14="http://schemas.microsoft.com/office/powerpoint/2010/main" val="399388086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737" y="304800"/>
            <a:ext cx="9151448" cy="1325563"/>
          </a:xfrm>
        </p:spPr>
        <p:txBody>
          <a:bodyPr>
            <a:normAutofit/>
          </a:bodyPr>
          <a:lstStyle/>
          <a:p>
            <a:pPr algn="ctr"/>
            <a:r>
              <a:rPr lang="en-US" dirty="0">
                <a:solidFill>
                  <a:srgbClr val="9BD7D7"/>
                </a:solidFill>
                <a:ea typeface="Garamond"/>
                <a:cs typeface="Garamond"/>
              </a:rPr>
              <a:t>Consent</a:t>
            </a:r>
          </a:p>
        </p:txBody>
      </p:sp>
      <p:sp>
        <p:nvSpPr>
          <p:cNvPr id="3" name="Content Placeholder 2"/>
          <p:cNvSpPr>
            <a:spLocks noGrp="1"/>
          </p:cNvSpPr>
          <p:nvPr>
            <p:ph idx="1"/>
          </p:nvPr>
        </p:nvSpPr>
        <p:spPr>
          <a:xfrm>
            <a:off x="713678" y="1308594"/>
            <a:ext cx="6216511" cy="4711206"/>
          </a:xfrm>
        </p:spPr>
        <p:txBody>
          <a:bodyPr>
            <a:normAutofit fontScale="92500"/>
          </a:bodyPr>
          <a:lstStyle/>
          <a:p>
            <a:r>
              <a:rPr lang="en-US" sz="3000" dirty="0" smtClean="0"/>
              <a:t>Consent means saying “yes,” agreeing to something</a:t>
            </a:r>
          </a:p>
          <a:p>
            <a:r>
              <a:rPr lang="en-US" sz="3000" dirty="0" smtClean="0"/>
              <a:t>Informed consent means making an informed choice, freely and voluntarily by persons in equal power relationships</a:t>
            </a:r>
          </a:p>
          <a:p>
            <a:pPr lvl="1"/>
            <a:r>
              <a:rPr lang="en-US" sz="2600" dirty="0" smtClean="0"/>
              <a:t>Acts of GBV occur without informed consent </a:t>
            </a:r>
          </a:p>
          <a:p>
            <a:pPr lvl="1"/>
            <a:r>
              <a:rPr lang="en-US" sz="2600" dirty="0" smtClean="0"/>
              <a:t>Saying yes is not true consent if under duress </a:t>
            </a:r>
          </a:p>
          <a:p>
            <a:pPr lvl="1"/>
            <a:r>
              <a:rPr lang="en-US" sz="2600" dirty="0" smtClean="0"/>
              <a:t>Children under a certain age are unable to give informed consent for acts such as sexual relations, marriage, or FGM/C</a:t>
            </a:r>
            <a:endParaRPr lang="en-US" sz="2600" dirty="0"/>
          </a:p>
          <a:p>
            <a:endParaRPr lang="en-US" dirty="0">
              <a:solidFill>
                <a:srgbClr val="FF0000"/>
              </a:solidFill>
            </a:endParaRPr>
          </a:p>
        </p:txBody>
      </p:sp>
      <p:pic>
        <p:nvPicPr>
          <p:cNvPr id="5" name="Tea and Consent_Britis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342434" y="1791248"/>
            <a:ext cx="4318152" cy="2429031"/>
          </a:xfrm>
          <a:prstGeom prst="rect">
            <a:avLst/>
          </a:prstGeom>
          <a:ln w="38100">
            <a:solidFill>
              <a:srgbClr val="23BCB9"/>
            </a:solidFill>
          </a:ln>
        </p:spPr>
      </p:pic>
    </p:spTree>
    <p:extLst>
      <p:ext uri="{BB962C8B-B14F-4D97-AF65-F5344CB8AC3E}">
        <p14:creationId xmlns:p14="http://schemas.microsoft.com/office/powerpoint/2010/main" val="20474519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vol="80000">
                <p:cTn id="7" fill="remove" display="0">
                  <p:stCondLst>
                    <p:cond delay="indefinite"/>
                  </p:stCondLst>
                </p:cTn>
                <p:tgtEl>
                  <p:spTgt spid="5"/>
                </p:tgtEl>
              </p:cMediaNode>
            </p:vide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Inconsistent Accounts are Normal</a:t>
            </a:r>
          </a:p>
        </p:txBody>
      </p:sp>
      <p:sp>
        <p:nvSpPr>
          <p:cNvPr id="3" name="Content Placeholder 2"/>
          <p:cNvSpPr>
            <a:spLocks noGrp="1"/>
          </p:cNvSpPr>
          <p:nvPr>
            <p:ph idx="1"/>
          </p:nvPr>
        </p:nvSpPr>
        <p:spPr/>
        <p:txBody>
          <a:bodyPr/>
          <a:lstStyle/>
          <a:p>
            <a:r>
              <a:rPr lang="en-US" dirty="0"/>
              <a:t>Neurobiology of trauma may cause inconsistencies in statements</a:t>
            </a:r>
          </a:p>
          <a:p>
            <a:r>
              <a:rPr lang="en-US" dirty="0" smtClean="0"/>
              <a:t>Survivor </a:t>
            </a:r>
            <a:r>
              <a:rPr lang="en-US" dirty="0"/>
              <a:t>may be embarrassed about behavior</a:t>
            </a:r>
          </a:p>
          <a:p>
            <a:r>
              <a:rPr lang="en-US" dirty="0" smtClean="0"/>
              <a:t>Survivor </a:t>
            </a:r>
            <a:r>
              <a:rPr lang="en-US" dirty="0"/>
              <a:t>may fear getting in trouble for certain behavior</a:t>
            </a:r>
          </a:p>
          <a:p>
            <a:endParaRPr lang="en-US" dirty="0"/>
          </a:p>
          <a:p>
            <a:r>
              <a:rPr lang="en-US" b="1" dirty="0"/>
              <a:t>Myth</a:t>
            </a:r>
            <a:r>
              <a:rPr lang="en-US" dirty="0"/>
              <a:t>: “If she were telling the truth, it would be the same every time”</a:t>
            </a:r>
          </a:p>
          <a:p>
            <a:endParaRPr lang="en-US" dirty="0"/>
          </a:p>
        </p:txBody>
      </p:sp>
    </p:spTree>
    <p:extLst>
      <p:ext uri="{BB962C8B-B14F-4D97-AF65-F5344CB8AC3E}">
        <p14:creationId xmlns:p14="http://schemas.microsoft.com/office/powerpoint/2010/main" val="124754849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Medical Evidence of Sexual Assault Frequently Does Not Exist</a:t>
            </a:r>
          </a:p>
        </p:txBody>
      </p:sp>
      <p:sp>
        <p:nvSpPr>
          <p:cNvPr id="3" name="Content Placeholder 2"/>
          <p:cNvSpPr>
            <a:spLocks noGrp="1"/>
          </p:cNvSpPr>
          <p:nvPr>
            <p:ph idx="1"/>
          </p:nvPr>
        </p:nvSpPr>
        <p:spPr/>
        <p:txBody>
          <a:bodyPr/>
          <a:lstStyle/>
          <a:p>
            <a:r>
              <a:rPr lang="en-US" dirty="0"/>
              <a:t>In the overwhelming majority of cases, victims do not have injuries after a sexual assault</a:t>
            </a:r>
          </a:p>
          <a:p>
            <a:r>
              <a:rPr lang="en-US" dirty="0"/>
              <a:t>When they do have injuries, doctors can still not say whether they are the result of consensual or non-consensual sexual activity, though they can sometimes say whether or not it is consistent with what the victim reports</a:t>
            </a:r>
          </a:p>
          <a:p>
            <a:endParaRPr lang="en-US" dirty="0"/>
          </a:p>
          <a:p>
            <a:r>
              <a:rPr lang="en-US" b="1" dirty="0"/>
              <a:t>Myth</a:t>
            </a:r>
            <a:r>
              <a:rPr lang="en-US" dirty="0"/>
              <a:t>: “If she didn’t want it, she would have had injuries”</a:t>
            </a:r>
          </a:p>
          <a:p>
            <a:endParaRPr lang="en-US" dirty="0"/>
          </a:p>
        </p:txBody>
      </p:sp>
    </p:spTree>
    <p:extLst>
      <p:ext uri="{BB962C8B-B14F-4D97-AF65-F5344CB8AC3E}">
        <p14:creationId xmlns:p14="http://schemas.microsoft.com/office/powerpoint/2010/main" val="335880674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678" y="381000"/>
            <a:ext cx="10640122" cy="1325563"/>
          </a:xfrm>
        </p:spPr>
        <p:txBody>
          <a:bodyPr>
            <a:normAutofit/>
          </a:bodyPr>
          <a:lstStyle/>
          <a:p>
            <a:pPr algn="ctr"/>
            <a:r>
              <a:rPr lang="en-US" dirty="0">
                <a:solidFill>
                  <a:srgbClr val="9BD7D7"/>
                </a:solidFill>
                <a:ea typeface="Garamond"/>
                <a:cs typeface="Garamond"/>
              </a:rPr>
              <a:t>Perpetrator is Usually Known to the Victim</a:t>
            </a:r>
          </a:p>
        </p:txBody>
      </p:sp>
      <p:sp>
        <p:nvSpPr>
          <p:cNvPr id="3" name="Content Placeholder 2"/>
          <p:cNvSpPr>
            <a:spLocks noGrp="1"/>
          </p:cNvSpPr>
          <p:nvPr>
            <p:ph idx="1"/>
          </p:nvPr>
        </p:nvSpPr>
        <p:spPr/>
        <p:txBody>
          <a:bodyPr/>
          <a:lstStyle/>
          <a:p>
            <a:r>
              <a:rPr lang="en-US" dirty="0"/>
              <a:t>This dynamic can make it hard for victims to react, because the offender is often someone they trusted</a:t>
            </a:r>
          </a:p>
          <a:p>
            <a:r>
              <a:rPr lang="en-US" dirty="0"/>
              <a:t>Victims frequently wonder if it’s their fault or if they invited the assault somehow </a:t>
            </a:r>
          </a:p>
          <a:p>
            <a:endParaRPr lang="en-US" dirty="0"/>
          </a:p>
          <a:p>
            <a:r>
              <a:rPr lang="en-US" b="1" dirty="0" smtClean="0"/>
              <a:t>Myth</a:t>
            </a:r>
            <a:r>
              <a:rPr lang="en-US" dirty="0" smtClean="0"/>
              <a:t>: “Women need to fear the stranger hiding in the bushes”</a:t>
            </a:r>
          </a:p>
          <a:p>
            <a:endParaRPr lang="en-US" dirty="0"/>
          </a:p>
        </p:txBody>
      </p:sp>
    </p:spTree>
    <p:extLst>
      <p:ext uri="{BB962C8B-B14F-4D97-AF65-F5344CB8AC3E}">
        <p14:creationId xmlns:p14="http://schemas.microsoft.com/office/powerpoint/2010/main" val="213115070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dirty="0">
                <a:solidFill>
                  <a:srgbClr val="9BD7D7"/>
                </a:solidFill>
                <a:ea typeface="Garamond"/>
                <a:cs typeface="Garamond"/>
              </a:rPr>
              <a:t>Victim-Blaming</a:t>
            </a:r>
          </a:p>
        </p:txBody>
      </p:sp>
      <p:sp>
        <p:nvSpPr>
          <p:cNvPr id="3" name="Content Placeholder 2"/>
          <p:cNvSpPr>
            <a:spLocks noGrp="1"/>
          </p:cNvSpPr>
          <p:nvPr>
            <p:ph idx="1"/>
          </p:nvPr>
        </p:nvSpPr>
        <p:spPr>
          <a:xfrm>
            <a:off x="1070516" y="1051243"/>
            <a:ext cx="5898995" cy="4959263"/>
          </a:xfrm>
        </p:spPr>
        <p:txBody>
          <a:bodyPr>
            <a:noAutofit/>
          </a:bodyPr>
          <a:lstStyle/>
          <a:p>
            <a:r>
              <a:rPr lang="en-US" dirty="0" smtClean="0"/>
              <a:t>Global studies show that only around 7 </a:t>
            </a:r>
            <a:r>
              <a:rPr lang="en-US" dirty="0"/>
              <a:t>percent of survivors of </a:t>
            </a:r>
            <a:r>
              <a:rPr lang="en-US" dirty="0" smtClean="0"/>
              <a:t>GBV formally </a:t>
            </a:r>
            <a:r>
              <a:rPr lang="en-US" dirty="0"/>
              <a:t>reported the violence to police, medical, or social </a:t>
            </a:r>
            <a:r>
              <a:rPr lang="en-US" dirty="0" smtClean="0"/>
              <a:t>services, etc. </a:t>
            </a:r>
          </a:p>
          <a:p>
            <a:r>
              <a:rPr lang="en-US" dirty="0" smtClean="0"/>
              <a:t>One of the reported reasons for this is centered on shame, which is further exacerbated by victim blaming </a:t>
            </a:r>
          </a:p>
          <a:p>
            <a:r>
              <a:rPr lang="en-US" dirty="0"/>
              <a:t>Victim blaming occurs when the victim of a crime or any wrongful act is held entirely or partially at fault for the </a:t>
            </a:r>
            <a:r>
              <a:rPr lang="en-US" dirty="0" smtClean="0"/>
              <a:t>harm</a:t>
            </a:r>
            <a:endParaRPr lang="en-US" dirty="0"/>
          </a:p>
        </p:txBody>
      </p:sp>
      <p:pic>
        <p:nvPicPr>
          <p:cNvPr id="6" name="James is dea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918507" y="2005465"/>
            <a:ext cx="4968693" cy="2795135"/>
          </a:xfrm>
          <a:prstGeom prst="rect">
            <a:avLst/>
          </a:prstGeom>
          <a:ln w="38100">
            <a:solidFill>
              <a:srgbClr val="9BD7D7"/>
            </a:solidFill>
          </a:ln>
        </p:spPr>
      </p:pic>
    </p:spTree>
    <p:extLst>
      <p:ext uri="{BB962C8B-B14F-4D97-AF65-F5344CB8AC3E}">
        <p14:creationId xmlns:p14="http://schemas.microsoft.com/office/powerpoint/2010/main" val="23274358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8846" y="1527045"/>
            <a:ext cx="1931194" cy="2133600"/>
          </a:xfrm>
          <a:prstGeom prst="rect">
            <a:avLst/>
          </a:prstGeom>
          <a:noFill/>
          <a:ln w="38100">
            <a:solidFill>
              <a:srgbClr val="00BAAE"/>
            </a:solidFill>
          </a:ln>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57151" y="1511634"/>
            <a:ext cx="1847226" cy="2165964"/>
          </a:xfrm>
          <a:prstGeom prst="rect">
            <a:avLst/>
          </a:prstGeom>
          <a:noFill/>
          <a:ln w="38100">
            <a:solidFill>
              <a:srgbClr val="00BAAE"/>
            </a:solidFill>
          </a:ln>
        </p:spPr>
      </p:pic>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67801" y="3693009"/>
            <a:ext cx="2335876" cy="2335876"/>
          </a:xfrm>
          <a:prstGeom prst="rect">
            <a:avLst/>
          </a:prstGeom>
          <a:noFill/>
          <a:ln w="38100">
            <a:solidFill>
              <a:srgbClr val="00BAAE"/>
            </a:solidFill>
          </a:ln>
        </p:spPr>
      </p:pic>
      <p:sp>
        <p:nvSpPr>
          <p:cNvPr id="2" name="Title 1"/>
          <p:cNvSpPr>
            <a:spLocks noGrp="1"/>
          </p:cNvSpPr>
          <p:nvPr>
            <p:ph type="title"/>
          </p:nvPr>
        </p:nvSpPr>
        <p:spPr/>
        <p:txBody>
          <a:bodyPr/>
          <a:lstStyle/>
          <a:p>
            <a:pPr algn="ctr"/>
            <a:r>
              <a:rPr lang="en-US" b="1" dirty="0" smtClean="0">
                <a:solidFill>
                  <a:srgbClr val="9BD7D7"/>
                </a:solidFill>
              </a:rPr>
              <a:t>Improve support</a:t>
            </a:r>
            <a:endParaRPr lang="en-US" b="1" dirty="0">
              <a:solidFill>
                <a:srgbClr val="9BD7D7"/>
              </a:solidFill>
            </a:endParaRPr>
          </a:p>
        </p:txBody>
      </p:sp>
      <p:sp>
        <p:nvSpPr>
          <p:cNvPr id="6" name="Content Placeholder 5"/>
          <p:cNvSpPr>
            <a:spLocks noGrp="1"/>
          </p:cNvSpPr>
          <p:nvPr>
            <p:ph sz="half" idx="2"/>
          </p:nvPr>
        </p:nvSpPr>
        <p:spPr>
          <a:xfrm>
            <a:off x="6066263" y="1508367"/>
            <a:ext cx="5410200" cy="4351338"/>
          </a:xfrm>
        </p:spPr>
        <p:txBody>
          <a:bodyPr>
            <a:noAutofit/>
          </a:bodyPr>
          <a:lstStyle/>
          <a:p>
            <a:pPr marL="0" indent="0">
              <a:buNone/>
            </a:pPr>
            <a:r>
              <a:rPr lang="en-US" sz="3200" dirty="0" smtClean="0"/>
              <a:t>We’ll work with local organizations to ensure women and girls have access to the support they need. We’ll convene global leaders and change makers to help make sure women and girls are understood, supported, and treated fairly when they seek help or report abuse.</a:t>
            </a:r>
            <a:endParaRPr lang="en-US" sz="3200" dirty="0"/>
          </a:p>
        </p:txBody>
      </p:sp>
    </p:spTree>
    <p:extLst>
      <p:ext uri="{BB962C8B-B14F-4D97-AF65-F5344CB8AC3E}">
        <p14:creationId xmlns:p14="http://schemas.microsoft.com/office/powerpoint/2010/main" val="24814251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GBV Summary</a:t>
            </a:r>
          </a:p>
        </p:txBody>
      </p:sp>
      <p:sp>
        <p:nvSpPr>
          <p:cNvPr id="3" name="Content Placeholder 2"/>
          <p:cNvSpPr>
            <a:spLocks noGrp="1"/>
          </p:cNvSpPr>
          <p:nvPr>
            <p:ph idx="1"/>
          </p:nvPr>
        </p:nvSpPr>
        <p:spPr>
          <a:xfrm>
            <a:off x="838200" y="1647206"/>
            <a:ext cx="10515600" cy="4351338"/>
          </a:xfrm>
        </p:spPr>
        <p:txBody>
          <a:bodyPr/>
          <a:lstStyle/>
          <a:p>
            <a:r>
              <a:rPr lang="en-US" dirty="0" smtClean="0"/>
              <a:t>Violence based on gender relations, roles, norms, expectations, limitations, etc.</a:t>
            </a:r>
          </a:p>
          <a:p>
            <a:r>
              <a:rPr lang="en-US" dirty="0"/>
              <a:t>Violates universal human rights as well as national/local </a:t>
            </a:r>
            <a:r>
              <a:rPr lang="en-US" dirty="0" smtClean="0"/>
              <a:t>laws</a:t>
            </a:r>
          </a:p>
          <a:p>
            <a:r>
              <a:rPr lang="en-US" dirty="0" smtClean="0"/>
              <a:t>Involves an abuse of power </a:t>
            </a:r>
          </a:p>
          <a:p>
            <a:r>
              <a:rPr lang="en-US" dirty="0" smtClean="0"/>
              <a:t>Involves some type of force (including threat or coercion)</a:t>
            </a:r>
          </a:p>
          <a:p>
            <a:r>
              <a:rPr lang="en-US" dirty="0" smtClean="0"/>
              <a:t>Results in harm</a:t>
            </a:r>
          </a:p>
          <a:p>
            <a:r>
              <a:rPr lang="en-US" dirty="0" smtClean="0"/>
              <a:t>Characterized by lack of consent </a:t>
            </a:r>
          </a:p>
          <a:p>
            <a:r>
              <a:rPr lang="en-US" dirty="0" smtClean="0"/>
              <a:t>Survivors face unique barriers to justice and support</a:t>
            </a:r>
          </a:p>
        </p:txBody>
      </p:sp>
    </p:spTree>
    <p:extLst>
      <p:ext uri="{BB962C8B-B14F-4D97-AF65-F5344CB8AC3E}">
        <p14:creationId xmlns:p14="http://schemas.microsoft.com/office/powerpoint/2010/main" val="37269809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Consequences </a:t>
            </a:r>
          </a:p>
        </p:txBody>
      </p:sp>
      <p:sp>
        <p:nvSpPr>
          <p:cNvPr id="3" name="Content Placeholder 2"/>
          <p:cNvSpPr>
            <a:spLocks noGrp="1"/>
          </p:cNvSpPr>
          <p:nvPr>
            <p:ph idx="1"/>
          </p:nvPr>
        </p:nvSpPr>
        <p:spPr>
          <a:xfrm>
            <a:off x="838200" y="1447800"/>
            <a:ext cx="10515599" cy="4586326"/>
          </a:xfrm>
        </p:spPr>
        <p:txBody>
          <a:bodyPr>
            <a:normAutofit/>
          </a:bodyPr>
          <a:lstStyle/>
          <a:p>
            <a:r>
              <a:rPr lang="en-US" sz="3200" dirty="0" smtClean="0"/>
              <a:t>On global, regional, national, community and individual scale</a:t>
            </a:r>
          </a:p>
          <a:p>
            <a:pPr lvl="1"/>
            <a:r>
              <a:rPr lang="en-US" sz="2800" dirty="0" smtClean="0"/>
              <a:t>GBV is a cause and consequence of women’s inferior political, economic and social status </a:t>
            </a:r>
          </a:p>
          <a:p>
            <a:r>
              <a:rPr lang="en-US" sz="3200" dirty="0" smtClean="0"/>
              <a:t>Individual</a:t>
            </a:r>
          </a:p>
          <a:p>
            <a:pPr lvl="1"/>
            <a:r>
              <a:rPr lang="en-US" sz="2800" dirty="0" smtClean="0"/>
              <a:t>Physical (injury, disease, death)</a:t>
            </a:r>
          </a:p>
          <a:p>
            <a:pPr lvl="1"/>
            <a:r>
              <a:rPr lang="en-US" sz="2800" dirty="0" smtClean="0"/>
              <a:t>Psychological (fear, anxiety, depression)</a:t>
            </a:r>
          </a:p>
          <a:p>
            <a:pPr lvl="1"/>
            <a:r>
              <a:rPr lang="en-US" sz="2800" dirty="0" smtClean="0"/>
              <a:t>Social (stigmatization, isolation, etc.)</a:t>
            </a:r>
          </a:p>
          <a:p>
            <a:pPr lvl="1"/>
            <a:r>
              <a:rPr lang="en-US" sz="2800" dirty="0" smtClean="0"/>
              <a:t> Economic (decreased earning, increased poverty, etc.)</a:t>
            </a:r>
            <a:endParaRPr lang="en-US" sz="2800" dirty="0"/>
          </a:p>
          <a:p>
            <a:endParaRPr lang="en-US" dirty="0">
              <a:solidFill>
                <a:srgbClr val="FF0000"/>
              </a:solidFill>
            </a:endParaRPr>
          </a:p>
        </p:txBody>
      </p:sp>
    </p:spTree>
    <p:extLst>
      <p:ext uri="{BB962C8B-B14F-4D97-AF65-F5344CB8AC3E}">
        <p14:creationId xmlns:p14="http://schemas.microsoft.com/office/powerpoint/2010/main" val="56614135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smtClean="0">
                <a:solidFill>
                  <a:srgbClr val="9BD7D7"/>
                </a:solidFill>
              </a:rPr>
              <a:t>Practical Applications</a:t>
            </a:r>
            <a:endParaRPr lang="en-US" sz="4799" dirty="0">
              <a:solidFill>
                <a:srgbClr val="9BD7D7"/>
              </a:solidFill>
            </a:endParaRPr>
          </a:p>
        </p:txBody>
      </p:sp>
    </p:spTree>
    <p:extLst>
      <p:ext uri="{BB962C8B-B14F-4D97-AF65-F5344CB8AC3E}">
        <p14:creationId xmlns:p14="http://schemas.microsoft.com/office/powerpoint/2010/main" val="41795802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a:solidFill>
                  <a:srgbClr val="9BD7D7"/>
                </a:solidFill>
              </a:rPr>
              <a:t>What Can I do? </a:t>
            </a:r>
          </a:p>
        </p:txBody>
      </p:sp>
    </p:spTree>
    <p:extLst>
      <p:ext uri="{BB962C8B-B14F-4D97-AF65-F5344CB8AC3E}">
        <p14:creationId xmlns:p14="http://schemas.microsoft.com/office/powerpoint/2010/main" val="386027326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As an Individual </a:t>
            </a:r>
          </a:p>
        </p:txBody>
      </p:sp>
      <p:sp>
        <p:nvSpPr>
          <p:cNvPr id="3" name="Content Placeholder 2"/>
          <p:cNvSpPr>
            <a:spLocks noGrp="1"/>
          </p:cNvSpPr>
          <p:nvPr>
            <p:ph idx="1"/>
          </p:nvPr>
        </p:nvSpPr>
        <p:spPr>
          <a:xfrm>
            <a:off x="609600" y="1825625"/>
            <a:ext cx="5771388" cy="4351338"/>
          </a:xfrm>
        </p:spPr>
        <p:txBody>
          <a:bodyPr/>
          <a:lstStyle/>
          <a:p>
            <a:r>
              <a:rPr lang="en-US" sz="3200" dirty="0" err="1" smtClean="0"/>
              <a:t>Primera</a:t>
            </a:r>
            <a:r>
              <a:rPr lang="en-US" sz="3200" dirty="0" smtClean="0"/>
              <a:t> </a:t>
            </a:r>
            <a:r>
              <a:rPr lang="en-US" sz="3200" dirty="0" err="1" smtClean="0"/>
              <a:t>Escucha</a:t>
            </a:r>
            <a:r>
              <a:rPr lang="en-US" sz="3200" dirty="0" smtClean="0"/>
              <a:t> (Avon Argentina) means </a:t>
            </a:r>
            <a:r>
              <a:rPr lang="en-US" sz="3200" dirty="0"/>
              <a:t>“To accompany woman survivors of violence in their first steps</a:t>
            </a:r>
            <a:r>
              <a:rPr lang="en-US" sz="3200" dirty="0" smtClean="0"/>
              <a:t>”</a:t>
            </a:r>
          </a:p>
          <a:p>
            <a:pPr lvl="1"/>
            <a:r>
              <a:rPr lang="en-US" sz="2800" dirty="0"/>
              <a:t>Recognize Signs</a:t>
            </a:r>
          </a:p>
          <a:p>
            <a:pPr lvl="1"/>
            <a:r>
              <a:rPr lang="en-US" sz="2800" dirty="0" smtClean="0"/>
              <a:t>De-bunk </a:t>
            </a:r>
            <a:r>
              <a:rPr lang="en-US" sz="2800" dirty="0"/>
              <a:t>Myths</a:t>
            </a:r>
          </a:p>
          <a:p>
            <a:pPr lvl="1"/>
            <a:r>
              <a:rPr lang="en-US" sz="2800" dirty="0" smtClean="0"/>
              <a:t>Offer Support</a:t>
            </a:r>
            <a:endParaRPr lang="en-US" sz="2800" dirty="0"/>
          </a:p>
          <a:p>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80988" y="1825625"/>
            <a:ext cx="5488795" cy="3705402"/>
          </a:xfrm>
          <a:prstGeom prst="rect">
            <a:avLst/>
          </a:prstGeom>
          <a:ln w="31750">
            <a:solidFill>
              <a:srgbClr val="00BAAE"/>
            </a:solidFill>
          </a:ln>
        </p:spPr>
      </p:pic>
    </p:spTree>
    <p:extLst>
      <p:ext uri="{BB962C8B-B14F-4D97-AF65-F5344CB8AC3E}">
        <p14:creationId xmlns:p14="http://schemas.microsoft.com/office/powerpoint/2010/main" val="195431363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Victims/Survivors</a:t>
            </a:r>
          </a:p>
        </p:txBody>
      </p:sp>
      <p:sp>
        <p:nvSpPr>
          <p:cNvPr id="3" name="Content Placeholder 2"/>
          <p:cNvSpPr>
            <a:spLocks noGrp="1"/>
          </p:cNvSpPr>
          <p:nvPr>
            <p:ph idx="1"/>
          </p:nvPr>
        </p:nvSpPr>
        <p:spPr/>
        <p:txBody>
          <a:bodyPr/>
          <a:lstStyle/>
          <a:p>
            <a:r>
              <a:rPr lang="en-US" sz="3200" dirty="0"/>
              <a:t>Strengthen</a:t>
            </a:r>
          </a:p>
          <a:p>
            <a:r>
              <a:rPr lang="en-US" sz="3200" dirty="0"/>
              <a:t>Support</a:t>
            </a:r>
          </a:p>
          <a:p>
            <a:r>
              <a:rPr lang="en-US" sz="3200" dirty="0"/>
              <a:t>Corroborate</a:t>
            </a:r>
          </a:p>
          <a:p>
            <a:r>
              <a:rPr lang="en-US" sz="3200" dirty="0"/>
              <a:t>Prepare</a:t>
            </a:r>
          </a:p>
          <a:p>
            <a:r>
              <a:rPr lang="en-US" sz="3200" dirty="0"/>
              <a:t>Heal</a:t>
            </a:r>
          </a:p>
          <a:p>
            <a:endParaRPr lang="en-US" dirty="0"/>
          </a:p>
        </p:txBody>
      </p:sp>
    </p:spTree>
    <p:extLst>
      <p:ext uri="{BB962C8B-B14F-4D97-AF65-F5344CB8AC3E}">
        <p14:creationId xmlns:p14="http://schemas.microsoft.com/office/powerpoint/2010/main" val="311719369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6705"/>
            <a:ext cx="10515600" cy="1325563"/>
          </a:xfrm>
        </p:spPr>
        <p:txBody>
          <a:bodyPr>
            <a:normAutofit/>
          </a:bodyPr>
          <a:lstStyle/>
          <a:p>
            <a:pPr algn="ctr"/>
            <a:r>
              <a:rPr lang="en-US" dirty="0">
                <a:solidFill>
                  <a:srgbClr val="9BD7D7"/>
                </a:solidFill>
                <a:ea typeface="Garamond"/>
                <a:cs typeface="Garamond"/>
              </a:rPr>
              <a:t>Responding to Disclosures by Supporting Survivors </a:t>
            </a:r>
          </a:p>
        </p:txBody>
      </p:sp>
      <p:sp>
        <p:nvSpPr>
          <p:cNvPr id="3" name="Content Placeholder 2"/>
          <p:cNvSpPr>
            <a:spLocks noGrp="1"/>
          </p:cNvSpPr>
          <p:nvPr>
            <p:ph idx="1"/>
          </p:nvPr>
        </p:nvSpPr>
        <p:spPr/>
        <p:txBody>
          <a:bodyPr>
            <a:normAutofit/>
          </a:bodyPr>
          <a:lstStyle/>
          <a:p>
            <a:r>
              <a:rPr lang="en-US" sz="3200" dirty="0" smtClean="0"/>
              <a:t>Recognize </a:t>
            </a:r>
            <a:r>
              <a:rPr lang="en-US" sz="3200" dirty="0"/>
              <a:t>that there are many reasons that victims do not cooperate</a:t>
            </a:r>
          </a:p>
          <a:p>
            <a:r>
              <a:rPr lang="en-US" sz="3200" dirty="0"/>
              <a:t>Treat all </a:t>
            </a:r>
            <a:r>
              <a:rPr lang="en-US" sz="3200" dirty="0" smtClean="0"/>
              <a:t>victims– </a:t>
            </a:r>
            <a:r>
              <a:rPr lang="en-US" sz="3200" dirty="0"/>
              <a:t>with respect  </a:t>
            </a:r>
          </a:p>
          <a:p>
            <a:r>
              <a:rPr lang="en-US" sz="3200" dirty="0"/>
              <a:t>Use nonjudgmental and supportive dialogue </a:t>
            </a:r>
          </a:p>
          <a:p>
            <a:r>
              <a:rPr lang="en-US" sz="3200" dirty="0"/>
              <a:t>Link the victim to resources that enhance her/his safety</a:t>
            </a:r>
          </a:p>
          <a:p>
            <a:r>
              <a:rPr lang="en-US" sz="3200" dirty="0"/>
              <a:t>Work with advocates to foster better victim communication as well as </a:t>
            </a:r>
            <a:r>
              <a:rPr lang="en-US" sz="3200" dirty="0" smtClean="0"/>
              <a:t>connect them to resources</a:t>
            </a:r>
            <a:endParaRPr lang="en-US" sz="3200" dirty="0"/>
          </a:p>
          <a:p>
            <a:endParaRPr lang="en-US" dirty="0"/>
          </a:p>
        </p:txBody>
      </p:sp>
    </p:spTree>
    <p:extLst>
      <p:ext uri="{BB962C8B-B14F-4D97-AF65-F5344CB8AC3E}">
        <p14:creationId xmlns:p14="http://schemas.microsoft.com/office/powerpoint/2010/main" val="5648411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smtClean="0">
                <a:solidFill>
                  <a:srgbClr val="9BD7D7"/>
                </a:solidFill>
              </a:rPr>
              <a:t>What Should I Know? </a:t>
            </a:r>
            <a:endParaRPr lang="en-US" sz="4799" dirty="0">
              <a:solidFill>
                <a:srgbClr val="9BD7D7"/>
              </a:solidFill>
            </a:endParaRPr>
          </a:p>
        </p:txBody>
      </p:sp>
    </p:spTree>
    <p:extLst>
      <p:ext uri="{BB962C8B-B14F-4D97-AF65-F5344CB8AC3E}">
        <p14:creationId xmlns:p14="http://schemas.microsoft.com/office/powerpoint/2010/main" val="409715662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Coming Forward is Difficult</a:t>
            </a:r>
          </a:p>
        </p:txBody>
      </p:sp>
      <p:sp>
        <p:nvSpPr>
          <p:cNvPr id="3" name="Content Placeholder 2"/>
          <p:cNvSpPr>
            <a:spLocks noGrp="1"/>
          </p:cNvSpPr>
          <p:nvPr>
            <p:ph idx="1"/>
          </p:nvPr>
        </p:nvSpPr>
        <p:spPr/>
        <p:txBody>
          <a:bodyPr/>
          <a:lstStyle/>
          <a:p>
            <a:r>
              <a:rPr lang="en-US" dirty="0"/>
              <a:t>In most cases, it is not easy for a </a:t>
            </a:r>
            <a:r>
              <a:rPr lang="en-US" dirty="0" smtClean="0"/>
              <a:t>survivor </a:t>
            </a:r>
            <a:r>
              <a:rPr lang="en-US" dirty="0"/>
              <a:t>to disclose an assault or assaults that took place behind closed </a:t>
            </a:r>
            <a:r>
              <a:rPr lang="en-US" dirty="0" smtClean="0"/>
              <a:t>doors (or anywhere!)</a:t>
            </a:r>
            <a:endParaRPr lang="en-US" dirty="0"/>
          </a:p>
          <a:p>
            <a:r>
              <a:rPr lang="en-US" dirty="0"/>
              <a:t>This is often something that happens after some degree of internal struggle, and at some personal cost</a:t>
            </a:r>
          </a:p>
          <a:p>
            <a:r>
              <a:rPr lang="en-US" dirty="0"/>
              <a:t>False accusations are rare and happen at about the same rate for sexual assault as they do for any other crime</a:t>
            </a:r>
          </a:p>
          <a:p>
            <a:endParaRPr lang="en-US" dirty="0"/>
          </a:p>
        </p:txBody>
      </p:sp>
    </p:spTree>
    <p:extLst>
      <p:ext uri="{BB962C8B-B14F-4D97-AF65-F5344CB8AC3E}">
        <p14:creationId xmlns:p14="http://schemas.microsoft.com/office/powerpoint/2010/main" val="428006653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1310"/>
            <a:ext cx="10515600" cy="1325563"/>
          </a:xfrm>
        </p:spPr>
        <p:txBody>
          <a:bodyPr>
            <a:normAutofit/>
          </a:bodyPr>
          <a:lstStyle/>
          <a:p>
            <a:pPr algn="ctr"/>
            <a:r>
              <a:rPr lang="en-US" dirty="0">
                <a:solidFill>
                  <a:srgbClr val="9BD7D7"/>
                </a:solidFill>
                <a:ea typeface="Garamond"/>
                <a:cs typeface="Garamond"/>
              </a:rPr>
              <a:t>Perpetrator is Usually </a:t>
            </a:r>
            <a:r>
              <a:rPr lang="en-US" dirty="0" smtClean="0">
                <a:solidFill>
                  <a:srgbClr val="9BD7D7"/>
                </a:solidFill>
                <a:ea typeface="Garamond"/>
                <a:cs typeface="Garamond"/>
              </a:rPr>
              <a:t/>
            </a:r>
            <a:br>
              <a:rPr lang="en-US" dirty="0" smtClean="0">
                <a:solidFill>
                  <a:srgbClr val="9BD7D7"/>
                </a:solidFill>
                <a:ea typeface="Garamond"/>
                <a:cs typeface="Garamond"/>
              </a:rPr>
            </a:br>
            <a:r>
              <a:rPr lang="en-US" dirty="0" smtClean="0">
                <a:solidFill>
                  <a:srgbClr val="9BD7D7"/>
                </a:solidFill>
                <a:ea typeface="Garamond"/>
                <a:cs typeface="Garamond"/>
              </a:rPr>
              <a:t>Known </a:t>
            </a:r>
            <a:r>
              <a:rPr lang="en-US" dirty="0">
                <a:solidFill>
                  <a:srgbClr val="9BD7D7"/>
                </a:solidFill>
                <a:ea typeface="Garamond"/>
                <a:cs typeface="Garamond"/>
              </a:rPr>
              <a:t>to the Victim</a:t>
            </a:r>
          </a:p>
        </p:txBody>
      </p:sp>
      <p:sp>
        <p:nvSpPr>
          <p:cNvPr id="3" name="Content Placeholder 2"/>
          <p:cNvSpPr>
            <a:spLocks noGrp="1"/>
          </p:cNvSpPr>
          <p:nvPr>
            <p:ph idx="1"/>
          </p:nvPr>
        </p:nvSpPr>
        <p:spPr/>
        <p:txBody>
          <a:bodyPr/>
          <a:lstStyle/>
          <a:p>
            <a:r>
              <a:rPr lang="en-US" sz="3200" dirty="0" smtClean="0"/>
              <a:t>Survivors </a:t>
            </a:r>
            <a:r>
              <a:rPr lang="en-US" sz="3200" dirty="0"/>
              <a:t>are much more at risk of being assaulted by a friend, family member, acquaintance or other person that they know than by a stranger </a:t>
            </a:r>
            <a:endParaRPr lang="en-US" sz="3200" dirty="0" smtClean="0"/>
          </a:p>
          <a:p>
            <a:pPr marL="0" indent="0">
              <a:buNone/>
            </a:pPr>
            <a:endParaRPr lang="en-US" sz="3200" dirty="0"/>
          </a:p>
          <a:p>
            <a:r>
              <a:rPr lang="en-US" sz="3200" dirty="0"/>
              <a:t>Around the world, about 80% of sexual assaults are committed by someone known to the victim</a:t>
            </a:r>
          </a:p>
          <a:p>
            <a:endParaRPr lang="en-US" dirty="0"/>
          </a:p>
        </p:txBody>
      </p:sp>
    </p:spTree>
    <p:extLst>
      <p:ext uri="{BB962C8B-B14F-4D97-AF65-F5344CB8AC3E}">
        <p14:creationId xmlns:p14="http://schemas.microsoft.com/office/powerpoint/2010/main" val="21849566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514600"/>
            <a:ext cx="10515600" cy="1325563"/>
          </a:xfrm>
        </p:spPr>
        <p:txBody>
          <a:bodyPr>
            <a:normAutofit/>
          </a:bodyPr>
          <a:lstStyle/>
          <a:p>
            <a:pPr algn="ctr"/>
            <a:r>
              <a:rPr lang="en-US" dirty="0">
                <a:solidFill>
                  <a:srgbClr val="9BD7D7"/>
                </a:solidFill>
                <a:ea typeface="Garamond"/>
                <a:cs typeface="Garamond"/>
              </a:rPr>
              <a:t>Module 1: Leadership </a:t>
            </a:r>
          </a:p>
        </p:txBody>
      </p:sp>
    </p:spTree>
    <p:extLst>
      <p:ext uri="{BB962C8B-B14F-4D97-AF65-F5344CB8AC3E}">
        <p14:creationId xmlns:p14="http://schemas.microsoft.com/office/powerpoint/2010/main" val="3155495492"/>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Understanding Victim/Survivor Behaviors</a:t>
            </a:r>
          </a:p>
        </p:txBody>
      </p:sp>
      <p:sp>
        <p:nvSpPr>
          <p:cNvPr id="3" name="Content Placeholder 2"/>
          <p:cNvSpPr>
            <a:spLocks noGrp="1"/>
          </p:cNvSpPr>
          <p:nvPr>
            <p:ph idx="1"/>
          </p:nvPr>
        </p:nvSpPr>
        <p:spPr>
          <a:xfrm>
            <a:off x="838200" y="1981200"/>
            <a:ext cx="10515600" cy="4351338"/>
          </a:xfrm>
        </p:spPr>
        <p:txBody>
          <a:bodyPr/>
          <a:lstStyle/>
          <a:p>
            <a:r>
              <a:rPr lang="en-US" sz="3200" dirty="0"/>
              <a:t>Understanding behavioral patterns is key to getting the </a:t>
            </a:r>
            <a:r>
              <a:rPr lang="en-US" sz="3200" dirty="0" smtClean="0"/>
              <a:t>victim/survivor </a:t>
            </a:r>
            <a:r>
              <a:rPr lang="en-US" sz="3200" dirty="0"/>
              <a:t>the help that </a:t>
            </a:r>
            <a:r>
              <a:rPr lang="en-US" sz="3200" dirty="0" smtClean="0"/>
              <a:t>she/he needs</a:t>
            </a:r>
            <a:endParaRPr lang="en-US" sz="3200" dirty="0"/>
          </a:p>
          <a:p>
            <a:r>
              <a:rPr lang="en-US" sz="3200" dirty="0"/>
              <a:t>Recognizing signs of trauma makes you better able to explain the victim’s non-intuitive or unexpected reactions to </a:t>
            </a:r>
            <a:r>
              <a:rPr lang="en-US" sz="3200" dirty="0" smtClean="0"/>
              <a:t>others</a:t>
            </a:r>
            <a:endParaRPr lang="en-US" sz="3200" dirty="0"/>
          </a:p>
          <a:p>
            <a:r>
              <a:rPr lang="en-US" sz="3200" dirty="0"/>
              <a:t>A supported </a:t>
            </a:r>
            <a:r>
              <a:rPr lang="en-US" sz="3200" dirty="0" smtClean="0"/>
              <a:t>survivor </a:t>
            </a:r>
            <a:r>
              <a:rPr lang="en-US" sz="3200" dirty="0"/>
              <a:t>is better able to participate in the investigation and prosecution of the case</a:t>
            </a:r>
          </a:p>
          <a:p>
            <a:endParaRPr lang="en-US" dirty="0"/>
          </a:p>
        </p:txBody>
      </p:sp>
    </p:spTree>
    <p:extLst>
      <p:ext uri="{BB962C8B-B14F-4D97-AF65-F5344CB8AC3E}">
        <p14:creationId xmlns:p14="http://schemas.microsoft.com/office/powerpoint/2010/main" val="116336252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7"/>
            <a:ext cx="10515600" cy="1325563"/>
          </a:xfrm>
        </p:spPr>
        <p:txBody>
          <a:bodyPr>
            <a:normAutofit/>
          </a:bodyPr>
          <a:lstStyle/>
          <a:p>
            <a:pPr algn="ctr"/>
            <a:r>
              <a:rPr lang="en-US" dirty="0">
                <a:solidFill>
                  <a:srgbClr val="9BD7D7"/>
                </a:solidFill>
                <a:ea typeface="Garamond"/>
                <a:cs typeface="Garamond"/>
              </a:rPr>
              <a:t>Victim/Survivor Behavior </a:t>
            </a:r>
            <a:r>
              <a:rPr lang="en-US" dirty="0" smtClean="0">
                <a:solidFill>
                  <a:srgbClr val="9BD7D7"/>
                </a:solidFill>
                <a:ea typeface="Garamond"/>
                <a:cs typeface="Garamond"/>
              </a:rPr>
              <a:t/>
            </a:r>
            <a:br>
              <a:rPr lang="en-US" dirty="0" smtClean="0">
                <a:solidFill>
                  <a:srgbClr val="9BD7D7"/>
                </a:solidFill>
                <a:ea typeface="Garamond"/>
                <a:cs typeface="Garamond"/>
              </a:rPr>
            </a:br>
            <a:r>
              <a:rPr lang="en-US" dirty="0" smtClean="0">
                <a:solidFill>
                  <a:srgbClr val="9BD7D7"/>
                </a:solidFill>
                <a:ea typeface="Garamond"/>
                <a:cs typeface="Garamond"/>
              </a:rPr>
              <a:t>is </a:t>
            </a:r>
            <a:r>
              <a:rPr lang="en-US" dirty="0">
                <a:solidFill>
                  <a:srgbClr val="9BD7D7"/>
                </a:solidFill>
                <a:ea typeface="Garamond"/>
                <a:cs typeface="Garamond"/>
              </a:rPr>
              <a:t>N</a:t>
            </a:r>
            <a:r>
              <a:rPr lang="en-US" dirty="0" smtClean="0">
                <a:solidFill>
                  <a:srgbClr val="9BD7D7"/>
                </a:solidFill>
                <a:ea typeface="Garamond"/>
                <a:cs typeface="Garamond"/>
              </a:rPr>
              <a:t>ot </a:t>
            </a:r>
            <a:r>
              <a:rPr lang="en-US" dirty="0">
                <a:solidFill>
                  <a:srgbClr val="9BD7D7"/>
                </a:solidFill>
                <a:ea typeface="Garamond"/>
                <a:cs typeface="Garamond"/>
              </a:rPr>
              <a:t>A</a:t>
            </a:r>
            <a:r>
              <a:rPr lang="en-US" dirty="0" smtClean="0">
                <a:solidFill>
                  <a:srgbClr val="9BD7D7"/>
                </a:solidFill>
                <a:ea typeface="Garamond"/>
                <a:cs typeface="Garamond"/>
              </a:rPr>
              <a:t>lways Intuitive</a:t>
            </a:r>
            <a:endParaRPr lang="en-US" dirty="0">
              <a:solidFill>
                <a:srgbClr val="9BD7D7"/>
              </a:solidFill>
              <a:ea typeface="Garamond"/>
              <a:cs typeface="Garamond"/>
            </a:endParaRPr>
          </a:p>
        </p:txBody>
      </p:sp>
      <p:sp>
        <p:nvSpPr>
          <p:cNvPr id="3" name="Content Placeholder 2"/>
          <p:cNvSpPr>
            <a:spLocks noGrp="1"/>
          </p:cNvSpPr>
          <p:nvPr>
            <p:ph idx="1"/>
          </p:nvPr>
        </p:nvSpPr>
        <p:spPr/>
        <p:txBody>
          <a:bodyPr/>
          <a:lstStyle/>
          <a:p>
            <a:r>
              <a:rPr lang="en-US" sz="3200" dirty="0"/>
              <a:t>Lack of emotion – flat/no affect</a:t>
            </a:r>
          </a:p>
          <a:p>
            <a:r>
              <a:rPr lang="en-US" sz="3200" dirty="0"/>
              <a:t>Contextually inappropriate laughter/giggling</a:t>
            </a:r>
          </a:p>
          <a:p>
            <a:r>
              <a:rPr lang="en-US" sz="3200" dirty="0"/>
              <a:t>Delayed disclosure or total failure to report</a:t>
            </a:r>
          </a:p>
          <a:p>
            <a:r>
              <a:rPr lang="en-US" sz="3200" dirty="0"/>
              <a:t>Promiscuity </a:t>
            </a:r>
          </a:p>
          <a:p>
            <a:r>
              <a:rPr lang="en-US" sz="3200" dirty="0"/>
              <a:t>Increase in delinquency/criminal behavior</a:t>
            </a:r>
          </a:p>
          <a:p>
            <a:r>
              <a:rPr lang="en-US" sz="3200" dirty="0"/>
              <a:t>Continued contact with the offender</a:t>
            </a:r>
          </a:p>
          <a:p>
            <a:endParaRPr lang="en-US" dirty="0"/>
          </a:p>
        </p:txBody>
      </p:sp>
    </p:spTree>
    <p:extLst>
      <p:ext uri="{BB962C8B-B14F-4D97-AF65-F5344CB8AC3E}">
        <p14:creationId xmlns:p14="http://schemas.microsoft.com/office/powerpoint/2010/main" val="414287751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Trauma Amplifiers</a:t>
            </a:r>
          </a:p>
        </p:txBody>
      </p:sp>
      <p:sp>
        <p:nvSpPr>
          <p:cNvPr id="3" name="Content Placeholder 2"/>
          <p:cNvSpPr>
            <a:spLocks noGrp="1"/>
          </p:cNvSpPr>
          <p:nvPr>
            <p:ph idx="1"/>
          </p:nvPr>
        </p:nvSpPr>
        <p:spPr/>
        <p:txBody>
          <a:bodyPr>
            <a:normAutofit/>
          </a:bodyPr>
          <a:lstStyle/>
          <a:p>
            <a:r>
              <a:rPr lang="en-US" sz="3200" dirty="0"/>
              <a:t>Betrayal by someone trusted</a:t>
            </a:r>
          </a:p>
          <a:p>
            <a:r>
              <a:rPr lang="en-US" sz="3200" dirty="0"/>
              <a:t>Constant fear of assaults and anxiety by abuser's constant presence</a:t>
            </a:r>
          </a:p>
          <a:p>
            <a:r>
              <a:rPr lang="en-US" sz="3200" dirty="0"/>
              <a:t>Shame</a:t>
            </a:r>
          </a:p>
          <a:p>
            <a:r>
              <a:rPr lang="en-US" sz="3200" dirty="0"/>
              <a:t>Blame by abuser or others</a:t>
            </a:r>
          </a:p>
          <a:p>
            <a:r>
              <a:rPr lang="en-US" sz="3200" dirty="0"/>
              <a:t>Lack of support, especially in response to an initial disclosure</a:t>
            </a:r>
          </a:p>
          <a:p>
            <a:endParaRPr lang="en-US" sz="3200" dirty="0"/>
          </a:p>
        </p:txBody>
      </p:sp>
    </p:spTree>
    <p:extLst>
      <p:ext uri="{BB962C8B-B14F-4D97-AF65-F5344CB8AC3E}">
        <p14:creationId xmlns:p14="http://schemas.microsoft.com/office/powerpoint/2010/main" val="317470636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Medical Consequences of Trauma</a:t>
            </a:r>
          </a:p>
        </p:txBody>
      </p:sp>
      <p:sp>
        <p:nvSpPr>
          <p:cNvPr id="4" name="Content Placeholder 3"/>
          <p:cNvSpPr>
            <a:spLocks noGrp="1"/>
          </p:cNvSpPr>
          <p:nvPr>
            <p:ph sz="half" idx="1"/>
          </p:nvPr>
        </p:nvSpPr>
        <p:spPr/>
        <p:txBody>
          <a:bodyPr/>
          <a:lstStyle/>
          <a:p>
            <a:r>
              <a:rPr lang="en-US" sz="3200" dirty="0"/>
              <a:t>Post-Traumatic Stress Disorder (PTSD)</a:t>
            </a:r>
          </a:p>
          <a:p>
            <a:r>
              <a:rPr lang="en-US" sz="3200" dirty="0"/>
              <a:t>Drug and alcohol abuse</a:t>
            </a:r>
          </a:p>
          <a:p>
            <a:r>
              <a:rPr lang="en-US" sz="3200" dirty="0"/>
              <a:t>Depression</a:t>
            </a:r>
          </a:p>
          <a:p>
            <a:r>
              <a:rPr lang="en-US" sz="3200" dirty="0"/>
              <a:t>Anxiety</a:t>
            </a:r>
          </a:p>
          <a:p>
            <a:r>
              <a:rPr lang="en-US" sz="3200" dirty="0"/>
              <a:t>Suicidal tendencies</a:t>
            </a:r>
          </a:p>
          <a:p>
            <a:endParaRPr lang="en-US" dirty="0"/>
          </a:p>
        </p:txBody>
      </p:sp>
      <p:sp>
        <p:nvSpPr>
          <p:cNvPr id="5" name="Content Placeholder 4"/>
          <p:cNvSpPr>
            <a:spLocks noGrp="1"/>
          </p:cNvSpPr>
          <p:nvPr>
            <p:ph sz="half" idx="2"/>
          </p:nvPr>
        </p:nvSpPr>
        <p:spPr>
          <a:xfrm>
            <a:off x="6172200" y="1825625"/>
            <a:ext cx="5410200" cy="4351338"/>
          </a:xfrm>
        </p:spPr>
        <p:txBody>
          <a:bodyPr/>
          <a:lstStyle/>
          <a:p>
            <a:r>
              <a:rPr lang="en-US" sz="3200" dirty="0"/>
              <a:t>Various psychological markers</a:t>
            </a:r>
          </a:p>
          <a:p>
            <a:pPr lvl="1"/>
            <a:r>
              <a:rPr lang="en-US" sz="2800" dirty="0"/>
              <a:t>Dysfunctional family relationships </a:t>
            </a:r>
          </a:p>
          <a:p>
            <a:pPr lvl="1"/>
            <a:r>
              <a:rPr lang="en-US" sz="2800" dirty="0"/>
              <a:t>Psychosexual issues </a:t>
            </a:r>
          </a:p>
          <a:p>
            <a:pPr lvl="1"/>
            <a:r>
              <a:rPr lang="en-US" sz="2800" dirty="0"/>
              <a:t>Eating disorders </a:t>
            </a:r>
          </a:p>
          <a:p>
            <a:pPr lvl="1"/>
            <a:r>
              <a:rPr lang="en-US" sz="2800" dirty="0"/>
              <a:t>Personality </a:t>
            </a:r>
            <a:r>
              <a:rPr lang="en-US" sz="2800" dirty="0" smtClean="0"/>
              <a:t>changes/mood </a:t>
            </a:r>
            <a:r>
              <a:rPr lang="en-US" sz="2800" dirty="0"/>
              <a:t>swings</a:t>
            </a:r>
          </a:p>
          <a:p>
            <a:endParaRPr lang="en-US" dirty="0"/>
          </a:p>
        </p:txBody>
      </p:sp>
    </p:spTree>
    <p:extLst>
      <p:ext uri="{BB962C8B-B14F-4D97-AF65-F5344CB8AC3E}">
        <p14:creationId xmlns:p14="http://schemas.microsoft.com/office/powerpoint/2010/main" val="3535121674"/>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0837"/>
            <a:ext cx="10515600" cy="1325563"/>
          </a:xfrm>
        </p:spPr>
        <p:txBody>
          <a:bodyPr>
            <a:normAutofit/>
          </a:bodyPr>
          <a:lstStyle/>
          <a:p>
            <a:pPr algn="ctr"/>
            <a:r>
              <a:rPr lang="en-US" dirty="0">
                <a:solidFill>
                  <a:srgbClr val="9BD7D7"/>
                </a:solidFill>
                <a:ea typeface="Garamond"/>
                <a:cs typeface="Garamond"/>
              </a:rPr>
              <a:t>Post-Traumatic Stress Disorder </a:t>
            </a:r>
          </a:p>
        </p:txBody>
      </p:sp>
      <p:sp>
        <p:nvSpPr>
          <p:cNvPr id="3" name="Content Placeholder 2"/>
          <p:cNvSpPr>
            <a:spLocks noGrp="1"/>
          </p:cNvSpPr>
          <p:nvPr>
            <p:ph idx="1"/>
          </p:nvPr>
        </p:nvSpPr>
        <p:spPr>
          <a:xfrm>
            <a:off x="838200" y="1489966"/>
            <a:ext cx="10972800" cy="4351338"/>
          </a:xfrm>
        </p:spPr>
        <p:txBody>
          <a:bodyPr>
            <a:normAutofit/>
          </a:bodyPr>
          <a:lstStyle/>
          <a:p>
            <a:r>
              <a:rPr lang="en-US" sz="3200" dirty="0"/>
              <a:t>Mental health condition </a:t>
            </a:r>
            <a:r>
              <a:rPr lang="en-US" sz="3200" dirty="0" smtClean="0"/>
              <a:t>which is </a:t>
            </a:r>
            <a:r>
              <a:rPr lang="en-US" sz="3200" dirty="0"/>
              <a:t>triggered by a traumatic event</a:t>
            </a:r>
          </a:p>
          <a:p>
            <a:r>
              <a:rPr lang="en-US" sz="3200" dirty="0"/>
              <a:t>Symptoms can include:</a:t>
            </a:r>
          </a:p>
          <a:p>
            <a:pPr lvl="1"/>
            <a:r>
              <a:rPr lang="en-US" sz="2800" dirty="0"/>
              <a:t>Flashbacks (reliving the trauma)</a:t>
            </a:r>
          </a:p>
          <a:p>
            <a:pPr lvl="1"/>
            <a:r>
              <a:rPr lang="en-US" sz="2800" dirty="0"/>
              <a:t>Nightmares </a:t>
            </a:r>
          </a:p>
          <a:p>
            <a:pPr lvl="1"/>
            <a:r>
              <a:rPr lang="en-US" sz="2800" dirty="0"/>
              <a:t>Severe anxiety</a:t>
            </a:r>
          </a:p>
          <a:p>
            <a:pPr lvl="1"/>
            <a:r>
              <a:rPr lang="en-US" sz="2800" dirty="0"/>
              <a:t>Uncontrollable thoughts about the event</a:t>
            </a:r>
          </a:p>
          <a:p>
            <a:pPr lvl="1"/>
            <a:r>
              <a:rPr lang="en-US" sz="2800" dirty="0"/>
              <a:t>Avoidance of talking about the event or anything that reminds victim of it </a:t>
            </a:r>
          </a:p>
        </p:txBody>
      </p:sp>
      <p:sp>
        <p:nvSpPr>
          <p:cNvPr id="4" name="TextBox 3"/>
          <p:cNvSpPr txBox="1"/>
          <p:nvPr/>
        </p:nvSpPr>
        <p:spPr>
          <a:xfrm>
            <a:off x="838200" y="5619705"/>
            <a:ext cx="9852634" cy="443198"/>
          </a:xfrm>
          <a:prstGeom prst="rect">
            <a:avLst/>
          </a:prstGeom>
          <a:noFill/>
        </p:spPr>
        <p:txBody>
          <a:bodyPr wrap="square" rtlCol="0">
            <a:spAutoFit/>
          </a:bodyPr>
          <a:lstStyle/>
          <a:p>
            <a:pPr marL="0" lvl="1">
              <a:lnSpc>
                <a:spcPct val="90000"/>
              </a:lnSpc>
              <a:spcBef>
                <a:spcPts val="1000"/>
              </a:spcBef>
            </a:pPr>
            <a:r>
              <a:rPr lang="en-US" sz="1100" i="1" dirty="0">
                <a:solidFill>
                  <a:srgbClr val="69645A"/>
                </a:solidFill>
                <a:ea typeface="Microsoft Sans Serif" panose="020B0604020202020204" pitchFamily="34" charset="0"/>
                <a:cs typeface="Microsoft Sans Serif" panose="020B0604020202020204" pitchFamily="34" charset="0"/>
              </a:rPr>
              <a:t>Source: http://www.mayoclinic.org/diseases-conditions/post- traumatic-stress-disorder/basics/definition/con-20022540</a:t>
            </a:r>
          </a:p>
          <a:p>
            <a:endParaRPr lang="en-US" sz="1200" dirty="0"/>
          </a:p>
        </p:txBody>
      </p:sp>
    </p:spTree>
    <p:extLst>
      <p:ext uri="{BB962C8B-B14F-4D97-AF65-F5344CB8AC3E}">
        <p14:creationId xmlns:p14="http://schemas.microsoft.com/office/powerpoint/2010/main" val="406559125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Post-Traumatic Stress Disorder, cont’d</a:t>
            </a:r>
          </a:p>
        </p:txBody>
      </p:sp>
      <p:sp>
        <p:nvSpPr>
          <p:cNvPr id="4" name="Content Placeholder 3"/>
          <p:cNvSpPr>
            <a:spLocks noGrp="1"/>
          </p:cNvSpPr>
          <p:nvPr>
            <p:ph sz="half" idx="1"/>
          </p:nvPr>
        </p:nvSpPr>
        <p:spPr/>
        <p:txBody>
          <a:bodyPr/>
          <a:lstStyle/>
          <a:p>
            <a:r>
              <a:rPr lang="en-US" sz="3200" dirty="0"/>
              <a:t>Can lead to:</a:t>
            </a:r>
          </a:p>
          <a:p>
            <a:pPr lvl="1"/>
            <a:r>
              <a:rPr lang="en-US" sz="2800" dirty="0"/>
              <a:t>Negative changes in victim’s thinking and mood</a:t>
            </a:r>
          </a:p>
          <a:p>
            <a:pPr lvl="1"/>
            <a:r>
              <a:rPr lang="en-US" sz="2800" dirty="0"/>
              <a:t>Negative feelings about themselves and inability to experience positive emotions</a:t>
            </a:r>
          </a:p>
          <a:p>
            <a:pPr lvl="1"/>
            <a:r>
              <a:rPr lang="en-US" sz="2800" dirty="0"/>
              <a:t>Feeling emotionally numb</a:t>
            </a:r>
          </a:p>
          <a:p>
            <a:pPr lvl="1"/>
            <a:r>
              <a:rPr lang="en-US" sz="2800" dirty="0"/>
              <a:t>Lack of interest in activities previously enjoyed</a:t>
            </a:r>
          </a:p>
          <a:p>
            <a:endParaRPr lang="en-US" dirty="0"/>
          </a:p>
        </p:txBody>
      </p:sp>
      <p:sp>
        <p:nvSpPr>
          <p:cNvPr id="5" name="Content Placeholder 4"/>
          <p:cNvSpPr>
            <a:spLocks noGrp="1"/>
          </p:cNvSpPr>
          <p:nvPr>
            <p:ph sz="half" idx="2"/>
          </p:nvPr>
        </p:nvSpPr>
        <p:spPr>
          <a:xfrm>
            <a:off x="6172200" y="1825625"/>
            <a:ext cx="5410200" cy="4351338"/>
          </a:xfrm>
        </p:spPr>
        <p:txBody>
          <a:bodyPr/>
          <a:lstStyle/>
          <a:p>
            <a:endParaRPr lang="en-US" sz="3200" dirty="0"/>
          </a:p>
          <a:p>
            <a:pPr lvl="1"/>
            <a:r>
              <a:rPr lang="en-US" sz="2800" dirty="0"/>
              <a:t>Hopelessness about the future</a:t>
            </a:r>
          </a:p>
          <a:p>
            <a:pPr lvl="1"/>
            <a:r>
              <a:rPr lang="en-US" sz="2800" dirty="0"/>
              <a:t>Memory problems, including not remembering important aspects of the traumatic event</a:t>
            </a:r>
          </a:p>
          <a:p>
            <a:pPr lvl="1"/>
            <a:r>
              <a:rPr lang="en-US" sz="2800" dirty="0"/>
              <a:t>Difficulty maintaining close relationships</a:t>
            </a:r>
          </a:p>
          <a:p>
            <a:endParaRPr lang="en-US" dirty="0"/>
          </a:p>
        </p:txBody>
      </p:sp>
    </p:spTree>
    <p:extLst>
      <p:ext uri="{BB962C8B-B14F-4D97-AF65-F5344CB8AC3E}">
        <p14:creationId xmlns:p14="http://schemas.microsoft.com/office/powerpoint/2010/main" val="128319625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838200" y="1825625"/>
            <a:ext cx="5486400" cy="4351338"/>
          </a:xfrm>
        </p:spPr>
        <p:txBody>
          <a:bodyPr>
            <a:normAutofit/>
          </a:bodyPr>
          <a:lstStyle/>
          <a:p>
            <a:r>
              <a:rPr lang="en-US" sz="3200" dirty="0"/>
              <a:t>Can lead to:</a:t>
            </a:r>
          </a:p>
          <a:p>
            <a:pPr lvl="1"/>
            <a:r>
              <a:rPr lang="en-US" sz="2800" dirty="0"/>
              <a:t>Changes in emotional reactions</a:t>
            </a:r>
          </a:p>
          <a:p>
            <a:pPr lvl="1"/>
            <a:r>
              <a:rPr lang="en-US" sz="2800" dirty="0"/>
              <a:t>Irritability, angry outbursts or aggressive behavior</a:t>
            </a:r>
          </a:p>
          <a:p>
            <a:pPr lvl="1"/>
            <a:r>
              <a:rPr lang="en-US" sz="2800" dirty="0"/>
              <a:t>Always being on guard for danger</a:t>
            </a:r>
          </a:p>
          <a:p>
            <a:pPr lvl="1"/>
            <a:r>
              <a:rPr lang="en-US" sz="2800" dirty="0"/>
              <a:t>Overwhelming guilt or shame</a:t>
            </a:r>
          </a:p>
          <a:p>
            <a:endParaRPr lang="en-US" sz="3200" dirty="0"/>
          </a:p>
        </p:txBody>
      </p:sp>
      <p:sp>
        <p:nvSpPr>
          <p:cNvPr id="5" name="Content Placeholder 4"/>
          <p:cNvSpPr>
            <a:spLocks noGrp="1"/>
          </p:cNvSpPr>
          <p:nvPr>
            <p:ph sz="half" idx="2"/>
          </p:nvPr>
        </p:nvSpPr>
        <p:spPr/>
        <p:txBody>
          <a:bodyPr>
            <a:normAutofit/>
          </a:bodyPr>
          <a:lstStyle/>
          <a:p>
            <a:endParaRPr lang="en-US" sz="3200" dirty="0"/>
          </a:p>
          <a:p>
            <a:pPr lvl="1"/>
            <a:r>
              <a:rPr lang="en-US" sz="2800" dirty="0"/>
              <a:t>Self-destructive behavior</a:t>
            </a:r>
          </a:p>
          <a:p>
            <a:pPr lvl="1"/>
            <a:r>
              <a:rPr lang="en-US" sz="2800" dirty="0"/>
              <a:t>Trouble concentrating</a:t>
            </a:r>
          </a:p>
          <a:p>
            <a:pPr lvl="1"/>
            <a:r>
              <a:rPr lang="en-US" sz="2800" dirty="0"/>
              <a:t>Difficulty sleeping</a:t>
            </a:r>
          </a:p>
          <a:p>
            <a:pPr lvl="1"/>
            <a:r>
              <a:rPr lang="en-US" sz="2800" dirty="0"/>
              <a:t>Being easily startled or frightened</a:t>
            </a:r>
          </a:p>
          <a:p>
            <a:pPr lvl="1"/>
            <a:r>
              <a:rPr lang="en-US" sz="2800" dirty="0"/>
              <a:t>Hyper vigilance</a:t>
            </a:r>
          </a:p>
          <a:p>
            <a:endParaRPr lang="en-US" sz="3200" dirty="0"/>
          </a:p>
        </p:txBody>
      </p:sp>
      <p:sp>
        <p:nvSpPr>
          <p:cNvPr id="7" name="Title 1"/>
          <p:cNvSpPr>
            <a:spLocks noGrp="1"/>
          </p:cNvSpPr>
          <p:nvPr>
            <p:ph type="title"/>
          </p:nvPr>
        </p:nvSpPr>
        <p:spPr>
          <a:xfrm>
            <a:off x="838200" y="365125"/>
            <a:ext cx="10515600" cy="1325563"/>
          </a:xfrm>
        </p:spPr>
        <p:txBody>
          <a:bodyPr>
            <a:normAutofit/>
          </a:bodyPr>
          <a:lstStyle/>
          <a:p>
            <a:pPr algn="ctr"/>
            <a:r>
              <a:rPr lang="en-US" dirty="0">
                <a:solidFill>
                  <a:srgbClr val="9BD7D7"/>
                </a:solidFill>
                <a:ea typeface="Garamond"/>
                <a:cs typeface="Garamond"/>
              </a:rPr>
              <a:t>Post-Traumatic Stress Disorder, cont’d</a:t>
            </a:r>
          </a:p>
        </p:txBody>
      </p:sp>
    </p:spTree>
    <p:extLst>
      <p:ext uri="{BB962C8B-B14F-4D97-AF65-F5344CB8AC3E}">
        <p14:creationId xmlns:p14="http://schemas.microsoft.com/office/powerpoint/2010/main" val="153050185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Additional Potential Medical Consequences of Sexual Assault</a:t>
            </a:r>
          </a:p>
        </p:txBody>
      </p:sp>
      <p:sp>
        <p:nvSpPr>
          <p:cNvPr id="4" name="Content Placeholder 3"/>
          <p:cNvSpPr>
            <a:spLocks noGrp="1"/>
          </p:cNvSpPr>
          <p:nvPr>
            <p:ph sz="half" idx="1"/>
          </p:nvPr>
        </p:nvSpPr>
        <p:spPr/>
        <p:txBody>
          <a:bodyPr>
            <a:normAutofit lnSpcReduction="10000"/>
          </a:bodyPr>
          <a:lstStyle/>
          <a:p>
            <a:r>
              <a:rPr lang="en-US" dirty="0"/>
              <a:t>Exposure to sexually transmitted infections (STIs)</a:t>
            </a:r>
          </a:p>
          <a:p>
            <a:r>
              <a:rPr lang="en-US" dirty="0"/>
              <a:t>Pregnancy</a:t>
            </a:r>
          </a:p>
          <a:p>
            <a:r>
              <a:rPr lang="en-US" dirty="0"/>
              <a:t>Gynecological, psychological, gastrointestinal, and sleep disorders</a:t>
            </a:r>
          </a:p>
          <a:p>
            <a:r>
              <a:rPr lang="en-US" dirty="0"/>
              <a:t>Pain syndromes </a:t>
            </a:r>
          </a:p>
          <a:p>
            <a:r>
              <a:rPr lang="en-US" dirty="0"/>
              <a:t>Co-occurring physical &amp; emotional abuse can lead to more complex trauma</a:t>
            </a:r>
          </a:p>
          <a:p>
            <a:endParaRPr lang="en-US" dirty="0"/>
          </a:p>
        </p:txBody>
      </p:sp>
      <p:sp>
        <p:nvSpPr>
          <p:cNvPr id="5" name="Content Placeholder 4"/>
          <p:cNvSpPr>
            <a:spLocks noGrp="1"/>
          </p:cNvSpPr>
          <p:nvPr>
            <p:ph sz="half" idx="2"/>
          </p:nvPr>
        </p:nvSpPr>
        <p:spPr/>
        <p:txBody>
          <a:bodyPr>
            <a:normAutofit lnSpcReduction="10000"/>
          </a:bodyPr>
          <a:lstStyle/>
          <a:p>
            <a:r>
              <a:rPr lang="en-US" dirty="0"/>
              <a:t>Poor growth/development</a:t>
            </a:r>
          </a:p>
          <a:p>
            <a:r>
              <a:rPr lang="en-US" dirty="0"/>
              <a:t>Increased drug/alcohol use </a:t>
            </a:r>
          </a:p>
          <a:p>
            <a:r>
              <a:rPr lang="en-US" dirty="0"/>
              <a:t>Juvenile delinquency/adult criminality</a:t>
            </a:r>
          </a:p>
          <a:p>
            <a:r>
              <a:rPr lang="en-US" dirty="0"/>
              <a:t>Interrelated crimes – human trafficking </a:t>
            </a:r>
          </a:p>
          <a:p>
            <a:r>
              <a:rPr lang="en-US" dirty="0"/>
              <a:t>Death</a:t>
            </a:r>
          </a:p>
          <a:p>
            <a:endParaRPr lang="en-US" dirty="0"/>
          </a:p>
        </p:txBody>
      </p:sp>
    </p:spTree>
    <p:extLst>
      <p:ext uri="{BB962C8B-B14F-4D97-AF65-F5344CB8AC3E}">
        <p14:creationId xmlns:p14="http://schemas.microsoft.com/office/powerpoint/2010/main" val="3721830827"/>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33400" y="2133600"/>
            <a:ext cx="10932558" cy="1469642"/>
          </a:xfrm>
        </p:spPr>
        <p:txBody>
          <a:bodyPr>
            <a:noAutofit/>
          </a:bodyPr>
          <a:lstStyle/>
          <a:p>
            <a:r>
              <a:rPr lang="en-US" sz="4799" dirty="0" smtClean="0">
                <a:solidFill>
                  <a:srgbClr val="9BD7D7"/>
                </a:solidFill>
              </a:rPr>
              <a:t>What Should I Say?</a:t>
            </a:r>
            <a:br>
              <a:rPr lang="en-US" sz="4799" dirty="0" smtClean="0">
                <a:solidFill>
                  <a:srgbClr val="9BD7D7"/>
                </a:solidFill>
              </a:rPr>
            </a:br>
            <a:r>
              <a:rPr lang="en-US" sz="4799" dirty="0" smtClean="0">
                <a:solidFill>
                  <a:srgbClr val="9BD7D7"/>
                </a:solidFill>
              </a:rPr>
              <a:t>How Should I Say it?</a:t>
            </a:r>
            <a:endParaRPr lang="en-US" sz="4799" dirty="0">
              <a:solidFill>
                <a:srgbClr val="9BD7D7"/>
              </a:solidFill>
            </a:endParaRPr>
          </a:p>
        </p:txBody>
      </p:sp>
    </p:spTree>
    <p:extLst>
      <p:ext uri="{BB962C8B-B14F-4D97-AF65-F5344CB8AC3E}">
        <p14:creationId xmlns:p14="http://schemas.microsoft.com/office/powerpoint/2010/main" val="382791733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Quick Reference Counseling Guide</a:t>
            </a:r>
          </a:p>
        </p:txBody>
      </p:sp>
      <p:sp>
        <p:nvSpPr>
          <p:cNvPr id="3" name="Content Placeholder 2"/>
          <p:cNvSpPr>
            <a:spLocks noGrp="1"/>
          </p:cNvSpPr>
          <p:nvPr>
            <p:ph idx="1"/>
          </p:nvPr>
        </p:nvSpPr>
        <p:spPr/>
        <p:txBody>
          <a:bodyPr>
            <a:normAutofit/>
          </a:bodyPr>
          <a:lstStyle/>
          <a:p>
            <a:r>
              <a:rPr lang="en-US" sz="3600" b="1" dirty="0" smtClean="0"/>
              <a:t>R</a:t>
            </a:r>
            <a:r>
              <a:rPr lang="en-US" sz="3200" b="1" dirty="0" smtClean="0"/>
              <a:t> </a:t>
            </a:r>
            <a:r>
              <a:rPr lang="en-US" sz="3200" dirty="0" err="1"/>
              <a:t>elationship</a:t>
            </a:r>
            <a:r>
              <a:rPr lang="en-US" sz="3200" dirty="0"/>
              <a:t> with the caller</a:t>
            </a:r>
          </a:p>
          <a:p>
            <a:r>
              <a:rPr lang="en-US" sz="3600" b="1" dirty="0"/>
              <a:t>I</a:t>
            </a:r>
            <a:r>
              <a:rPr lang="en-US" sz="3200" b="1" dirty="0"/>
              <a:t> </a:t>
            </a:r>
            <a:r>
              <a:rPr lang="en-US" sz="3200" dirty="0" err="1"/>
              <a:t>dentify</a:t>
            </a:r>
            <a:r>
              <a:rPr lang="en-US" sz="3200" dirty="0"/>
              <a:t> the need</a:t>
            </a:r>
          </a:p>
          <a:p>
            <a:r>
              <a:rPr lang="en-US" sz="3600" b="1" dirty="0"/>
              <a:t>D</a:t>
            </a:r>
            <a:r>
              <a:rPr lang="en-US" sz="3200" b="1" dirty="0"/>
              <a:t> </a:t>
            </a:r>
            <a:r>
              <a:rPr lang="en-US" sz="3200" dirty="0" err="1"/>
              <a:t>eal</a:t>
            </a:r>
            <a:r>
              <a:rPr lang="en-US" sz="3200" dirty="0"/>
              <a:t> with feelings</a:t>
            </a:r>
          </a:p>
          <a:p>
            <a:r>
              <a:rPr lang="en-US" sz="3600" b="1" dirty="0"/>
              <a:t>E</a:t>
            </a:r>
            <a:r>
              <a:rPr lang="en-US" sz="3200" b="1" dirty="0"/>
              <a:t> </a:t>
            </a:r>
            <a:r>
              <a:rPr lang="en-US" sz="3200" dirty="0" err="1"/>
              <a:t>xplore</a:t>
            </a:r>
            <a:r>
              <a:rPr lang="en-US" sz="3200" dirty="0"/>
              <a:t> alternatives (including referrals).</a:t>
            </a:r>
          </a:p>
          <a:p>
            <a:r>
              <a:rPr lang="en-US" sz="3600" b="1" dirty="0"/>
              <a:t>S</a:t>
            </a:r>
            <a:r>
              <a:rPr lang="en-US" sz="3200" b="1" dirty="0"/>
              <a:t> </a:t>
            </a:r>
            <a:r>
              <a:rPr lang="en-US" sz="3200" dirty="0" err="1"/>
              <a:t>afety</a:t>
            </a:r>
            <a:r>
              <a:rPr lang="en-US" sz="3200" dirty="0"/>
              <a:t> </a:t>
            </a:r>
          </a:p>
        </p:txBody>
      </p:sp>
    </p:spTree>
    <p:extLst>
      <p:ext uri="{BB962C8B-B14F-4D97-AF65-F5344CB8AC3E}">
        <p14:creationId xmlns:p14="http://schemas.microsoft.com/office/powerpoint/2010/main" val="9744517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14600"/>
            <a:ext cx="10515600" cy="1325563"/>
          </a:xfrm>
        </p:spPr>
        <p:txBody>
          <a:bodyPr/>
          <a:lstStyle/>
          <a:p>
            <a:pPr algn="ctr"/>
            <a:r>
              <a:rPr lang="en-US" dirty="0" smtClean="0">
                <a:hlinkClick r:id="rId2"/>
              </a:rPr>
              <a:t>Vital Voices’ Leadership Model</a:t>
            </a:r>
            <a:endParaRPr lang="en-US" dirty="0"/>
          </a:p>
        </p:txBody>
      </p:sp>
    </p:spTree>
    <p:extLst>
      <p:ext uri="{BB962C8B-B14F-4D97-AF65-F5344CB8AC3E}">
        <p14:creationId xmlns:p14="http://schemas.microsoft.com/office/powerpoint/2010/main" val="343097881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Relationship with the Client </a:t>
            </a:r>
          </a:p>
        </p:txBody>
      </p:sp>
      <p:sp>
        <p:nvSpPr>
          <p:cNvPr id="3" name="Content Placeholder 2"/>
          <p:cNvSpPr>
            <a:spLocks noGrp="1"/>
          </p:cNvSpPr>
          <p:nvPr>
            <p:ph idx="1"/>
          </p:nvPr>
        </p:nvSpPr>
        <p:spPr/>
        <p:txBody>
          <a:bodyPr>
            <a:normAutofit/>
          </a:bodyPr>
          <a:lstStyle/>
          <a:p>
            <a:r>
              <a:rPr lang="en-US" sz="3200" dirty="0" smtClean="0"/>
              <a:t>Establish/Maintain a Relationship</a:t>
            </a:r>
          </a:p>
          <a:p>
            <a:r>
              <a:rPr lang="en-US" sz="3200" dirty="0" smtClean="0"/>
              <a:t>Listen:</a:t>
            </a:r>
          </a:p>
          <a:p>
            <a:pPr lvl="1"/>
            <a:r>
              <a:rPr lang="en-US" sz="2800" dirty="0" smtClean="0"/>
              <a:t>Don’t Interrupt</a:t>
            </a:r>
          </a:p>
          <a:p>
            <a:pPr lvl="1"/>
            <a:r>
              <a:rPr lang="en-US" sz="2800" dirty="0" smtClean="0"/>
              <a:t>Don’t Give Advice </a:t>
            </a:r>
          </a:p>
          <a:p>
            <a:pPr marL="0" indent="0">
              <a:buNone/>
            </a:pPr>
            <a:endParaRPr lang="en-US" sz="3200" i="1" dirty="0" smtClean="0"/>
          </a:p>
          <a:p>
            <a:pPr marL="0" indent="0">
              <a:buNone/>
            </a:pPr>
            <a:r>
              <a:rPr lang="en-US" sz="3200" i="1" dirty="0"/>
              <a:t>I’m glad you told me. I’ll help you in any way I can.</a:t>
            </a:r>
            <a:br>
              <a:rPr lang="en-US" sz="3200" i="1" dirty="0"/>
            </a:br>
            <a:r>
              <a:rPr lang="en-US" sz="3200" i="1" dirty="0"/>
              <a:t>I’m sorry this happened to you.  You called the right place.</a:t>
            </a:r>
          </a:p>
          <a:p>
            <a:endParaRPr lang="en-US" dirty="0"/>
          </a:p>
        </p:txBody>
      </p:sp>
    </p:spTree>
    <p:extLst>
      <p:ext uri="{BB962C8B-B14F-4D97-AF65-F5344CB8AC3E}">
        <p14:creationId xmlns:p14="http://schemas.microsoft.com/office/powerpoint/2010/main" val="221306177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Identify the Problem/Need</a:t>
            </a:r>
          </a:p>
        </p:txBody>
      </p:sp>
      <p:sp>
        <p:nvSpPr>
          <p:cNvPr id="3" name="Content Placeholder 2"/>
          <p:cNvSpPr>
            <a:spLocks noGrp="1"/>
          </p:cNvSpPr>
          <p:nvPr>
            <p:ph idx="1"/>
          </p:nvPr>
        </p:nvSpPr>
        <p:spPr>
          <a:xfrm>
            <a:off x="838200" y="1390727"/>
            <a:ext cx="10515600" cy="4351338"/>
          </a:xfrm>
        </p:spPr>
        <p:txBody>
          <a:bodyPr>
            <a:normAutofit/>
          </a:bodyPr>
          <a:lstStyle/>
          <a:p>
            <a:r>
              <a:rPr lang="en-US" dirty="0" smtClean="0"/>
              <a:t>Paraphrase what you hear the problem to be so you are on the same page </a:t>
            </a:r>
          </a:p>
          <a:p>
            <a:r>
              <a:rPr lang="en-US" dirty="0" smtClean="0"/>
              <a:t> Ask </a:t>
            </a:r>
            <a:r>
              <a:rPr lang="en-US" dirty="0"/>
              <a:t>these questions if you need further help </a:t>
            </a:r>
            <a:r>
              <a:rPr lang="en-US" dirty="0" smtClean="0"/>
              <a:t>clarifying:</a:t>
            </a:r>
          </a:p>
          <a:p>
            <a:pPr lvl="1"/>
            <a:r>
              <a:rPr lang="en-US" dirty="0" smtClean="0"/>
              <a:t>What </a:t>
            </a:r>
            <a:r>
              <a:rPr lang="en-US" dirty="0"/>
              <a:t>happened </a:t>
            </a:r>
            <a:r>
              <a:rPr lang="en-US" i="1" dirty="0"/>
              <a:t>today</a:t>
            </a:r>
            <a:r>
              <a:rPr lang="en-US" dirty="0"/>
              <a:t> that made you want to </a:t>
            </a:r>
            <a:r>
              <a:rPr lang="en-US" dirty="0" smtClean="0"/>
              <a:t>share this?</a:t>
            </a:r>
            <a:endParaRPr lang="en-US" dirty="0"/>
          </a:p>
          <a:p>
            <a:pPr lvl="1"/>
            <a:r>
              <a:rPr lang="en-US" dirty="0"/>
              <a:t>You’re going through so much.  What would you say is your biggest concern </a:t>
            </a:r>
            <a:r>
              <a:rPr lang="en-US" i="1" dirty="0"/>
              <a:t>right </a:t>
            </a:r>
            <a:r>
              <a:rPr lang="en-US" i="1" dirty="0" smtClean="0"/>
              <a:t>now</a:t>
            </a:r>
            <a:r>
              <a:rPr lang="en-US" dirty="0" smtClean="0"/>
              <a:t>?</a:t>
            </a:r>
          </a:p>
          <a:p>
            <a:pPr marL="457200" lvl="1" indent="0">
              <a:buNone/>
            </a:pPr>
            <a:endParaRPr lang="en-US" i="1" dirty="0"/>
          </a:p>
          <a:p>
            <a:pPr marL="457200" lvl="1" indent="0">
              <a:buNone/>
            </a:pPr>
            <a:r>
              <a:rPr lang="en-US" sz="2800" i="1" dirty="0"/>
              <a:t>Your daughter’s boyfriend is abusing her. She wants to end it, but he won’t let her go. You’re afraid he will really hurt her.</a:t>
            </a:r>
          </a:p>
        </p:txBody>
      </p:sp>
    </p:spTree>
    <p:extLst>
      <p:ext uri="{BB962C8B-B14F-4D97-AF65-F5344CB8AC3E}">
        <p14:creationId xmlns:p14="http://schemas.microsoft.com/office/powerpoint/2010/main" val="70463446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Deal with Feelings</a:t>
            </a:r>
          </a:p>
        </p:txBody>
      </p:sp>
      <p:sp>
        <p:nvSpPr>
          <p:cNvPr id="3" name="Content Placeholder 2"/>
          <p:cNvSpPr>
            <a:spLocks noGrp="1"/>
          </p:cNvSpPr>
          <p:nvPr>
            <p:ph idx="1"/>
          </p:nvPr>
        </p:nvSpPr>
        <p:spPr>
          <a:xfrm>
            <a:off x="838200" y="1526399"/>
            <a:ext cx="10424532" cy="4493401"/>
          </a:xfrm>
        </p:spPr>
        <p:txBody>
          <a:bodyPr>
            <a:normAutofit fontScale="47500" lnSpcReduction="20000"/>
          </a:bodyPr>
          <a:lstStyle/>
          <a:p>
            <a:r>
              <a:rPr lang="en-US" sz="5900" dirty="0" smtClean="0"/>
              <a:t>Dealing with feelings (through empathy) helps a person feel understood and recognizes that they are going through something. </a:t>
            </a:r>
          </a:p>
          <a:p>
            <a:r>
              <a:rPr lang="en-US" sz="5900" dirty="0" smtClean="0"/>
              <a:t>Use </a:t>
            </a:r>
            <a:r>
              <a:rPr lang="en-US" sz="5900" dirty="0"/>
              <a:t>these empathetic response leads to reflect feelings.</a:t>
            </a:r>
          </a:p>
          <a:p>
            <a:pPr lvl="1"/>
            <a:r>
              <a:rPr lang="en-US" sz="4300" dirty="0" smtClean="0"/>
              <a:t>You </a:t>
            </a:r>
            <a:r>
              <a:rPr lang="en-US" sz="4300" dirty="0"/>
              <a:t>sound…</a:t>
            </a:r>
          </a:p>
          <a:p>
            <a:pPr lvl="1"/>
            <a:r>
              <a:rPr lang="en-US" sz="4300" dirty="0"/>
              <a:t>I hear you saying that you…</a:t>
            </a:r>
          </a:p>
          <a:p>
            <a:pPr lvl="1"/>
            <a:r>
              <a:rPr lang="en-US" sz="4300" dirty="0"/>
              <a:t>So it makes you feel…</a:t>
            </a:r>
          </a:p>
          <a:p>
            <a:pPr lvl="1"/>
            <a:r>
              <a:rPr lang="en-US" sz="4300" dirty="0"/>
              <a:t>The thing you feel most right now is…</a:t>
            </a:r>
          </a:p>
          <a:p>
            <a:pPr lvl="1"/>
            <a:r>
              <a:rPr lang="en-US" sz="4300" dirty="0"/>
              <a:t>You feel…</a:t>
            </a:r>
          </a:p>
          <a:p>
            <a:pPr lvl="1"/>
            <a:r>
              <a:rPr lang="en-US" sz="4300" dirty="0"/>
              <a:t>It sounds like you’re </a:t>
            </a:r>
            <a:r>
              <a:rPr lang="en-US" sz="4300" dirty="0" smtClean="0"/>
              <a:t>feeling…</a:t>
            </a:r>
            <a:endParaRPr lang="en-US" sz="4300" dirty="0"/>
          </a:p>
          <a:p>
            <a:pPr lvl="1"/>
            <a:r>
              <a:rPr lang="en-US" sz="4300" dirty="0"/>
              <a:t>You must have felt…</a:t>
            </a:r>
          </a:p>
          <a:p>
            <a:pPr lvl="1"/>
            <a:r>
              <a:rPr lang="en-US" sz="4300" dirty="0"/>
              <a:t>Listening to you it seems as if…</a:t>
            </a:r>
          </a:p>
          <a:p>
            <a:pPr lvl="1"/>
            <a:r>
              <a:rPr lang="en-US" sz="4300" dirty="0"/>
              <a:t>I get the impression that…</a:t>
            </a:r>
          </a:p>
          <a:p>
            <a:pPr lvl="1"/>
            <a:r>
              <a:rPr lang="en-US" sz="4300" dirty="0"/>
              <a:t>From what you’re saying…</a:t>
            </a:r>
          </a:p>
          <a:p>
            <a:pPr marL="0" indent="0">
              <a:buNone/>
            </a:pPr>
            <a:r>
              <a:rPr lang="en-US" sz="5900" i="1" dirty="0"/>
              <a:t>You sound so scared for your daughter. This must be so hard for you. </a:t>
            </a:r>
          </a:p>
        </p:txBody>
      </p:sp>
    </p:spTree>
    <p:extLst>
      <p:ext uri="{BB962C8B-B14F-4D97-AF65-F5344CB8AC3E}">
        <p14:creationId xmlns:p14="http://schemas.microsoft.com/office/powerpoint/2010/main" val="277464889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285" y="1416205"/>
            <a:ext cx="5137944" cy="4984595"/>
          </a:xfrm>
        </p:spPr>
        <p:txBody>
          <a:bodyPr>
            <a:normAutofit fontScale="40000" lnSpcReduction="20000"/>
          </a:bodyPr>
          <a:lstStyle/>
          <a:p>
            <a:pPr marL="0" indent="0">
              <a:buNone/>
            </a:pPr>
            <a:r>
              <a:rPr lang="en-US" sz="8000" b="1" dirty="0"/>
              <a:t>Feeling </a:t>
            </a:r>
            <a:r>
              <a:rPr lang="en-US" sz="8000" b="1" dirty="0" smtClean="0"/>
              <a:t>Words</a:t>
            </a:r>
            <a:endParaRPr lang="en-US" sz="8000" dirty="0"/>
          </a:p>
          <a:p>
            <a:pPr marL="0" indent="0">
              <a:buNone/>
            </a:pPr>
            <a:r>
              <a:rPr lang="en-US" sz="6400" b="1" dirty="0" smtClean="0"/>
              <a:t>Frustrated</a:t>
            </a:r>
            <a:r>
              <a:rPr lang="en-US" sz="6400" dirty="0" smtClean="0"/>
              <a:t> </a:t>
            </a:r>
            <a:r>
              <a:rPr lang="en-US" sz="6400" dirty="0"/>
              <a:t>and </a:t>
            </a:r>
            <a:r>
              <a:rPr lang="en-US" sz="6400" b="1" dirty="0"/>
              <a:t>Overwhelmed</a:t>
            </a:r>
            <a:r>
              <a:rPr lang="en-US" sz="6400" dirty="0"/>
              <a:t> fit in many situations</a:t>
            </a:r>
            <a:r>
              <a:rPr lang="en-US" sz="6400" dirty="0" smtClean="0"/>
              <a:t>.</a:t>
            </a:r>
          </a:p>
          <a:p>
            <a:pPr marL="0" indent="0">
              <a:buNone/>
            </a:pPr>
            <a:r>
              <a:rPr lang="en-US" sz="6400" u="sng" dirty="0" smtClean="0"/>
              <a:t>Happy</a:t>
            </a:r>
            <a:endParaRPr lang="en-US" sz="6400" dirty="0"/>
          </a:p>
          <a:p>
            <a:pPr marL="0" indent="0">
              <a:buNone/>
            </a:pPr>
            <a:r>
              <a:rPr lang="en-US" sz="6400" dirty="0" smtClean="0"/>
              <a:t>Excited</a:t>
            </a:r>
            <a:endParaRPr lang="en-US" sz="6400" dirty="0"/>
          </a:p>
          <a:p>
            <a:pPr marL="0" indent="0">
              <a:buNone/>
            </a:pPr>
            <a:r>
              <a:rPr lang="en-US" sz="6400" dirty="0" smtClean="0"/>
              <a:t>Satisfied</a:t>
            </a:r>
            <a:endParaRPr lang="en-US" sz="6400" dirty="0"/>
          </a:p>
          <a:p>
            <a:pPr marL="0" indent="0">
              <a:buNone/>
            </a:pPr>
            <a:r>
              <a:rPr lang="en-US" sz="6400" u="sng" dirty="0" smtClean="0"/>
              <a:t>Sad</a:t>
            </a:r>
            <a:endParaRPr lang="en-US" sz="6400" dirty="0"/>
          </a:p>
          <a:p>
            <a:pPr marL="0" indent="0">
              <a:buNone/>
            </a:pPr>
            <a:r>
              <a:rPr lang="en-US" sz="6400" dirty="0" smtClean="0"/>
              <a:t>Hopeless</a:t>
            </a:r>
            <a:endParaRPr lang="en-US" sz="6400" dirty="0"/>
          </a:p>
          <a:p>
            <a:pPr marL="0" indent="0">
              <a:buNone/>
            </a:pPr>
            <a:r>
              <a:rPr lang="en-US" sz="6500" dirty="0" smtClean="0"/>
              <a:t>Miserable</a:t>
            </a:r>
            <a:r>
              <a:rPr lang="en-US" sz="6500" dirty="0"/>
              <a:t> </a:t>
            </a:r>
          </a:p>
          <a:p>
            <a:pPr marL="0" indent="0">
              <a:buNone/>
            </a:pPr>
            <a:r>
              <a:rPr lang="en-US" sz="6500" u="sng" dirty="0"/>
              <a:t>Angry</a:t>
            </a:r>
            <a:endParaRPr lang="en-US" sz="6500" dirty="0"/>
          </a:p>
          <a:p>
            <a:pPr marL="0" indent="0">
              <a:buNone/>
            </a:pPr>
            <a:r>
              <a:rPr lang="en-US" sz="6500" dirty="0" smtClean="0"/>
              <a:t>Furious</a:t>
            </a:r>
            <a:endParaRPr lang="en-US" sz="6500" dirty="0"/>
          </a:p>
          <a:p>
            <a:pPr marL="0" indent="0">
              <a:buNone/>
            </a:pPr>
            <a:r>
              <a:rPr lang="en-US" dirty="0"/>
              <a:t/>
            </a:r>
            <a:br>
              <a:rPr lang="en-US" dirty="0"/>
            </a:br>
            <a:endParaRPr lang="en-US" dirty="0"/>
          </a:p>
        </p:txBody>
      </p:sp>
      <p:sp>
        <p:nvSpPr>
          <p:cNvPr id="4" name="Rectangle 3"/>
          <p:cNvSpPr/>
          <p:nvPr/>
        </p:nvSpPr>
        <p:spPr>
          <a:xfrm>
            <a:off x="6477000" y="1306775"/>
            <a:ext cx="6096000" cy="1831271"/>
          </a:xfrm>
          <a:prstGeom prst="rect">
            <a:avLst/>
          </a:prstGeom>
        </p:spPr>
        <p:txBody>
          <a:bodyPr>
            <a:spAutoFit/>
          </a:bodyPr>
          <a:lstStyle/>
          <a:p>
            <a:r>
              <a:rPr lang="en-US" sz="3200" b="1" dirty="0">
                <a:solidFill>
                  <a:srgbClr val="69645A"/>
                </a:solidFill>
                <a:latin typeface="Calibri" panose="020F0502020204030204" pitchFamily="34" charset="0"/>
                <a:ea typeface="Times New Roman" panose="02020603050405020304" pitchFamily="18" charset="0"/>
                <a:cs typeface="Times New Roman" panose="02020603050405020304" pitchFamily="18" charset="0"/>
              </a:rPr>
              <a:t>Empathetic Statements</a:t>
            </a:r>
            <a:endParaRPr lang="en-US" sz="3200" dirty="0">
              <a:solidFill>
                <a:srgbClr val="69645A"/>
              </a:solidFill>
              <a:latin typeface="Times New Roman" panose="02020603050405020304" pitchFamily="18" charset="0"/>
              <a:ea typeface="Times New Roman" panose="02020603050405020304" pitchFamily="18" charset="0"/>
            </a:endParaRPr>
          </a:p>
          <a:p>
            <a:r>
              <a:rPr lang="en-US" sz="2700" dirty="0">
                <a:solidFill>
                  <a:srgbClr val="69645A"/>
                </a:solidFill>
                <a:latin typeface="Calibri" panose="020F0502020204030204" pitchFamily="34" charset="0"/>
                <a:ea typeface="Times New Roman" panose="02020603050405020304" pitchFamily="18" charset="0"/>
                <a:cs typeface="Times New Roman" panose="02020603050405020304" pitchFamily="18" charset="0"/>
              </a:rPr>
              <a:t>You didn’t deserve this. </a:t>
            </a:r>
            <a:endParaRPr lang="en-US" sz="2700" dirty="0">
              <a:solidFill>
                <a:srgbClr val="69645A"/>
              </a:solidFill>
              <a:latin typeface="Times New Roman" panose="02020603050405020304" pitchFamily="18" charset="0"/>
              <a:ea typeface="Times New Roman" panose="02020603050405020304" pitchFamily="18" charset="0"/>
            </a:endParaRPr>
          </a:p>
          <a:p>
            <a:r>
              <a:rPr lang="en-US" sz="2700" dirty="0">
                <a:solidFill>
                  <a:srgbClr val="69645A"/>
                </a:solidFill>
                <a:latin typeface="Calibri" panose="020F0502020204030204" pitchFamily="34" charset="0"/>
                <a:ea typeface="Times New Roman" panose="02020603050405020304" pitchFamily="18" charset="0"/>
                <a:cs typeface="Times New Roman" panose="02020603050405020304" pitchFamily="18" charset="0"/>
              </a:rPr>
              <a:t>It’s not your fault.</a:t>
            </a:r>
            <a:endParaRPr lang="en-US" sz="2700" dirty="0">
              <a:solidFill>
                <a:srgbClr val="69645A"/>
              </a:solidFill>
              <a:latin typeface="Times New Roman" panose="02020603050405020304" pitchFamily="18" charset="0"/>
              <a:ea typeface="Times New Roman" panose="02020603050405020304" pitchFamily="18" charset="0"/>
            </a:endParaRPr>
          </a:p>
          <a:p>
            <a:r>
              <a:rPr lang="en-US" sz="2700" dirty="0">
                <a:solidFill>
                  <a:srgbClr val="69645A"/>
                </a:solidFill>
                <a:latin typeface="Calibri" panose="020F0502020204030204" pitchFamily="34" charset="0"/>
                <a:ea typeface="Times New Roman" panose="02020603050405020304" pitchFamily="18" charset="0"/>
                <a:cs typeface="Times New Roman" panose="02020603050405020304" pitchFamily="18" charset="0"/>
              </a:rPr>
              <a:t>I believe you.</a:t>
            </a:r>
            <a:endParaRPr lang="en-US" sz="2700" dirty="0">
              <a:solidFill>
                <a:srgbClr val="69645A"/>
              </a:solidFill>
              <a:effectLst/>
              <a:latin typeface="Times New Roman" panose="02020603050405020304" pitchFamily="18" charset="0"/>
              <a:ea typeface="Times New Roman" panose="02020603050405020304" pitchFamily="18" charset="0"/>
            </a:endParaRPr>
          </a:p>
        </p:txBody>
      </p:sp>
      <p:sp>
        <p:nvSpPr>
          <p:cNvPr id="7"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Deal with Feelings</a:t>
            </a:r>
          </a:p>
        </p:txBody>
      </p:sp>
      <p:sp>
        <p:nvSpPr>
          <p:cNvPr id="9" name="Content Placeholder 2"/>
          <p:cNvSpPr txBox="1">
            <a:spLocks/>
          </p:cNvSpPr>
          <p:nvPr/>
        </p:nvSpPr>
        <p:spPr>
          <a:xfrm>
            <a:off x="3505200" y="2710215"/>
            <a:ext cx="2743200" cy="391918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9645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9645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69645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69645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9645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200" dirty="0" smtClean="0"/>
              <a:t>Outraged </a:t>
            </a:r>
          </a:p>
          <a:p>
            <a:pPr marL="0" indent="0">
              <a:buFont typeface="Arial" panose="020B0604020202020204" pitchFamily="34" charset="0"/>
              <a:buNone/>
            </a:pPr>
            <a:r>
              <a:rPr lang="en-US" sz="4200" u="sng" dirty="0" smtClean="0"/>
              <a:t>Scared</a:t>
            </a:r>
            <a:endParaRPr lang="en-US" sz="4200" dirty="0" smtClean="0"/>
          </a:p>
          <a:p>
            <a:pPr marL="0" indent="0">
              <a:buFont typeface="Arial" panose="020B0604020202020204" pitchFamily="34" charset="0"/>
              <a:buNone/>
            </a:pPr>
            <a:r>
              <a:rPr lang="en-US" sz="4200" dirty="0" smtClean="0"/>
              <a:t>Afraid</a:t>
            </a:r>
          </a:p>
          <a:p>
            <a:pPr marL="0" indent="0">
              <a:buFont typeface="Arial" panose="020B0604020202020204" pitchFamily="34" charset="0"/>
              <a:buNone/>
            </a:pPr>
            <a:r>
              <a:rPr lang="en-US" sz="4200" dirty="0" smtClean="0"/>
              <a:t>Worried</a:t>
            </a:r>
          </a:p>
          <a:p>
            <a:pPr marL="0" indent="0">
              <a:buFont typeface="Arial" panose="020B0604020202020204" pitchFamily="34" charset="0"/>
              <a:buNone/>
            </a:pPr>
            <a:r>
              <a:rPr lang="en-US" sz="4200" b="1" dirty="0" smtClean="0"/>
              <a:t> </a:t>
            </a:r>
            <a:r>
              <a:rPr lang="en-US" sz="4200" u="sng" dirty="0" smtClean="0"/>
              <a:t>Confused</a:t>
            </a:r>
            <a:endParaRPr lang="en-US" sz="4200" dirty="0" smtClean="0"/>
          </a:p>
          <a:p>
            <a:pPr marL="0" indent="0">
              <a:buFont typeface="Arial" panose="020B0604020202020204" pitchFamily="34" charset="0"/>
              <a:buNone/>
            </a:pPr>
            <a:r>
              <a:rPr lang="en-US" sz="4200" dirty="0" smtClean="0"/>
              <a:t>Dazed</a:t>
            </a:r>
          </a:p>
          <a:p>
            <a:pPr marL="0" indent="0">
              <a:buFont typeface="Arial" panose="020B0604020202020204" pitchFamily="34" charset="0"/>
              <a:buNone/>
            </a:pPr>
            <a:r>
              <a:rPr lang="en-US" sz="4200" dirty="0" smtClean="0"/>
              <a:t>Helpless</a:t>
            </a:r>
          </a:p>
          <a:p>
            <a:pPr marL="0" indent="0">
              <a:buFont typeface="Arial" panose="020B0604020202020204" pitchFamily="34" charset="0"/>
              <a:buNone/>
            </a:pPr>
            <a:r>
              <a:rPr lang="en-US" sz="4200" dirty="0" smtClean="0"/>
              <a:t> </a:t>
            </a:r>
          </a:p>
          <a:p>
            <a:pPr marL="0" indent="0">
              <a:buFont typeface="Arial" panose="020B0604020202020204" pitchFamily="34" charset="0"/>
              <a:buNone/>
            </a:pPr>
            <a:r>
              <a:rPr lang="en-US" dirty="0" smtClean="0"/>
              <a:t/>
            </a:r>
            <a:br>
              <a:rPr lang="en-US" dirty="0" smtClean="0"/>
            </a:br>
            <a:endParaRPr lang="en-US" dirty="0"/>
          </a:p>
        </p:txBody>
      </p:sp>
    </p:spTree>
    <p:extLst>
      <p:ext uri="{BB962C8B-B14F-4D97-AF65-F5344CB8AC3E}">
        <p14:creationId xmlns:p14="http://schemas.microsoft.com/office/powerpoint/2010/main" val="117521463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Explore Options (including Referrals) </a:t>
            </a:r>
          </a:p>
        </p:txBody>
      </p:sp>
      <p:sp>
        <p:nvSpPr>
          <p:cNvPr id="3" name="Content Placeholder 2"/>
          <p:cNvSpPr>
            <a:spLocks noGrp="1"/>
          </p:cNvSpPr>
          <p:nvPr>
            <p:ph idx="1"/>
          </p:nvPr>
        </p:nvSpPr>
        <p:spPr>
          <a:xfrm>
            <a:off x="838200" y="1439862"/>
            <a:ext cx="10515600" cy="4351338"/>
          </a:xfrm>
        </p:spPr>
        <p:txBody>
          <a:bodyPr>
            <a:normAutofit/>
          </a:bodyPr>
          <a:lstStyle/>
          <a:p>
            <a:r>
              <a:rPr lang="en-US" sz="3200" dirty="0" smtClean="0"/>
              <a:t>After listening and understanding the situation, talk about options:</a:t>
            </a:r>
          </a:p>
          <a:p>
            <a:pPr lvl="1"/>
            <a:r>
              <a:rPr lang="en-US" sz="2700" dirty="0" smtClean="0"/>
              <a:t>Present options as the person’s own choice</a:t>
            </a:r>
          </a:p>
          <a:p>
            <a:pPr lvl="1"/>
            <a:r>
              <a:rPr lang="en-US" sz="2700" dirty="0" smtClean="0"/>
              <a:t>There may be many different options! </a:t>
            </a:r>
            <a:endParaRPr lang="en-US" sz="2700" dirty="0"/>
          </a:p>
          <a:p>
            <a:pPr marL="457200" lvl="1" indent="0">
              <a:buNone/>
            </a:pPr>
            <a:endParaRPr lang="en-US" dirty="0"/>
          </a:p>
          <a:p>
            <a:pPr marL="457200" lvl="1" indent="0">
              <a:buNone/>
            </a:pPr>
            <a:r>
              <a:rPr lang="en-US" sz="2800" i="1" dirty="0" smtClean="0"/>
              <a:t>What </a:t>
            </a:r>
            <a:r>
              <a:rPr lang="en-US" sz="2800" i="1" dirty="0"/>
              <a:t>do you think about contacting (name of support organization) to discuss what help they can </a:t>
            </a:r>
            <a:r>
              <a:rPr lang="en-US" sz="2800" i="1" dirty="0" smtClean="0"/>
              <a:t>provide?</a:t>
            </a:r>
          </a:p>
          <a:p>
            <a:pPr marL="457200" lvl="1" indent="0">
              <a:buNone/>
            </a:pPr>
            <a:r>
              <a:rPr lang="en-US" sz="2800" i="1" dirty="0" smtClean="0"/>
              <a:t>What </a:t>
            </a:r>
            <a:r>
              <a:rPr lang="en-US" sz="2800" i="1" dirty="0"/>
              <a:t>have you tried in the past to help </a:t>
            </a:r>
            <a:r>
              <a:rPr lang="en-US" sz="2800" i="1" dirty="0" err="1"/>
              <a:t>Charise</a:t>
            </a:r>
            <a:r>
              <a:rPr lang="en-US" sz="2800" i="1" dirty="0" smtClean="0"/>
              <a:t>? What </a:t>
            </a:r>
            <a:r>
              <a:rPr lang="en-US" sz="2800" i="1" dirty="0"/>
              <a:t>have you thought about doing</a:t>
            </a:r>
            <a:r>
              <a:rPr lang="en-US" sz="2800" i="1" dirty="0" smtClean="0"/>
              <a:t>? What </a:t>
            </a:r>
            <a:r>
              <a:rPr lang="en-US" sz="2800" i="1" dirty="0"/>
              <a:t>would you like to see happen</a:t>
            </a:r>
            <a:r>
              <a:rPr lang="en-US" sz="2800" i="1" dirty="0" smtClean="0"/>
              <a:t>?</a:t>
            </a:r>
          </a:p>
        </p:txBody>
      </p:sp>
    </p:spTree>
    <p:extLst>
      <p:ext uri="{BB962C8B-B14F-4D97-AF65-F5344CB8AC3E}">
        <p14:creationId xmlns:p14="http://schemas.microsoft.com/office/powerpoint/2010/main" val="200207882"/>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Safety </a:t>
            </a:r>
          </a:p>
        </p:txBody>
      </p:sp>
      <p:sp>
        <p:nvSpPr>
          <p:cNvPr id="3" name="Content Placeholder 2"/>
          <p:cNvSpPr>
            <a:spLocks noGrp="1"/>
          </p:cNvSpPr>
          <p:nvPr>
            <p:ph idx="1"/>
          </p:nvPr>
        </p:nvSpPr>
        <p:spPr>
          <a:xfrm>
            <a:off x="838200" y="1478814"/>
            <a:ext cx="10515600" cy="4351338"/>
          </a:xfrm>
        </p:spPr>
        <p:txBody>
          <a:bodyPr>
            <a:normAutofit/>
          </a:bodyPr>
          <a:lstStyle/>
          <a:p>
            <a:pPr marL="0" indent="0">
              <a:buNone/>
            </a:pPr>
            <a:r>
              <a:rPr lang="en-US" sz="3200" dirty="0" smtClean="0"/>
              <a:t>Ending </a:t>
            </a:r>
            <a:r>
              <a:rPr lang="en-US" sz="3200" dirty="0"/>
              <a:t>the </a:t>
            </a:r>
            <a:r>
              <a:rPr lang="en-US" sz="3200" dirty="0" smtClean="0"/>
              <a:t>Conversation</a:t>
            </a:r>
            <a:endParaRPr lang="en-US" sz="3200" dirty="0"/>
          </a:p>
          <a:p>
            <a:pPr marL="514350" indent="-514350">
              <a:buAutoNum type="arabicPeriod"/>
            </a:pPr>
            <a:r>
              <a:rPr lang="en-US" dirty="0" smtClean="0"/>
              <a:t>Keep it simple. </a:t>
            </a:r>
          </a:p>
          <a:p>
            <a:pPr marL="514350" indent="-514350">
              <a:buAutoNum type="arabicPeriod"/>
            </a:pPr>
            <a:r>
              <a:rPr lang="en-US" dirty="0" smtClean="0"/>
              <a:t>Provide </a:t>
            </a:r>
            <a:r>
              <a:rPr lang="en-US" dirty="0"/>
              <a:t>any </a:t>
            </a:r>
            <a:r>
              <a:rPr lang="en-US" dirty="0" smtClean="0"/>
              <a:t>referrals, as appropriate.</a:t>
            </a:r>
          </a:p>
          <a:p>
            <a:pPr marL="514350" indent="-514350">
              <a:buFont typeface="Arial" panose="020B0604020202020204" pitchFamily="34" charset="0"/>
              <a:buAutoNum type="arabicPeriod"/>
            </a:pPr>
            <a:r>
              <a:rPr lang="en-US" dirty="0"/>
              <a:t>Summarize the conversation, and </a:t>
            </a:r>
            <a:r>
              <a:rPr lang="en-US" dirty="0" smtClean="0"/>
              <a:t>see if </a:t>
            </a:r>
            <a:r>
              <a:rPr lang="en-US" dirty="0"/>
              <a:t>they feel safe right now or need to ask for emergency assistance. </a:t>
            </a:r>
          </a:p>
          <a:p>
            <a:pPr marL="0" indent="0">
              <a:buNone/>
            </a:pPr>
            <a:endParaRPr lang="en-US" dirty="0"/>
          </a:p>
          <a:p>
            <a:pPr marL="0" indent="0">
              <a:buNone/>
            </a:pPr>
            <a:endParaRPr lang="en-US" dirty="0"/>
          </a:p>
        </p:txBody>
      </p:sp>
      <p:sp>
        <p:nvSpPr>
          <p:cNvPr id="4" name="TextBox 3"/>
          <p:cNvSpPr txBox="1"/>
          <p:nvPr/>
        </p:nvSpPr>
        <p:spPr>
          <a:xfrm>
            <a:off x="685681" y="5254291"/>
            <a:ext cx="10989645" cy="538609"/>
          </a:xfrm>
          <a:prstGeom prst="rect">
            <a:avLst/>
          </a:prstGeom>
          <a:noFill/>
        </p:spPr>
        <p:txBody>
          <a:bodyPr wrap="square" rtlCol="0">
            <a:spAutoFit/>
          </a:bodyPr>
          <a:lstStyle/>
          <a:p>
            <a:r>
              <a:rPr lang="en-US" sz="1100" i="1" dirty="0">
                <a:solidFill>
                  <a:srgbClr val="69645A"/>
                </a:solidFill>
                <a:ea typeface="Microsoft Sans Serif" panose="020B0604020202020204" pitchFamily="34" charset="0"/>
                <a:cs typeface="Microsoft Sans Serif" panose="020B0604020202020204" pitchFamily="34" charset="0"/>
              </a:rPr>
              <a:t>There are extensive safety plan documents and tips for domestic violence survivors. Here is one that may be helpful: </a:t>
            </a:r>
            <a:r>
              <a:rPr lang="en-US" sz="1100" i="1" dirty="0">
                <a:solidFill>
                  <a:srgbClr val="69645A"/>
                </a:solidFill>
                <a:ea typeface="Microsoft Sans Serif" panose="020B0604020202020204" pitchFamily="34" charset="0"/>
                <a:cs typeface="Microsoft Sans Serif" panose="020B0604020202020204" pitchFamily="34" charset="0"/>
                <a:hlinkClick r:id="rId2"/>
              </a:rPr>
              <a:t>https://www.thehotline.org/help/path-to-safety/</a:t>
            </a:r>
            <a:r>
              <a:rPr lang="en-US" sz="1100" i="1" dirty="0">
                <a:solidFill>
                  <a:srgbClr val="69645A"/>
                </a:solidFill>
                <a:ea typeface="Microsoft Sans Serif" panose="020B0604020202020204" pitchFamily="34" charset="0"/>
                <a:cs typeface="Microsoft Sans Serif" panose="020B0604020202020204" pitchFamily="34" charset="0"/>
              </a:rPr>
              <a:t>.</a:t>
            </a:r>
          </a:p>
          <a:p>
            <a:endParaRPr lang="en-US" dirty="0"/>
          </a:p>
        </p:txBody>
      </p:sp>
    </p:spTree>
    <p:extLst>
      <p:ext uri="{BB962C8B-B14F-4D97-AF65-F5344CB8AC3E}">
        <p14:creationId xmlns:p14="http://schemas.microsoft.com/office/powerpoint/2010/main" val="1775297470"/>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24903"/>
            <a:ext cx="10515600" cy="4351338"/>
          </a:xfrm>
        </p:spPr>
        <p:txBody>
          <a:bodyPr>
            <a:normAutofit/>
          </a:bodyPr>
          <a:lstStyle/>
          <a:p>
            <a:pPr marL="0" indent="0">
              <a:buNone/>
            </a:pPr>
            <a:r>
              <a:rPr lang="en-US" sz="3200" i="1" dirty="0" smtClean="0"/>
              <a:t>Breaking </a:t>
            </a:r>
            <a:r>
              <a:rPr lang="en-US" sz="3200" i="1" dirty="0"/>
              <a:t>up is often the most dangerous part of a relationship. Is there somewhere she can go to get away from him?  (Here with you, friend’s house, shelter) </a:t>
            </a:r>
          </a:p>
          <a:p>
            <a:pPr marL="0" indent="0">
              <a:buNone/>
            </a:pPr>
            <a:endParaRPr lang="en-US" sz="3200" i="1" dirty="0" smtClean="0"/>
          </a:p>
          <a:p>
            <a:pPr marL="0" indent="0">
              <a:buNone/>
            </a:pPr>
            <a:r>
              <a:rPr lang="en-US" sz="3200" i="1" dirty="0" smtClean="0"/>
              <a:t>Vanessa</a:t>
            </a:r>
            <a:r>
              <a:rPr lang="en-US" sz="3200" i="1" dirty="0"/>
              <a:t>, does he know where you live? Maybe there are safety precautions you might want to take to.  (Name of Service Provider) can give you tips on how to stay safe, especially if </a:t>
            </a:r>
            <a:r>
              <a:rPr lang="en-US" sz="3200" i="1" dirty="0" err="1"/>
              <a:t>Charise</a:t>
            </a:r>
            <a:r>
              <a:rPr lang="en-US" sz="3200" i="1" dirty="0"/>
              <a:t> comes to stay with you. </a:t>
            </a:r>
          </a:p>
          <a:p>
            <a:pPr marL="0" indent="0">
              <a:buNone/>
            </a:pPr>
            <a:endParaRPr lang="en-US" dirty="0"/>
          </a:p>
        </p:txBody>
      </p:sp>
      <p:sp>
        <p:nvSpPr>
          <p:cNvPr id="6"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Safety </a:t>
            </a:r>
          </a:p>
        </p:txBody>
      </p:sp>
    </p:spTree>
    <p:extLst>
      <p:ext uri="{BB962C8B-B14F-4D97-AF65-F5344CB8AC3E}">
        <p14:creationId xmlns:p14="http://schemas.microsoft.com/office/powerpoint/2010/main" val="104518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smtClean="0">
                <a:solidFill>
                  <a:srgbClr val="9BD7D7"/>
                </a:solidFill>
              </a:rPr>
              <a:t>Local Context &amp; Resources</a:t>
            </a:r>
            <a:endParaRPr lang="en-US" sz="4799" dirty="0">
              <a:solidFill>
                <a:srgbClr val="9BD7D7"/>
              </a:solidFill>
            </a:endParaRPr>
          </a:p>
        </p:txBody>
      </p:sp>
    </p:spTree>
    <p:extLst>
      <p:ext uri="{BB962C8B-B14F-4D97-AF65-F5344CB8AC3E}">
        <p14:creationId xmlns:p14="http://schemas.microsoft.com/office/powerpoint/2010/main" val="97302751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0"/>
            <a:ext cx="10515600" cy="1325563"/>
          </a:xfrm>
        </p:spPr>
        <p:txBody>
          <a:bodyPr>
            <a:normAutofit/>
          </a:bodyPr>
          <a:lstStyle/>
          <a:p>
            <a:pPr algn="ctr"/>
            <a:r>
              <a:rPr lang="en-US" dirty="0">
                <a:solidFill>
                  <a:srgbClr val="9BD7D7"/>
                </a:solidFill>
                <a:ea typeface="Garamond"/>
                <a:cs typeface="Garamond"/>
              </a:rPr>
              <a:t>GBV in the Philippines </a:t>
            </a:r>
          </a:p>
        </p:txBody>
      </p:sp>
      <p:sp>
        <p:nvSpPr>
          <p:cNvPr id="3" name="Content Placeholder 2"/>
          <p:cNvSpPr>
            <a:spLocks noGrp="1"/>
          </p:cNvSpPr>
          <p:nvPr>
            <p:ph idx="1"/>
          </p:nvPr>
        </p:nvSpPr>
        <p:spPr>
          <a:xfrm>
            <a:off x="838199" y="1825625"/>
            <a:ext cx="4606949" cy="4351338"/>
          </a:xfrm>
        </p:spPr>
        <p:txBody>
          <a:bodyPr>
            <a:normAutofit/>
          </a:bodyPr>
          <a:lstStyle/>
          <a:p>
            <a:r>
              <a:rPr lang="en-US" sz="3200" dirty="0" smtClean="0"/>
              <a:t>Local Perspective</a:t>
            </a:r>
          </a:p>
          <a:p>
            <a:r>
              <a:rPr lang="en-US" sz="3200" dirty="0" smtClean="0"/>
              <a:t>Local Laws</a:t>
            </a:r>
          </a:p>
          <a:p>
            <a:r>
              <a:rPr lang="en-US" sz="3200" dirty="0" smtClean="0"/>
              <a:t>Local Resources</a:t>
            </a:r>
          </a:p>
        </p:txBody>
      </p:sp>
      <p:sp>
        <p:nvSpPr>
          <p:cNvPr id="4" name="Content Placeholder 2"/>
          <p:cNvSpPr txBox="1">
            <a:spLocks/>
          </p:cNvSpPr>
          <p:nvPr/>
        </p:nvSpPr>
        <p:spPr>
          <a:xfrm>
            <a:off x="5391150" y="1825625"/>
            <a:ext cx="254079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smtClean="0"/>
          </a:p>
          <a:p>
            <a:endParaRPr lang="en-US" dirty="0"/>
          </a:p>
        </p:txBody>
      </p:sp>
      <p:sp>
        <p:nvSpPr>
          <p:cNvPr id="5" name="Content Placeholder 2"/>
          <p:cNvSpPr txBox="1">
            <a:spLocks/>
          </p:cNvSpPr>
          <p:nvPr/>
        </p:nvSpPr>
        <p:spPr>
          <a:xfrm>
            <a:off x="7212100" y="4657666"/>
            <a:ext cx="3810000" cy="3505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dirty="0" smtClean="0">
                <a:solidFill>
                  <a:srgbClr val="69645A"/>
                </a:solidFill>
                <a:cs typeface="Calibri Light" panose="020F0302020204030204" pitchFamily="34" charset="0"/>
              </a:rPr>
              <a:t>Community resistance heals the scorched earth.</a:t>
            </a:r>
          </a:p>
          <a:p>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61547" y="1112634"/>
            <a:ext cx="4608975" cy="3450635"/>
          </a:xfrm>
          <a:prstGeom prst="rect">
            <a:avLst/>
          </a:prstGeom>
          <a:ln w="31750">
            <a:solidFill>
              <a:srgbClr val="00B9CC"/>
            </a:solidFill>
          </a:ln>
        </p:spPr>
      </p:pic>
    </p:spTree>
    <p:extLst>
      <p:ext uri="{BB962C8B-B14F-4D97-AF65-F5344CB8AC3E}">
        <p14:creationId xmlns:p14="http://schemas.microsoft.com/office/powerpoint/2010/main" val="2917048664"/>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0160"/>
            <a:ext cx="10515600" cy="1325563"/>
          </a:xfrm>
        </p:spPr>
        <p:txBody>
          <a:bodyPr>
            <a:normAutofit/>
          </a:bodyPr>
          <a:lstStyle/>
          <a:p>
            <a:pPr algn="ctr"/>
            <a:r>
              <a:rPr lang="en-US" dirty="0">
                <a:solidFill>
                  <a:srgbClr val="9BD7D7"/>
                </a:solidFill>
                <a:ea typeface="Garamond"/>
                <a:cs typeface="Garamond"/>
              </a:rPr>
              <a:t>Avon Resources &amp; Activities  </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7600" y="1752600"/>
            <a:ext cx="4388977" cy="2929165"/>
          </a:xfrm>
          <a:prstGeom prst="rect">
            <a:avLst/>
          </a:prstGeom>
          <a:ln w="31750">
            <a:solidFill>
              <a:srgbClr val="00BAAE"/>
            </a:solidFill>
          </a:ln>
        </p:spPr>
      </p:pic>
    </p:spTree>
    <p:extLst>
      <p:ext uri="{BB962C8B-B14F-4D97-AF65-F5344CB8AC3E}">
        <p14:creationId xmlns:p14="http://schemas.microsoft.com/office/powerpoint/2010/main" val="28262135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514600"/>
            <a:ext cx="10515600" cy="1325563"/>
          </a:xfrm>
        </p:spPr>
        <p:txBody>
          <a:bodyPr>
            <a:normAutofit/>
          </a:bodyPr>
          <a:lstStyle/>
          <a:p>
            <a:pPr algn="ctr"/>
            <a:r>
              <a:rPr lang="en-US" dirty="0">
                <a:solidFill>
                  <a:srgbClr val="9BD7D7"/>
                </a:solidFill>
                <a:ea typeface="Garamond"/>
                <a:cs typeface="Garamond"/>
              </a:rPr>
              <a:t>Module 2: Self-Care</a:t>
            </a:r>
          </a:p>
        </p:txBody>
      </p:sp>
    </p:spTree>
    <p:extLst>
      <p:ext uri="{BB962C8B-B14F-4D97-AF65-F5344CB8AC3E}">
        <p14:creationId xmlns:p14="http://schemas.microsoft.com/office/powerpoint/2010/main" val="4416512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Role play: Lea</a:t>
            </a:r>
          </a:p>
        </p:txBody>
      </p:sp>
      <p:sp>
        <p:nvSpPr>
          <p:cNvPr id="3" name="Content Placeholder 2"/>
          <p:cNvSpPr>
            <a:spLocks noGrp="1"/>
          </p:cNvSpPr>
          <p:nvPr>
            <p:ph idx="1"/>
          </p:nvPr>
        </p:nvSpPr>
        <p:spPr>
          <a:xfrm>
            <a:off x="955651" y="1905001"/>
            <a:ext cx="9083699" cy="4271962"/>
          </a:xfrm>
        </p:spPr>
        <p:txBody>
          <a:bodyPr>
            <a:normAutofit/>
          </a:bodyPr>
          <a:lstStyle/>
          <a:p>
            <a:pPr marL="0" indent="0">
              <a:buNone/>
            </a:pPr>
            <a:r>
              <a:rPr lang="en-US" sz="3200" dirty="0" smtClean="0"/>
              <a:t>At your tables: </a:t>
            </a:r>
            <a:endParaRPr lang="en-US" sz="3200" dirty="0"/>
          </a:p>
          <a:p>
            <a:r>
              <a:rPr lang="en-US" dirty="0" smtClean="0"/>
              <a:t>Table Faculty plays role of Lea </a:t>
            </a:r>
            <a:endParaRPr lang="en-US" dirty="0"/>
          </a:p>
          <a:p>
            <a:r>
              <a:rPr lang="en-US" dirty="0"/>
              <a:t> </a:t>
            </a:r>
            <a:r>
              <a:rPr lang="en-US" dirty="0" smtClean="0"/>
              <a:t>2 people play role of interviewers</a:t>
            </a:r>
          </a:p>
          <a:p>
            <a:r>
              <a:rPr lang="en-US" dirty="0" smtClean="0"/>
              <a:t>2 people play role of observers, </a:t>
            </a:r>
            <a:r>
              <a:rPr lang="en-US" dirty="0"/>
              <a:t>who will watch the interview and then give the </a:t>
            </a:r>
            <a:r>
              <a:rPr lang="en-US" dirty="0" smtClean="0"/>
              <a:t>interviewer(s) </a:t>
            </a:r>
            <a:r>
              <a:rPr lang="en-US" dirty="0"/>
              <a:t>feedback about what they observed during the </a:t>
            </a:r>
            <a:r>
              <a:rPr lang="en-US" dirty="0" smtClean="0"/>
              <a:t>interview</a:t>
            </a:r>
            <a:endParaRPr lang="en-US" dirty="0"/>
          </a:p>
        </p:txBody>
      </p:sp>
      <p:sp>
        <p:nvSpPr>
          <p:cNvPr id="4" name="Footer Placeholder 3">
            <a:extLst>
              <a:ext uri="{FF2B5EF4-FFF2-40B4-BE49-F238E27FC236}">
                <a16:creationId xmlns:a16="http://schemas.microsoft.com/office/drawing/2014/main" id="{7EDCC893-178B-44AB-A6EF-68D4CB0A34B3}"/>
              </a:ext>
            </a:extLst>
          </p:cNvPr>
          <p:cNvSpPr>
            <a:spLocks noGrp="1"/>
          </p:cNvSpPr>
          <p:nvPr>
            <p:ph type="ftr" sz="quarter" idx="11"/>
          </p:nvPr>
        </p:nvSpPr>
        <p:spPr>
          <a:xfrm>
            <a:off x="369849" y="5687277"/>
            <a:ext cx="4114800" cy="365125"/>
          </a:xfrm>
        </p:spPr>
        <p:txBody>
          <a:bodyPr/>
          <a:lstStyle/>
          <a:p>
            <a:pPr algn="l"/>
            <a:r>
              <a:rPr lang="en-US" sz="1100" i="1" dirty="0">
                <a:solidFill>
                  <a:srgbClr val="69645A"/>
                </a:solidFill>
                <a:ea typeface="Microsoft Sans Serif" panose="020B0604020202020204" pitchFamily="34" charset="0"/>
                <a:cs typeface="Microsoft Sans Serif" panose="020B0604020202020204" pitchFamily="34" charset="0"/>
              </a:rPr>
              <a:t>Florida Council Against Sexual Violence</a:t>
            </a:r>
          </a:p>
        </p:txBody>
      </p:sp>
    </p:spTree>
    <p:extLst>
      <p:ext uri="{BB962C8B-B14F-4D97-AF65-F5344CB8AC3E}">
        <p14:creationId xmlns:p14="http://schemas.microsoft.com/office/powerpoint/2010/main" val="80108310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Role play: Debrief</a:t>
            </a:r>
          </a:p>
        </p:txBody>
      </p:sp>
      <p:sp>
        <p:nvSpPr>
          <p:cNvPr id="3" name="Content Placeholder 2"/>
          <p:cNvSpPr>
            <a:spLocks noGrp="1"/>
          </p:cNvSpPr>
          <p:nvPr>
            <p:ph idx="1"/>
          </p:nvPr>
        </p:nvSpPr>
        <p:spPr>
          <a:xfrm>
            <a:off x="955651" y="1905001"/>
            <a:ext cx="9083699" cy="4271962"/>
          </a:xfrm>
        </p:spPr>
        <p:txBody>
          <a:bodyPr>
            <a:normAutofit/>
          </a:bodyPr>
          <a:lstStyle/>
          <a:p>
            <a:pPr marL="0" indent="0">
              <a:buNone/>
            </a:pPr>
            <a:r>
              <a:rPr lang="en-US" sz="3200" dirty="0" smtClean="0"/>
              <a:t>All Roles: How did this experience compare to the initial interview of the day? </a:t>
            </a:r>
            <a:endParaRPr lang="en-US" sz="3200" dirty="0"/>
          </a:p>
        </p:txBody>
      </p:sp>
      <p:sp>
        <p:nvSpPr>
          <p:cNvPr id="5" name="Footer Placeholder 3">
            <a:extLst>
              <a:ext uri="{FF2B5EF4-FFF2-40B4-BE49-F238E27FC236}">
                <a16:creationId xmlns:a16="http://schemas.microsoft.com/office/drawing/2014/main" id="{7EDCC893-178B-44AB-A6EF-68D4CB0A34B3}"/>
              </a:ext>
            </a:extLst>
          </p:cNvPr>
          <p:cNvSpPr>
            <a:spLocks noGrp="1"/>
          </p:cNvSpPr>
          <p:nvPr>
            <p:ph type="ftr" sz="quarter" idx="11"/>
          </p:nvPr>
        </p:nvSpPr>
        <p:spPr>
          <a:xfrm>
            <a:off x="369849" y="5687277"/>
            <a:ext cx="4114800" cy="365125"/>
          </a:xfrm>
        </p:spPr>
        <p:txBody>
          <a:bodyPr/>
          <a:lstStyle/>
          <a:p>
            <a:pPr algn="l"/>
            <a:r>
              <a:rPr lang="en-US" sz="1100" i="1" dirty="0">
                <a:solidFill>
                  <a:srgbClr val="69645A"/>
                </a:solidFill>
                <a:ea typeface="Microsoft Sans Serif" panose="020B0604020202020204" pitchFamily="34" charset="0"/>
                <a:cs typeface="Microsoft Sans Serif" panose="020B0604020202020204" pitchFamily="34" charset="0"/>
              </a:rPr>
              <a:t>Florida Council Against Sexual Violence</a:t>
            </a:r>
          </a:p>
        </p:txBody>
      </p:sp>
    </p:spTree>
    <p:extLst>
      <p:ext uri="{BB962C8B-B14F-4D97-AF65-F5344CB8AC3E}">
        <p14:creationId xmlns:p14="http://schemas.microsoft.com/office/powerpoint/2010/main" val="220514277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The Multi-Disciplinary Approach</a:t>
            </a:r>
          </a:p>
        </p:txBody>
      </p:sp>
      <p:sp>
        <p:nvSpPr>
          <p:cNvPr id="3" name="Content Placeholder 2"/>
          <p:cNvSpPr>
            <a:spLocks noGrp="1"/>
          </p:cNvSpPr>
          <p:nvPr>
            <p:ph idx="1"/>
          </p:nvPr>
        </p:nvSpPr>
        <p:spPr>
          <a:xfrm>
            <a:off x="1003777" y="1600200"/>
            <a:ext cx="10654823" cy="4724400"/>
          </a:xfrm>
        </p:spPr>
        <p:txBody>
          <a:bodyPr/>
          <a:lstStyle/>
          <a:p>
            <a:r>
              <a:rPr lang="en-US" sz="3200" dirty="0"/>
              <a:t>NGOs, prosecutors, law enforcement officers, and the courts all have their </a:t>
            </a:r>
            <a:r>
              <a:rPr lang="en-US" sz="3200" dirty="0" smtClean="0"/>
              <a:t>roles</a:t>
            </a:r>
          </a:p>
          <a:p>
            <a:r>
              <a:rPr lang="en-US" sz="3200" dirty="0" smtClean="0"/>
              <a:t>As a friend, family member, community member, or Avon Advocate, what do you want your role to be?</a:t>
            </a:r>
            <a:endParaRPr lang="en-US" sz="3200" dirty="0"/>
          </a:p>
          <a:p>
            <a:r>
              <a:rPr lang="en-US" sz="3200" dirty="0"/>
              <a:t>Ensuring everyone’s involvement leads to a more supported </a:t>
            </a:r>
            <a:r>
              <a:rPr lang="en-US" sz="3200" dirty="0" smtClean="0"/>
              <a:t>survivor, </a:t>
            </a:r>
            <a:r>
              <a:rPr lang="en-US" sz="3200" dirty="0"/>
              <a:t>who can more meaningfully participate every stage of a case</a:t>
            </a:r>
          </a:p>
          <a:p>
            <a:endParaRPr lang="en-US" dirty="0"/>
          </a:p>
        </p:txBody>
      </p:sp>
    </p:spTree>
    <p:extLst>
      <p:ext uri="{BB962C8B-B14F-4D97-AF65-F5344CB8AC3E}">
        <p14:creationId xmlns:p14="http://schemas.microsoft.com/office/powerpoint/2010/main" val="1639792385"/>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smtClean="0">
                <a:solidFill>
                  <a:srgbClr val="80CECD"/>
                </a:solidFill>
              </a:rPr>
              <a:t>Moving Forward</a:t>
            </a:r>
            <a:endParaRPr lang="en-US" sz="4799" dirty="0">
              <a:solidFill>
                <a:srgbClr val="80CECD"/>
              </a:solidFill>
            </a:endParaRPr>
          </a:p>
        </p:txBody>
      </p:sp>
    </p:spTree>
    <p:extLst>
      <p:ext uri="{BB962C8B-B14F-4D97-AF65-F5344CB8AC3E}">
        <p14:creationId xmlns:p14="http://schemas.microsoft.com/office/powerpoint/2010/main" val="2088458292"/>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Next Steps </a:t>
            </a:r>
          </a:p>
        </p:txBody>
      </p:sp>
      <p:sp>
        <p:nvSpPr>
          <p:cNvPr id="3" name="Content Placeholder 2"/>
          <p:cNvSpPr>
            <a:spLocks noGrp="1"/>
          </p:cNvSpPr>
          <p:nvPr>
            <p:ph idx="1"/>
          </p:nvPr>
        </p:nvSpPr>
        <p:spPr/>
        <p:txBody>
          <a:bodyPr/>
          <a:lstStyle/>
          <a:p>
            <a:r>
              <a:rPr lang="en-US" dirty="0" smtClean="0"/>
              <a:t>UAF</a:t>
            </a:r>
          </a:p>
          <a:p>
            <a:r>
              <a:rPr lang="en-US" dirty="0" smtClean="0"/>
              <a:t>Online Resources</a:t>
            </a:r>
          </a:p>
          <a:p>
            <a:pPr lvl="1"/>
            <a:r>
              <a:rPr lang="en-US" dirty="0" smtClean="0">
                <a:hlinkClick r:id="rId2"/>
              </a:rPr>
              <a:t>endgbv.org</a:t>
            </a:r>
            <a:endParaRPr lang="en-US" dirty="0" smtClean="0"/>
          </a:p>
          <a:p>
            <a:pPr lvl="2"/>
            <a:r>
              <a:rPr lang="en-US" dirty="0" smtClean="0"/>
              <a:t>Password: philippines2019!! </a:t>
            </a:r>
          </a:p>
          <a:p>
            <a:r>
              <a:rPr lang="en-US" dirty="0"/>
              <a:t>Avon Resources </a:t>
            </a:r>
          </a:p>
          <a:p>
            <a:endParaRPr lang="en-US" dirty="0" smtClean="0"/>
          </a:p>
        </p:txBody>
      </p:sp>
    </p:spTree>
    <p:extLst>
      <p:ext uri="{BB962C8B-B14F-4D97-AF65-F5344CB8AC3E}">
        <p14:creationId xmlns:p14="http://schemas.microsoft.com/office/powerpoint/2010/main" val="2441038806"/>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8800" y="734663"/>
            <a:ext cx="3804025" cy="2494612"/>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55044" y="3378276"/>
            <a:ext cx="1162319" cy="1162319"/>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30250" y="786944"/>
            <a:ext cx="3069321" cy="1688300"/>
          </a:xfrm>
          <a:prstGeom prst="rect">
            <a:avLst/>
          </a:prstGeom>
        </p:spPr>
      </p:pic>
      <p:cxnSp>
        <p:nvCxnSpPr>
          <p:cNvPr id="9" name="Straight Connector 8"/>
          <p:cNvCxnSpPr/>
          <p:nvPr/>
        </p:nvCxnSpPr>
        <p:spPr>
          <a:xfrm>
            <a:off x="7772400" y="1066800"/>
            <a:ext cx="0" cy="4833257"/>
          </a:xfrm>
          <a:prstGeom prst="line">
            <a:avLst/>
          </a:prstGeom>
          <a:ln w="22225">
            <a:solidFill>
              <a:srgbClr val="F36D54"/>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9355044" y="617667"/>
            <a:ext cx="1143000" cy="338554"/>
          </a:xfrm>
          <a:prstGeom prst="rect">
            <a:avLst/>
          </a:prstGeom>
          <a:noFill/>
        </p:spPr>
        <p:txBody>
          <a:bodyPr wrap="square" rtlCol="0">
            <a:spAutoFit/>
          </a:bodyPr>
          <a:lstStyle/>
          <a:p>
            <a:r>
              <a:rPr lang="en-US" sz="1600" dirty="0" smtClean="0">
                <a:latin typeface="Avenir LT 45 Book" panose="02000503020000020003" pitchFamily="2" charset="0"/>
              </a:rPr>
              <a:t>LED BY</a:t>
            </a:r>
            <a:endParaRPr lang="en-US" sz="1600" dirty="0">
              <a:latin typeface="Avenir LT 45 Book" panose="02000503020000020003" pitchFamily="2" charset="0"/>
            </a:endParaRPr>
          </a:p>
        </p:txBody>
      </p:sp>
      <p:sp>
        <p:nvSpPr>
          <p:cNvPr id="8" name="TextBox 7"/>
          <p:cNvSpPr txBox="1"/>
          <p:nvPr/>
        </p:nvSpPr>
        <p:spPr>
          <a:xfrm>
            <a:off x="8979832" y="2893769"/>
            <a:ext cx="1770156" cy="338554"/>
          </a:xfrm>
          <a:prstGeom prst="rect">
            <a:avLst/>
          </a:prstGeom>
          <a:noFill/>
        </p:spPr>
        <p:txBody>
          <a:bodyPr wrap="square" rtlCol="0">
            <a:spAutoFit/>
          </a:bodyPr>
          <a:lstStyle/>
          <a:p>
            <a:r>
              <a:rPr lang="en-US" sz="1600" dirty="0" smtClean="0">
                <a:latin typeface="Avenir LT 45 Book" panose="02000503020000020003" pitchFamily="2" charset="0"/>
              </a:rPr>
              <a:t>SUPPORTED BY</a:t>
            </a:r>
            <a:endParaRPr lang="en-US" sz="1600" dirty="0">
              <a:latin typeface="Avenir LT 45 Book" panose="02000503020000020003" pitchFamily="2" charset="0"/>
            </a:endParaRPr>
          </a:p>
        </p:txBody>
      </p:sp>
      <p:sp>
        <p:nvSpPr>
          <p:cNvPr id="10" name="Title 1"/>
          <p:cNvSpPr txBox="1">
            <a:spLocks/>
          </p:cNvSpPr>
          <p:nvPr/>
        </p:nvSpPr>
        <p:spPr>
          <a:xfrm>
            <a:off x="1047090" y="3750760"/>
            <a:ext cx="5969636" cy="1579670"/>
          </a:xfrm>
          <a:prstGeom prst="rect">
            <a:avLst/>
          </a:prstGeom>
        </p:spPr>
        <p:txBody>
          <a:bodyPr vert="horz" lIns="91440" tIns="45720" rIns="91440" bIns="45720" rtlCol="0" anchor="b">
            <a:normAutofit lnSpcReduction="10000"/>
          </a:bodyPr>
          <a:lstStyle>
            <a:lvl1pPr algn="l" defTabSz="914400" rtl="0" eaLnBrk="1" latinLnBrk="0" hangingPunct="1">
              <a:lnSpc>
                <a:spcPct val="90000"/>
              </a:lnSpc>
              <a:spcBef>
                <a:spcPct val="0"/>
              </a:spcBef>
              <a:buNone/>
              <a:defRPr sz="6000" kern="1200">
                <a:solidFill>
                  <a:srgbClr val="11B9CC"/>
                </a:solidFill>
                <a:latin typeface="Avenir LT 45 Book" panose="02000503020000020003" pitchFamily="2" charset="0"/>
                <a:ea typeface="+mj-ea"/>
                <a:cs typeface="+mj-cs"/>
              </a:defRPr>
            </a:lvl1pPr>
          </a:lstStyle>
          <a:p>
            <a:pPr algn="ctr"/>
            <a:r>
              <a:rPr lang="en-US" sz="4000" dirty="0" smtClean="0"/>
              <a:t>Voices Against Violence: Urgent Assistance Program</a:t>
            </a:r>
            <a:endParaRPr lang="en-US" sz="4000" dirty="0"/>
          </a:p>
        </p:txBody>
      </p:sp>
      <p:sp>
        <p:nvSpPr>
          <p:cNvPr id="11" name="Subtitle 2"/>
          <p:cNvSpPr txBox="1">
            <a:spLocks/>
          </p:cNvSpPr>
          <p:nvPr/>
        </p:nvSpPr>
        <p:spPr>
          <a:xfrm>
            <a:off x="2317827" y="5075905"/>
            <a:ext cx="2886635" cy="131659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11B9CC"/>
                </a:solidFill>
                <a:latin typeface="Avenir LT 45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en-US" dirty="0"/>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79832" y="4800600"/>
            <a:ext cx="2010296" cy="1206756"/>
          </a:xfrm>
          <a:prstGeom prst="rect">
            <a:avLst/>
          </a:prstGeom>
        </p:spPr>
      </p:pic>
    </p:spTree>
    <p:extLst>
      <p:ext uri="{BB962C8B-B14F-4D97-AF65-F5344CB8AC3E}">
        <p14:creationId xmlns:p14="http://schemas.microsoft.com/office/powerpoint/2010/main" val="3258925337"/>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52400" y="2486147"/>
            <a:ext cx="11887200" cy="692343"/>
          </a:xfrm>
        </p:spPr>
        <p:txBody>
          <a:bodyPr>
            <a:normAutofit fontScale="90000"/>
          </a:bodyPr>
          <a:lstStyle/>
          <a:p>
            <a:pPr algn="ctr"/>
            <a:r>
              <a:rPr lang="en-US" b="0" cap="none" dirty="0" smtClean="0">
                <a:solidFill>
                  <a:srgbClr val="15BBCF"/>
                </a:solidFill>
              </a:rPr>
              <a:t>Consortium Members</a:t>
            </a:r>
            <a:endParaRPr lang="en-US" b="0" cap="none" dirty="0">
              <a:solidFill>
                <a:srgbClr val="15BBCF"/>
              </a:solidFill>
            </a:endParaRPr>
          </a:p>
        </p:txBody>
      </p:sp>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63908" y="3032633"/>
            <a:ext cx="2664183" cy="1463167"/>
          </a:xfrm>
          <a:prstGeom prst="rect">
            <a:avLst/>
          </a:prstGeom>
        </p:spPr>
      </p:pic>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65838" y="4746658"/>
            <a:ext cx="1953765" cy="814643"/>
          </a:xfrm>
          <a:prstGeom prst="rect">
            <a:avLst/>
          </a:prstGeom>
        </p:spPr>
      </p:pic>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43800" y="4520565"/>
            <a:ext cx="2893518" cy="909860"/>
          </a:xfrm>
          <a:prstGeom prst="rect">
            <a:avLst/>
          </a:prstGeom>
        </p:spPr>
      </p:pic>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26620" y="609600"/>
            <a:ext cx="6338760" cy="1828888"/>
          </a:xfrm>
          <a:prstGeom prst="rect">
            <a:avLst/>
          </a:prstGeom>
        </p:spPr>
      </p:pic>
      <p:pic>
        <p:nvPicPr>
          <p:cNvPr id="9"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96083" y="4520565"/>
            <a:ext cx="999831" cy="1194920"/>
          </a:xfrm>
          <a:prstGeom prst="rect">
            <a:avLst/>
          </a:prstGeom>
        </p:spPr>
      </p:pic>
    </p:spTree>
    <p:extLst>
      <p:ext uri="{BB962C8B-B14F-4D97-AF65-F5344CB8AC3E}">
        <p14:creationId xmlns:p14="http://schemas.microsoft.com/office/powerpoint/2010/main" val="1666069462"/>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p:cNvGraphicFramePr/>
          <p:nvPr>
            <p:extLst>
              <p:ext uri="{D42A27DB-BD31-4B8C-83A1-F6EECF244321}">
                <p14:modId xmlns:p14="http://schemas.microsoft.com/office/powerpoint/2010/main" val="1182771797"/>
              </p:ext>
            </p:extLst>
          </p:nvPr>
        </p:nvGraphicFramePr>
        <p:xfrm>
          <a:off x="457200" y="-609600"/>
          <a:ext cx="112014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26620" y="10160"/>
            <a:ext cx="6338760" cy="1828888"/>
          </a:xfrm>
          <a:prstGeom prst="rect">
            <a:avLst/>
          </a:prstGeom>
        </p:spPr>
      </p:pic>
    </p:spTree>
    <p:extLst>
      <p:ext uri="{BB962C8B-B14F-4D97-AF65-F5344CB8AC3E}">
        <p14:creationId xmlns:p14="http://schemas.microsoft.com/office/powerpoint/2010/main" val="602793113"/>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Urgent Assistance Funds</a:t>
            </a:r>
          </a:p>
        </p:txBody>
      </p:sp>
      <p:sp>
        <p:nvSpPr>
          <p:cNvPr id="3" name="Content Placeholder 2"/>
          <p:cNvSpPr>
            <a:spLocks noGrp="1"/>
          </p:cNvSpPr>
          <p:nvPr>
            <p:ph idx="1"/>
          </p:nvPr>
        </p:nvSpPr>
        <p:spPr>
          <a:xfrm>
            <a:off x="838200" y="1636054"/>
            <a:ext cx="10439400" cy="4351338"/>
          </a:xfrm>
        </p:spPr>
        <p:txBody>
          <a:bodyPr>
            <a:normAutofit/>
          </a:bodyPr>
          <a:lstStyle/>
          <a:p>
            <a:r>
              <a:rPr lang="en-US" sz="3200" dirty="0" smtClean="0"/>
              <a:t>Funding for survivors </a:t>
            </a:r>
            <a:r>
              <a:rPr lang="en-US" sz="3200" dirty="0"/>
              <a:t>who have recently experienced an extreme form of gender-based violence, acute threat or harmful practice and reside in areas with few or no resources for </a:t>
            </a:r>
            <a:r>
              <a:rPr lang="en-US" sz="3200" dirty="0" smtClean="0"/>
              <a:t>survivors</a:t>
            </a:r>
            <a:endParaRPr lang="en-US" sz="3200" dirty="0"/>
          </a:p>
        </p:txBody>
      </p:sp>
    </p:spTree>
    <p:extLst>
      <p:ext uri="{BB962C8B-B14F-4D97-AF65-F5344CB8AC3E}">
        <p14:creationId xmlns:p14="http://schemas.microsoft.com/office/powerpoint/2010/main" val="22198229"/>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49" y="304800"/>
            <a:ext cx="10515600" cy="1325563"/>
          </a:xfrm>
        </p:spPr>
        <p:txBody>
          <a:bodyPr>
            <a:normAutofit/>
          </a:bodyPr>
          <a:lstStyle/>
          <a:p>
            <a:pPr algn="ctr"/>
            <a:r>
              <a:rPr lang="en-US" dirty="0">
                <a:solidFill>
                  <a:srgbClr val="9BD7D7"/>
                </a:solidFill>
                <a:ea typeface="Garamond"/>
                <a:cs typeface="Garamond"/>
              </a:rPr>
              <a:t>Eligibility Criteria</a:t>
            </a:r>
          </a:p>
        </p:txBody>
      </p:sp>
      <p:sp>
        <p:nvSpPr>
          <p:cNvPr id="3" name="Content Placeholder 2"/>
          <p:cNvSpPr>
            <a:spLocks noGrp="1"/>
          </p:cNvSpPr>
          <p:nvPr>
            <p:ph idx="1"/>
          </p:nvPr>
        </p:nvSpPr>
        <p:spPr>
          <a:xfrm>
            <a:off x="827049" y="1411908"/>
            <a:ext cx="8991600" cy="4495800"/>
          </a:xfrm>
        </p:spPr>
        <p:txBody>
          <a:bodyPr>
            <a:normAutofit/>
          </a:bodyPr>
          <a:lstStyle/>
          <a:p>
            <a:pPr marL="514350" indent="-514350">
              <a:buFont typeface="+mj-lt"/>
              <a:buAutoNum type="arabicPeriod"/>
            </a:pPr>
            <a:r>
              <a:rPr lang="en-US" sz="3200" dirty="0"/>
              <a:t>An individual of any gender or sexual orientation </a:t>
            </a:r>
          </a:p>
          <a:p>
            <a:pPr marL="514350" indent="-514350">
              <a:buFont typeface="+mj-lt"/>
              <a:buAutoNum type="arabicPeriod"/>
            </a:pPr>
            <a:r>
              <a:rPr lang="en-US" sz="3200" dirty="0"/>
              <a:t>Extreme gender-based violence or immediate threat</a:t>
            </a:r>
          </a:p>
          <a:p>
            <a:pPr marL="514350" indent="-514350">
              <a:buFont typeface="+mj-lt"/>
              <a:buAutoNum type="arabicPeriod"/>
            </a:pPr>
            <a:r>
              <a:rPr lang="en-US" sz="3200" dirty="0"/>
              <a:t>Most recent violent incident and/or ongoing threats within the last 3 months</a:t>
            </a:r>
          </a:p>
          <a:p>
            <a:pPr marL="514350" indent="-514350">
              <a:buFont typeface="+mj-lt"/>
              <a:buAutoNum type="arabicPeriod"/>
            </a:pPr>
            <a:r>
              <a:rPr lang="en-US" sz="3200" dirty="0" smtClean="0"/>
              <a:t>No </a:t>
            </a:r>
            <a:r>
              <a:rPr lang="en-US" sz="3200" dirty="0"/>
              <a:t>other source of funding is available</a:t>
            </a:r>
          </a:p>
          <a:p>
            <a:endParaRPr lang="en-US" sz="3200" dirty="0"/>
          </a:p>
        </p:txBody>
      </p:sp>
    </p:spTree>
    <p:extLst>
      <p:ext uri="{BB962C8B-B14F-4D97-AF65-F5344CB8AC3E}">
        <p14:creationId xmlns:p14="http://schemas.microsoft.com/office/powerpoint/2010/main" val="27687800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Learning Objectives</a:t>
            </a:r>
          </a:p>
        </p:txBody>
      </p:sp>
      <p:sp>
        <p:nvSpPr>
          <p:cNvPr id="3" name="Content Placeholder 2"/>
          <p:cNvSpPr>
            <a:spLocks noGrp="1"/>
          </p:cNvSpPr>
          <p:nvPr>
            <p:ph idx="1"/>
          </p:nvPr>
        </p:nvSpPr>
        <p:spPr/>
        <p:txBody>
          <a:bodyPr/>
          <a:lstStyle/>
          <a:p>
            <a:r>
              <a:rPr lang="en-US" sz="3200" b="1" dirty="0"/>
              <a:t>Recognize</a:t>
            </a:r>
            <a:r>
              <a:rPr lang="en-US" sz="3200" dirty="0"/>
              <a:t> compassion fatigue, and the differences between burnout and secondary trauma, in yourselves and others </a:t>
            </a:r>
          </a:p>
          <a:p>
            <a:r>
              <a:rPr lang="en-US" sz="3200" b="1" dirty="0"/>
              <a:t>Identify </a:t>
            </a:r>
            <a:r>
              <a:rPr lang="en-US" sz="3200" dirty="0" smtClean="0"/>
              <a:t>wellness strategies </a:t>
            </a:r>
            <a:r>
              <a:rPr lang="en-US" sz="3200" dirty="0"/>
              <a:t>that can be used, on an individual and organization level, to </a:t>
            </a:r>
            <a:r>
              <a:rPr lang="en-US" sz="3200" dirty="0" smtClean="0"/>
              <a:t>improve </a:t>
            </a:r>
            <a:r>
              <a:rPr lang="en-US" sz="3200" dirty="0"/>
              <a:t>or eliminate harmful effects of compassion </a:t>
            </a:r>
            <a:r>
              <a:rPr lang="en-US" sz="3200" dirty="0" smtClean="0"/>
              <a:t>fatigue</a:t>
            </a:r>
            <a:endParaRPr lang="en-US" sz="3200" dirty="0"/>
          </a:p>
          <a:p>
            <a:r>
              <a:rPr lang="en-US" sz="3200" b="1" dirty="0"/>
              <a:t>Hold yourself </a:t>
            </a:r>
            <a:r>
              <a:rPr lang="en-US" sz="3200" b="1" dirty="0" smtClean="0"/>
              <a:t>accountable </a:t>
            </a:r>
            <a:r>
              <a:rPr lang="en-US" sz="3200" dirty="0" smtClean="0"/>
              <a:t>to </a:t>
            </a:r>
            <a:r>
              <a:rPr lang="en-US" sz="3200" dirty="0"/>
              <a:t>practicing self-care </a:t>
            </a:r>
            <a:r>
              <a:rPr lang="en-US" sz="3200" dirty="0" smtClean="0"/>
              <a:t>during this workshop and beyond</a:t>
            </a:r>
            <a:endParaRPr lang="en-US" sz="3200" dirty="0"/>
          </a:p>
          <a:p>
            <a:endParaRPr lang="en-US" dirty="0"/>
          </a:p>
        </p:txBody>
      </p:sp>
    </p:spTree>
    <p:extLst>
      <p:ext uri="{BB962C8B-B14F-4D97-AF65-F5344CB8AC3E}">
        <p14:creationId xmlns:p14="http://schemas.microsoft.com/office/powerpoint/2010/main" val="224023385"/>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48" y="304800"/>
            <a:ext cx="10515600" cy="1325563"/>
          </a:xfrm>
        </p:spPr>
        <p:txBody>
          <a:bodyPr>
            <a:normAutofit/>
          </a:bodyPr>
          <a:lstStyle/>
          <a:p>
            <a:pPr algn="ctr"/>
            <a:r>
              <a:rPr lang="en-US" dirty="0">
                <a:solidFill>
                  <a:srgbClr val="9BD7D7"/>
                </a:solidFill>
                <a:ea typeface="Garamond"/>
                <a:cs typeface="Garamond"/>
              </a:rPr>
              <a:t>How Do You Define Extreme?</a:t>
            </a:r>
          </a:p>
        </p:txBody>
      </p:sp>
      <p:sp>
        <p:nvSpPr>
          <p:cNvPr id="3" name="Content Placeholder 2"/>
          <p:cNvSpPr>
            <a:spLocks noGrp="1"/>
          </p:cNvSpPr>
          <p:nvPr>
            <p:ph idx="1"/>
          </p:nvPr>
        </p:nvSpPr>
        <p:spPr>
          <a:xfrm>
            <a:off x="645459" y="2724873"/>
            <a:ext cx="3886200" cy="3810000"/>
          </a:xfrm>
        </p:spPr>
        <p:txBody>
          <a:bodyPr>
            <a:normAutofit/>
          </a:bodyPr>
          <a:lstStyle/>
          <a:p>
            <a:pPr lvl="1"/>
            <a:r>
              <a:rPr lang="en-US" sz="2500" dirty="0" smtClean="0"/>
              <a:t>Acts that result in </a:t>
            </a:r>
          </a:p>
          <a:p>
            <a:pPr lvl="2"/>
            <a:r>
              <a:rPr lang="en-US" sz="2500" dirty="0"/>
              <a:t>Serious medical complications</a:t>
            </a:r>
          </a:p>
          <a:p>
            <a:pPr lvl="2"/>
            <a:r>
              <a:rPr lang="en-US" sz="2500" dirty="0"/>
              <a:t>Permanent disability</a:t>
            </a:r>
          </a:p>
          <a:p>
            <a:pPr lvl="2"/>
            <a:r>
              <a:rPr lang="en-US" sz="2500" dirty="0"/>
              <a:t>Disfigurement</a:t>
            </a:r>
          </a:p>
          <a:p>
            <a:pPr lvl="2"/>
            <a:r>
              <a:rPr lang="en-US" sz="2500" dirty="0"/>
              <a:t>And/or long-term loss of livelihood</a:t>
            </a:r>
          </a:p>
          <a:p>
            <a:pPr lvl="1"/>
            <a:endParaRPr lang="en-US" dirty="0" smtClean="0"/>
          </a:p>
          <a:p>
            <a:pPr lvl="1"/>
            <a:endParaRPr lang="en-US" dirty="0"/>
          </a:p>
        </p:txBody>
      </p:sp>
      <p:sp>
        <p:nvSpPr>
          <p:cNvPr id="7" name="Content Placeholder 2"/>
          <p:cNvSpPr txBox="1">
            <a:spLocks/>
          </p:cNvSpPr>
          <p:nvPr/>
        </p:nvSpPr>
        <p:spPr>
          <a:xfrm>
            <a:off x="4876800" y="2762973"/>
            <a:ext cx="4343400" cy="3733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Arial" panose="020B0604020202020204" pitchFamily="34" charset="0"/>
              <a:buChar char="•"/>
            </a:pPr>
            <a:r>
              <a:rPr lang="en-US" sz="2500" dirty="0">
                <a:solidFill>
                  <a:srgbClr val="69645A"/>
                </a:solidFill>
              </a:rPr>
              <a:t>Murder threats or attempts</a:t>
            </a:r>
          </a:p>
          <a:p>
            <a:pPr lvl="1">
              <a:buFont typeface="Arial" panose="020B0604020202020204" pitchFamily="34" charset="0"/>
              <a:buChar char="•"/>
            </a:pPr>
            <a:r>
              <a:rPr lang="en-US" sz="2500" dirty="0">
                <a:solidFill>
                  <a:srgbClr val="69645A"/>
                </a:solidFill>
              </a:rPr>
              <a:t>Torture</a:t>
            </a:r>
          </a:p>
          <a:p>
            <a:pPr lvl="1">
              <a:buFont typeface="Arial" panose="020B0604020202020204" pitchFamily="34" charset="0"/>
              <a:buChar char="•"/>
            </a:pPr>
            <a:r>
              <a:rPr lang="en-US" sz="2500" dirty="0">
                <a:solidFill>
                  <a:srgbClr val="69645A"/>
                </a:solidFill>
              </a:rPr>
              <a:t>Sex trafficking and/or ongoing sexual abuse or exploitation</a:t>
            </a:r>
          </a:p>
          <a:p>
            <a:pPr lvl="1">
              <a:buFont typeface="Arial" panose="020B0604020202020204" pitchFamily="34" charset="0"/>
              <a:buChar char="•"/>
            </a:pPr>
            <a:r>
              <a:rPr lang="en-US" sz="2500" dirty="0">
                <a:solidFill>
                  <a:srgbClr val="69645A"/>
                </a:solidFill>
              </a:rPr>
              <a:t>Early and/or forced marriage</a:t>
            </a:r>
          </a:p>
          <a:p>
            <a:pPr lvl="1"/>
            <a:endParaRPr lang="en-US" dirty="0"/>
          </a:p>
          <a:p>
            <a:pPr lvl="1"/>
            <a:endParaRPr lang="en-US" dirty="0"/>
          </a:p>
        </p:txBody>
      </p:sp>
      <p:sp>
        <p:nvSpPr>
          <p:cNvPr id="8" name="Content Placeholder 2"/>
          <p:cNvSpPr txBox="1">
            <a:spLocks/>
          </p:cNvSpPr>
          <p:nvPr/>
        </p:nvSpPr>
        <p:spPr>
          <a:xfrm>
            <a:off x="555244" y="1257994"/>
            <a:ext cx="8144256" cy="143087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u="sng" dirty="0">
                <a:solidFill>
                  <a:srgbClr val="69645A"/>
                </a:solidFill>
              </a:rPr>
              <a:t>Determined on a case-by-case basis</a:t>
            </a:r>
          </a:p>
          <a:p>
            <a:endParaRPr lang="en-US" sz="2000" dirty="0">
              <a:solidFill>
                <a:srgbClr val="69645A"/>
              </a:solidFill>
            </a:endParaRPr>
          </a:p>
          <a:p>
            <a:r>
              <a:rPr lang="en-US" dirty="0">
                <a:solidFill>
                  <a:srgbClr val="69645A"/>
                </a:solidFill>
              </a:rPr>
              <a:t>Examples include, but are not limited to: </a:t>
            </a:r>
          </a:p>
          <a:p>
            <a:pPr marL="0" indent="0">
              <a:buNone/>
            </a:pPr>
            <a:endParaRPr lang="en-US" dirty="0"/>
          </a:p>
        </p:txBody>
      </p:sp>
    </p:spTree>
    <p:extLst>
      <p:ext uri="{BB962C8B-B14F-4D97-AF65-F5344CB8AC3E}">
        <p14:creationId xmlns:p14="http://schemas.microsoft.com/office/powerpoint/2010/main" val="387274283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49" y="304800"/>
            <a:ext cx="10515600" cy="1325563"/>
          </a:xfrm>
        </p:spPr>
        <p:txBody>
          <a:bodyPr>
            <a:normAutofit/>
          </a:bodyPr>
          <a:lstStyle/>
          <a:p>
            <a:pPr algn="ctr"/>
            <a:r>
              <a:rPr lang="en-US" dirty="0">
                <a:solidFill>
                  <a:srgbClr val="9BD7D7"/>
                </a:solidFill>
                <a:ea typeface="Garamond"/>
                <a:cs typeface="Garamond"/>
              </a:rPr>
              <a:t>What Are Urgent Needs? </a:t>
            </a:r>
          </a:p>
        </p:txBody>
      </p:sp>
      <p:sp>
        <p:nvSpPr>
          <p:cNvPr id="3" name="Content Placeholder 2"/>
          <p:cNvSpPr>
            <a:spLocks noGrp="1"/>
          </p:cNvSpPr>
          <p:nvPr>
            <p:ph idx="1"/>
          </p:nvPr>
        </p:nvSpPr>
        <p:spPr>
          <a:xfrm>
            <a:off x="2362200" y="1761768"/>
            <a:ext cx="9220200" cy="4273296"/>
          </a:xfrm>
        </p:spPr>
        <p:txBody>
          <a:bodyPr>
            <a:normAutofit/>
          </a:bodyPr>
          <a:lstStyle/>
          <a:p>
            <a:r>
              <a:rPr lang="en-US" sz="3200" dirty="0" smtClean="0"/>
              <a:t>Medical expenses</a:t>
            </a:r>
          </a:p>
          <a:p>
            <a:r>
              <a:rPr lang="en-US" sz="3200" dirty="0" smtClean="0"/>
              <a:t>Psychosocial support or counseling</a:t>
            </a:r>
          </a:p>
          <a:p>
            <a:r>
              <a:rPr lang="en-US" sz="3200" dirty="0" smtClean="0"/>
              <a:t>Emergency shelter or other safe accommodation</a:t>
            </a:r>
          </a:p>
          <a:p>
            <a:r>
              <a:rPr lang="en-US" sz="3200" dirty="0" smtClean="0"/>
              <a:t>Temporary relocation expenses</a:t>
            </a:r>
          </a:p>
          <a:p>
            <a:r>
              <a:rPr lang="en-US" sz="3200" dirty="0" smtClean="0"/>
              <a:t>Temporary livelihood support</a:t>
            </a:r>
          </a:p>
          <a:p>
            <a:r>
              <a:rPr lang="en-US" sz="3200" dirty="0" smtClean="0"/>
              <a:t>Legal assistance</a:t>
            </a:r>
          </a:p>
          <a:p>
            <a:endParaRPr lang="en-US" dirty="0"/>
          </a:p>
        </p:txBody>
      </p:sp>
      <p:pic>
        <p:nvPicPr>
          <p:cNvPr id="4" name="Picture 3"/>
          <p:cNvPicPr>
            <a:picLocks noChangeAspect="1"/>
          </p:cNvPicPr>
          <p:nvPr/>
        </p:nvPicPr>
        <p:blipFill>
          <a:blip r:embed="rId2"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609600" y="1811505"/>
            <a:ext cx="1018478" cy="1018478"/>
          </a:xfrm>
          <a:prstGeom prst="rect">
            <a:avLst/>
          </a:prstGeom>
        </p:spPr>
      </p:pic>
      <p:pic>
        <p:nvPicPr>
          <p:cNvPr id="5" name="Picture 4" descr="Image result for house graphic"/>
          <p:cNvPicPr>
            <a:picLocks noChangeAspect="1" noChangeArrowheads="1"/>
          </p:cNvPicPr>
          <p:nvPr/>
        </p:nvPicPr>
        <p:blipFill>
          <a:blip r:embed="rId3" cstate="screen">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08702" y="3237259"/>
            <a:ext cx="1149799" cy="8998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scales graphic"/>
          <p:cNvPicPr>
            <a:picLocks noChangeAspect="1" noChangeArrowheads="1"/>
          </p:cNvPicPr>
          <p:nvPr/>
        </p:nvPicPr>
        <p:blipFill>
          <a:blip r:embed="rId4" cstate="screen">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754200" y="4677937"/>
            <a:ext cx="942278" cy="942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040067"/>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10515600" cy="1325563"/>
          </a:xfrm>
        </p:spPr>
        <p:txBody>
          <a:bodyPr>
            <a:normAutofit/>
          </a:bodyPr>
          <a:lstStyle/>
          <a:p>
            <a:pPr algn="ctr"/>
            <a:r>
              <a:rPr lang="en-US" dirty="0">
                <a:solidFill>
                  <a:srgbClr val="9BD7D7"/>
                </a:solidFill>
                <a:ea typeface="Garamond"/>
                <a:cs typeface="Garamond"/>
              </a:rPr>
              <a:t>How Much Funding is Available Per Survivor?</a:t>
            </a:r>
          </a:p>
        </p:txBody>
      </p:sp>
      <p:sp>
        <p:nvSpPr>
          <p:cNvPr id="3" name="Content Placeholder 2"/>
          <p:cNvSpPr>
            <a:spLocks noGrp="1"/>
          </p:cNvSpPr>
          <p:nvPr>
            <p:ph idx="1"/>
          </p:nvPr>
        </p:nvSpPr>
        <p:spPr>
          <a:xfrm>
            <a:off x="609600" y="1905000"/>
            <a:ext cx="10972800" cy="4221163"/>
          </a:xfrm>
        </p:spPr>
        <p:txBody>
          <a:bodyPr/>
          <a:lstStyle/>
          <a:p>
            <a:r>
              <a:rPr lang="en-US" sz="3200" dirty="0"/>
              <a:t>Amount is determined: </a:t>
            </a:r>
          </a:p>
          <a:p>
            <a:pPr lvl="1"/>
            <a:r>
              <a:rPr lang="en-US" sz="2800" dirty="0"/>
              <a:t>On a case-by-case basis </a:t>
            </a:r>
          </a:p>
          <a:p>
            <a:pPr lvl="1"/>
            <a:r>
              <a:rPr lang="en-US" sz="2800" dirty="0"/>
              <a:t>Based on each survivor’s specific urgent needs</a:t>
            </a:r>
          </a:p>
          <a:p>
            <a:pPr lvl="1"/>
            <a:endParaRPr lang="en-US" dirty="0" smtClean="0"/>
          </a:p>
          <a:p>
            <a:endParaRPr lang="en-US" dirty="0"/>
          </a:p>
        </p:txBody>
      </p:sp>
    </p:spTree>
    <p:extLst>
      <p:ext uri="{BB962C8B-B14F-4D97-AF65-F5344CB8AC3E}">
        <p14:creationId xmlns:p14="http://schemas.microsoft.com/office/powerpoint/2010/main" val="4019722691"/>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Example Case #1</a:t>
            </a:r>
          </a:p>
        </p:txBody>
      </p:sp>
      <p:sp>
        <p:nvSpPr>
          <p:cNvPr id="3" name="Content Placeholder 2"/>
          <p:cNvSpPr>
            <a:spLocks noGrp="1"/>
          </p:cNvSpPr>
          <p:nvPr>
            <p:ph idx="1"/>
          </p:nvPr>
        </p:nvSpPr>
        <p:spPr>
          <a:xfrm>
            <a:off x="609600" y="1828800"/>
            <a:ext cx="10972800" cy="4572000"/>
          </a:xfrm>
        </p:spPr>
        <p:txBody>
          <a:bodyPr>
            <a:normAutofit/>
          </a:bodyPr>
          <a:lstStyle/>
          <a:p>
            <a:pPr marL="0" indent="0">
              <a:buNone/>
            </a:pPr>
            <a:r>
              <a:rPr lang="en-US" sz="3200" b="1" dirty="0" smtClean="0"/>
              <a:t>Context: </a:t>
            </a:r>
          </a:p>
          <a:p>
            <a:pPr marL="0" indent="0" algn="just">
              <a:buNone/>
            </a:pPr>
            <a:r>
              <a:rPr lang="en-US" sz="3200" dirty="0" err="1" smtClean="0"/>
              <a:t>Mirasol</a:t>
            </a:r>
            <a:r>
              <a:rPr lang="en-US" sz="3200" dirty="0" smtClean="0"/>
              <a:t> is 22 years old and has an 11 month old son. </a:t>
            </a:r>
            <a:r>
              <a:rPr lang="en-US" sz="3200" dirty="0" err="1" smtClean="0"/>
              <a:t>Mirasol</a:t>
            </a:r>
            <a:r>
              <a:rPr lang="en-US" sz="3200" dirty="0" smtClean="0"/>
              <a:t> and the child’s father, </a:t>
            </a:r>
            <a:r>
              <a:rPr lang="en-US" sz="3200" dirty="0" err="1" smtClean="0"/>
              <a:t>Crisanto</a:t>
            </a:r>
            <a:r>
              <a:rPr lang="en-US" sz="3200" dirty="0" smtClean="0"/>
              <a:t>, are not married, but </a:t>
            </a:r>
            <a:r>
              <a:rPr lang="en-US" sz="3200" dirty="0" err="1" smtClean="0"/>
              <a:t>Mirasol</a:t>
            </a:r>
            <a:r>
              <a:rPr lang="en-US" sz="3200" dirty="0" smtClean="0"/>
              <a:t> moved in with </a:t>
            </a:r>
            <a:r>
              <a:rPr lang="en-US" sz="3200" dirty="0" err="1" smtClean="0"/>
              <a:t>Crisanto</a:t>
            </a:r>
            <a:r>
              <a:rPr lang="en-US" sz="3200" dirty="0" smtClean="0"/>
              <a:t> when she became pregnant. </a:t>
            </a:r>
            <a:r>
              <a:rPr lang="en-US" sz="3200" dirty="0" err="1" smtClean="0"/>
              <a:t>Crisanto</a:t>
            </a:r>
            <a:r>
              <a:rPr lang="en-US" sz="3200" dirty="0" smtClean="0"/>
              <a:t> began hitting </a:t>
            </a:r>
            <a:r>
              <a:rPr lang="en-US" sz="3200" dirty="0" err="1" smtClean="0"/>
              <a:t>Mirasol</a:t>
            </a:r>
            <a:r>
              <a:rPr lang="en-US" sz="3200" dirty="0" smtClean="0"/>
              <a:t> when she moved in, and he often forces her to have sex with him even when she refuses. A few months ago, he beat her and threatened to kill her, putting a knife to her neck. </a:t>
            </a:r>
          </a:p>
        </p:txBody>
      </p:sp>
    </p:spTree>
    <p:extLst>
      <p:ext uri="{BB962C8B-B14F-4D97-AF65-F5344CB8AC3E}">
        <p14:creationId xmlns:p14="http://schemas.microsoft.com/office/powerpoint/2010/main" val="1808083515"/>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Example Case #1, </a:t>
            </a:r>
            <a:r>
              <a:rPr lang="en-US" dirty="0" smtClean="0">
                <a:solidFill>
                  <a:srgbClr val="9BD7D7"/>
                </a:solidFill>
                <a:ea typeface="Garamond"/>
                <a:cs typeface="Garamond"/>
              </a:rPr>
              <a:t>cont’d</a:t>
            </a:r>
            <a:endParaRPr lang="en-US" dirty="0">
              <a:solidFill>
                <a:srgbClr val="9BD7D7"/>
              </a:solidFill>
              <a:ea typeface="Garamond"/>
              <a:cs typeface="Garamond"/>
            </a:endParaRPr>
          </a:p>
        </p:txBody>
      </p:sp>
      <p:sp>
        <p:nvSpPr>
          <p:cNvPr id="3" name="Content Placeholder 2"/>
          <p:cNvSpPr>
            <a:spLocks noGrp="1"/>
          </p:cNvSpPr>
          <p:nvPr>
            <p:ph idx="1"/>
          </p:nvPr>
        </p:nvSpPr>
        <p:spPr>
          <a:xfrm>
            <a:off x="609600" y="1524000"/>
            <a:ext cx="10972800" cy="4572000"/>
          </a:xfrm>
        </p:spPr>
        <p:txBody>
          <a:bodyPr>
            <a:normAutofit/>
          </a:bodyPr>
          <a:lstStyle/>
          <a:p>
            <a:pPr marL="0" indent="0">
              <a:spcBef>
                <a:spcPts val="0"/>
              </a:spcBef>
              <a:buNone/>
            </a:pPr>
            <a:r>
              <a:rPr lang="en-US" sz="3000" b="1" dirty="0"/>
              <a:t>Extreme GBV &amp; Ongoing Threats: </a:t>
            </a:r>
            <a:endParaRPr lang="en-US" sz="3000" b="1" dirty="0" smtClean="0"/>
          </a:p>
          <a:p>
            <a:pPr marL="0" indent="0" algn="just">
              <a:spcBef>
                <a:spcPts val="0"/>
              </a:spcBef>
              <a:buNone/>
            </a:pPr>
            <a:r>
              <a:rPr lang="en-US" sz="3000" dirty="0" smtClean="0"/>
              <a:t>Two </a:t>
            </a:r>
            <a:r>
              <a:rPr lang="en-US" sz="3000" dirty="0"/>
              <a:t>weeks ago, </a:t>
            </a:r>
            <a:r>
              <a:rPr lang="en-US" sz="3000" dirty="0" err="1" smtClean="0"/>
              <a:t>Crisanto</a:t>
            </a:r>
            <a:r>
              <a:rPr lang="en-US" sz="3000" dirty="0" smtClean="0"/>
              <a:t> </a:t>
            </a:r>
            <a:r>
              <a:rPr lang="en-US" sz="3000" dirty="0"/>
              <a:t>tried to strangle </a:t>
            </a:r>
            <a:r>
              <a:rPr lang="en-US" sz="3000" dirty="0" err="1" smtClean="0"/>
              <a:t>Mirasol</a:t>
            </a:r>
            <a:r>
              <a:rPr lang="en-US" sz="3000" dirty="0" smtClean="0"/>
              <a:t> </a:t>
            </a:r>
            <a:r>
              <a:rPr lang="en-US" sz="3000" dirty="0"/>
              <a:t>after giving her a beating that resulted in a fractured forearm, severe abdominal bruising, and possibly a broken rib. </a:t>
            </a:r>
            <a:r>
              <a:rPr lang="en-US" sz="3000" dirty="0" err="1" smtClean="0"/>
              <a:t>Mirasol</a:t>
            </a:r>
            <a:r>
              <a:rPr lang="en-US" sz="3000" dirty="0" smtClean="0"/>
              <a:t> </a:t>
            </a:r>
            <a:r>
              <a:rPr lang="en-US" sz="3000" dirty="0"/>
              <a:t>managed to escape with her son with the help of a neighbor and hid at her cousin’s house. </a:t>
            </a:r>
            <a:r>
              <a:rPr lang="en-US" sz="3000" dirty="0" err="1" smtClean="0"/>
              <a:t>Crisanto</a:t>
            </a:r>
            <a:r>
              <a:rPr lang="en-US" sz="3000" dirty="0" smtClean="0"/>
              <a:t> </a:t>
            </a:r>
            <a:r>
              <a:rPr lang="en-US" sz="3000" dirty="0"/>
              <a:t>called all of </a:t>
            </a:r>
            <a:r>
              <a:rPr lang="en-US" sz="3000" dirty="0" err="1" smtClean="0"/>
              <a:t>Mirasol’s</a:t>
            </a:r>
            <a:r>
              <a:rPr lang="en-US" sz="3000" dirty="0" smtClean="0"/>
              <a:t> </a:t>
            </a:r>
            <a:r>
              <a:rPr lang="en-US" sz="3000" dirty="0"/>
              <a:t>relatives looking for her and threatening to kill her and her son. After </a:t>
            </a:r>
            <a:r>
              <a:rPr lang="en-US" sz="3000" dirty="0" err="1" smtClean="0"/>
              <a:t>Mirasol’s</a:t>
            </a:r>
            <a:r>
              <a:rPr lang="en-US" sz="3000" dirty="0" smtClean="0"/>
              <a:t> </a:t>
            </a:r>
            <a:r>
              <a:rPr lang="en-US" sz="3000" dirty="0"/>
              <a:t>cousin’s husband spoke </a:t>
            </a:r>
            <a:r>
              <a:rPr lang="en-US" sz="3000" dirty="0" smtClean="0"/>
              <a:t>with </a:t>
            </a:r>
            <a:r>
              <a:rPr lang="en-US" sz="3000" dirty="0" err="1" smtClean="0"/>
              <a:t>Crisanto</a:t>
            </a:r>
            <a:r>
              <a:rPr lang="en-US" sz="3000" dirty="0" smtClean="0"/>
              <a:t>, </a:t>
            </a:r>
            <a:r>
              <a:rPr lang="en-US" sz="3000" dirty="0"/>
              <a:t>he said he was worried </a:t>
            </a:r>
            <a:r>
              <a:rPr lang="en-US" sz="3000" dirty="0" err="1" smtClean="0"/>
              <a:t>Crisanto</a:t>
            </a:r>
            <a:r>
              <a:rPr lang="en-US" sz="3000" dirty="0" smtClean="0"/>
              <a:t> </a:t>
            </a:r>
            <a:r>
              <a:rPr lang="en-US" sz="3000" dirty="0"/>
              <a:t>would soon find out that </a:t>
            </a:r>
            <a:r>
              <a:rPr lang="en-US" sz="3000" dirty="0" err="1" smtClean="0"/>
              <a:t>Mirasol</a:t>
            </a:r>
            <a:r>
              <a:rPr lang="en-US" sz="3000" dirty="0" smtClean="0"/>
              <a:t> </a:t>
            </a:r>
            <a:r>
              <a:rPr lang="en-US" sz="3000" dirty="0"/>
              <a:t>was staying </a:t>
            </a:r>
            <a:r>
              <a:rPr lang="en-US" sz="3000" dirty="0" smtClean="0"/>
              <a:t>with </a:t>
            </a:r>
            <a:r>
              <a:rPr lang="en-US" sz="3000" dirty="0"/>
              <a:t>them and asked her to leave.</a:t>
            </a:r>
          </a:p>
          <a:p>
            <a:endParaRPr lang="en-US" dirty="0"/>
          </a:p>
        </p:txBody>
      </p:sp>
    </p:spTree>
    <p:extLst>
      <p:ext uri="{BB962C8B-B14F-4D97-AF65-F5344CB8AC3E}">
        <p14:creationId xmlns:p14="http://schemas.microsoft.com/office/powerpoint/2010/main" val="1886858919"/>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Example Case #1, </a:t>
            </a:r>
            <a:r>
              <a:rPr lang="en-US" dirty="0" smtClean="0">
                <a:solidFill>
                  <a:srgbClr val="9BD7D7"/>
                </a:solidFill>
                <a:ea typeface="Garamond"/>
                <a:cs typeface="Garamond"/>
              </a:rPr>
              <a:t>cont’d</a:t>
            </a:r>
            <a:endParaRPr lang="en-US" dirty="0">
              <a:solidFill>
                <a:srgbClr val="9BD7D7"/>
              </a:solidFill>
              <a:ea typeface="Garamond"/>
              <a:cs typeface="Garamond"/>
            </a:endParaRPr>
          </a:p>
        </p:txBody>
      </p:sp>
      <p:sp>
        <p:nvSpPr>
          <p:cNvPr id="3" name="Content Placeholder 2"/>
          <p:cNvSpPr>
            <a:spLocks noGrp="1"/>
          </p:cNvSpPr>
          <p:nvPr>
            <p:ph idx="1"/>
          </p:nvPr>
        </p:nvSpPr>
        <p:spPr>
          <a:xfrm>
            <a:off x="609600" y="1295400"/>
            <a:ext cx="10972800" cy="4648200"/>
          </a:xfrm>
        </p:spPr>
        <p:txBody>
          <a:bodyPr>
            <a:normAutofit fontScale="40000" lnSpcReduction="20000"/>
          </a:bodyPr>
          <a:lstStyle/>
          <a:p>
            <a:pPr marL="0" indent="0">
              <a:lnSpc>
                <a:spcPct val="120000"/>
              </a:lnSpc>
              <a:spcBef>
                <a:spcPts val="0"/>
              </a:spcBef>
              <a:buNone/>
            </a:pPr>
            <a:r>
              <a:rPr lang="en-US" sz="5900" b="1" dirty="0"/>
              <a:t>Urgent Needs: </a:t>
            </a:r>
            <a:endParaRPr lang="en-US" sz="5900" b="1" dirty="0" smtClean="0"/>
          </a:p>
          <a:p>
            <a:pPr marL="0" indent="0" algn="just">
              <a:lnSpc>
                <a:spcPct val="120000"/>
              </a:lnSpc>
              <a:spcBef>
                <a:spcPts val="0"/>
              </a:spcBef>
              <a:buNone/>
            </a:pPr>
            <a:r>
              <a:rPr lang="en-US" sz="5900" dirty="0" err="1" smtClean="0"/>
              <a:t>Mirasol</a:t>
            </a:r>
            <a:r>
              <a:rPr lang="en-US" sz="5900" dirty="0" smtClean="0"/>
              <a:t> took </a:t>
            </a:r>
            <a:r>
              <a:rPr lang="en-US" sz="5900" dirty="0"/>
              <a:t>her son and came to our shelter yesterday. It is not safe for her to stay </a:t>
            </a:r>
            <a:r>
              <a:rPr lang="en-US" sz="5900" dirty="0" smtClean="0"/>
              <a:t>here </a:t>
            </a:r>
            <a:r>
              <a:rPr lang="en-US" sz="5900" dirty="0"/>
              <a:t>however, because </a:t>
            </a:r>
            <a:r>
              <a:rPr lang="en-US" sz="5900" dirty="0" err="1" smtClean="0"/>
              <a:t>Crisanto</a:t>
            </a:r>
            <a:r>
              <a:rPr lang="en-US" sz="5900" dirty="0" smtClean="0"/>
              <a:t> </a:t>
            </a:r>
            <a:r>
              <a:rPr lang="en-US" sz="5900" dirty="0"/>
              <a:t>has friends </a:t>
            </a:r>
            <a:r>
              <a:rPr lang="en-US" sz="5900" dirty="0" smtClean="0"/>
              <a:t>who are police officers, and </a:t>
            </a:r>
            <a:r>
              <a:rPr lang="en-US" sz="5900" dirty="0"/>
              <a:t>many of </a:t>
            </a:r>
            <a:r>
              <a:rPr lang="en-US" sz="5900" dirty="0" smtClean="0"/>
              <a:t>the local </a:t>
            </a:r>
            <a:r>
              <a:rPr lang="en-US" sz="5900" dirty="0"/>
              <a:t>police officers know the location of our shelter. </a:t>
            </a:r>
            <a:r>
              <a:rPr lang="en-US" sz="5900" dirty="0" smtClean="0"/>
              <a:t>We </a:t>
            </a:r>
            <a:r>
              <a:rPr lang="en-US" sz="5900" dirty="0"/>
              <a:t>want to relocate </a:t>
            </a:r>
            <a:r>
              <a:rPr lang="en-US" sz="5900" dirty="0" err="1" smtClean="0"/>
              <a:t>Mirasol</a:t>
            </a:r>
            <a:r>
              <a:rPr lang="en-US" sz="5900" dirty="0" smtClean="0"/>
              <a:t> </a:t>
            </a:r>
            <a:r>
              <a:rPr lang="en-US" sz="5900" dirty="0"/>
              <a:t>and her son a few hours away, where one of our partner </a:t>
            </a:r>
            <a:r>
              <a:rPr lang="en-US" sz="5900" dirty="0" smtClean="0"/>
              <a:t>organizations – who provides psychosocial support and vocational training – has </a:t>
            </a:r>
            <a:r>
              <a:rPr lang="en-US" sz="5900" dirty="0"/>
              <a:t>agreed to help find a safe place where </a:t>
            </a:r>
            <a:r>
              <a:rPr lang="en-US" sz="5900" dirty="0" err="1" smtClean="0"/>
              <a:t>Mirasol</a:t>
            </a:r>
            <a:r>
              <a:rPr lang="en-US" sz="5900" dirty="0" smtClean="0"/>
              <a:t> </a:t>
            </a:r>
            <a:r>
              <a:rPr lang="en-US" sz="5900" dirty="0"/>
              <a:t>can rent a room. </a:t>
            </a:r>
            <a:endParaRPr lang="en-US" sz="5900" dirty="0" smtClean="0"/>
          </a:p>
          <a:p>
            <a:pPr marL="0" indent="0" algn="just">
              <a:lnSpc>
                <a:spcPct val="120000"/>
              </a:lnSpc>
              <a:spcBef>
                <a:spcPts val="0"/>
              </a:spcBef>
              <a:buNone/>
            </a:pPr>
            <a:endParaRPr lang="en-US" sz="5900" dirty="0"/>
          </a:p>
          <a:p>
            <a:pPr marL="0" indent="0" algn="just">
              <a:lnSpc>
                <a:spcPct val="120000"/>
              </a:lnSpc>
              <a:spcBef>
                <a:spcPts val="0"/>
              </a:spcBef>
              <a:buNone/>
            </a:pPr>
            <a:r>
              <a:rPr lang="en-US" sz="5900" dirty="0" err="1" smtClean="0"/>
              <a:t>Mirasol</a:t>
            </a:r>
            <a:r>
              <a:rPr lang="en-US" sz="5900" dirty="0" smtClean="0"/>
              <a:t> </a:t>
            </a:r>
            <a:r>
              <a:rPr lang="en-US" sz="5900" dirty="0"/>
              <a:t>also needs to go to the hospital to get her broken arm </a:t>
            </a:r>
            <a:r>
              <a:rPr lang="en-US" sz="5900" dirty="0" smtClean="0"/>
              <a:t>set </a:t>
            </a:r>
            <a:r>
              <a:rPr lang="en-US" sz="5900" dirty="0"/>
              <a:t>and her </a:t>
            </a:r>
            <a:endParaRPr lang="en-US" sz="5900" dirty="0" smtClean="0"/>
          </a:p>
          <a:p>
            <a:pPr marL="0" indent="0" algn="just">
              <a:lnSpc>
                <a:spcPct val="120000"/>
              </a:lnSpc>
              <a:spcBef>
                <a:spcPts val="0"/>
              </a:spcBef>
              <a:buNone/>
            </a:pPr>
            <a:r>
              <a:rPr lang="en-US" sz="5900" dirty="0" smtClean="0"/>
              <a:t>other </a:t>
            </a:r>
            <a:r>
              <a:rPr lang="en-US" sz="5900" dirty="0"/>
              <a:t>injuries </a:t>
            </a:r>
            <a:r>
              <a:rPr lang="en-US" sz="5900" dirty="0" smtClean="0"/>
              <a:t>treated, and she’ll need counseling to help her heal from </a:t>
            </a:r>
          </a:p>
          <a:p>
            <a:pPr marL="0" indent="0" algn="just">
              <a:lnSpc>
                <a:spcPct val="120000"/>
              </a:lnSpc>
              <a:spcBef>
                <a:spcPts val="0"/>
              </a:spcBef>
              <a:buNone/>
            </a:pPr>
            <a:r>
              <a:rPr lang="en-US" sz="5900" dirty="0" smtClean="0"/>
              <a:t>the trauma she experienced. She doesn’t have any income, so she wants </a:t>
            </a:r>
          </a:p>
          <a:p>
            <a:pPr marL="0" indent="0" algn="just">
              <a:lnSpc>
                <a:spcPct val="120000"/>
              </a:lnSpc>
              <a:spcBef>
                <a:spcPts val="0"/>
              </a:spcBef>
              <a:buNone/>
            </a:pPr>
            <a:r>
              <a:rPr lang="en-US" sz="5900" dirty="0" smtClean="0"/>
              <a:t>to start a small sewing business and will need start-up funds.  </a:t>
            </a:r>
            <a:endParaRPr lang="en-US" sz="5900" dirty="0"/>
          </a:p>
          <a:p>
            <a:pPr marL="0" indent="0">
              <a:buNone/>
            </a:pPr>
            <a:endParaRPr lang="en-US" dirty="0"/>
          </a:p>
        </p:txBody>
      </p:sp>
    </p:spTree>
    <p:extLst>
      <p:ext uri="{BB962C8B-B14F-4D97-AF65-F5344CB8AC3E}">
        <p14:creationId xmlns:p14="http://schemas.microsoft.com/office/powerpoint/2010/main" val="1315641837"/>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150" y="-4237"/>
            <a:ext cx="10515600" cy="1325563"/>
          </a:xfrm>
        </p:spPr>
        <p:txBody>
          <a:bodyPr>
            <a:normAutofit/>
          </a:bodyPr>
          <a:lstStyle/>
          <a:p>
            <a:pPr algn="ctr"/>
            <a:r>
              <a:rPr lang="en-US" dirty="0">
                <a:solidFill>
                  <a:srgbClr val="9BD7D7"/>
                </a:solidFill>
                <a:ea typeface="Garamond"/>
                <a:cs typeface="Garamond"/>
              </a:rPr>
              <a:t>Example Case #1</a:t>
            </a:r>
          </a:p>
        </p:txBody>
      </p:sp>
      <p:sp>
        <p:nvSpPr>
          <p:cNvPr id="3" name="Content Placeholder 2"/>
          <p:cNvSpPr>
            <a:spLocks noGrp="1"/>
          </p:cNvSpPr>
          <p:nvPr>
            <p:ph idx="1"/>
          </p:nvPr>
        </p:nvSpPr>
        <p:spPr>
          <a:xfrm>
            <a:off x="609600" y="1321326"/>
            <a:ext cx="5334000" cy="4495800"/>
          </a:xfrm>
          <a:ln w="28575">
            <a:solidFill>
              <a:srgbClr val="F46957"/>
            </a:solidFill>
          </a:ln>
        </p:spPr>
        <p:txBody>
          <a:bodyPr vert="horz" lIns="182880" tIns="182880" rIns="182880" bIns="182880" rtlCol="0">
            <a:normAutofit fontScale="92500" lnSpcReduction="20000"/>
          </a:bodyPr>
          <a:lstStyle/>
          <a:p>
            <a:pPr marL="0" indent="0">
              <a:buNone/>
            </a:pPr>
            <a:r>
              <a:rPr lang="en-US" b="1" dirty="0" smtClean="0"/>
              <a:t>Context: </a:t>
            </a:r>
          </a:p>
          <a:p>
            <a:pPr marL="0" indent="0">
              <a:buNone/>
            </a:pPr>
            <a:r>
              <a:rPr lang="en-US" dirty="0" err="1" smtClean="0"/>
              <a:t>Mirasol</a:t>
            </a:r>
            <a:r>
              <a:rPr lang="en-US" dirty="0" smtClean="0"/>
              <a:t> is 22 years old and has an 11 month old son. </a:t>
            </a:r>
            <a:r>
              <a:rPr lang="en-US" dirty="0" err="1" smtClean="0"/>
              <a:t>Mirasol</a:t>
            </a:r>
            <a:r>
              <a:rPr lang="en-US" dirty="0" smtClean="0"/>
              <a:t> and the child’s father, </a:t>
            </a:r>
            <a:r>
              <a:rPr lang="en-US" dirty="0" err="1" smtClean="0"/>
              <a:t>Crisanto</a:t>
            </a:r>
            <a:r>
              <a:rPr lang="en-US" dirty="0" smtClean="0"/>
              <a:t>, are not married, but </a:t>
            </a:r>
            <a:r>
              <a:rPr lang="en-US" dirty="0" err="1" smtClean="0"/>
              <a:t>Mirasol</a:t>
            </a:r>
            <a:r>
              <a:rPr lang="en-US" dirty="0" smtClean="0"/>
              <a:t> moved in with </a:t>
            </a:r>
            <a:r>
              <a:rPr lang="en-US" dirty="0" err="1" smtClean="0"/>
              <a:t>Crisanto</a:t>
            </a:r>
            <a:r>
              <a:rPr lang="en-US" dirty="0" smtClean="0"/>
              <a:t> when she became pregnant. </a:t>
            </a:r>
            <a:r>
              <a:rPr lang="en-US" dirty="0" err="1" smtClean="0">
                <a:solidFill>
                  <a:srgbClr val="F2523C"/>
                </a:solidFill>
              </a:rPr>
              <a:t>Crisanto</a:t>
            </a:r>
            <a:r>
              <a:rPr lang="en-US" dirty="0" smtClean="0">
                <a:solidFill>
                  <a:srgbClr val="F2523C"/>
                </a:solidFill>
              </a:rPr>
              <a:t> began hitting </a:t>
            </a:r>
            <a:r>
              <a:rPr lang="en-US" dirty="0" err="1" smtClean="0">
                <a:solidFill>
                  <a:srgbClr val="F2523C"/>
                </a:solidFill>
              </a:rPr>
              <a:t>Mirasol</a:t>
            </a:r>
            <a:r>
              <a:rPr lang="en-US" dirty="0" smtClean="0">
                <a:solidFill>
                  <a:srgbClr val="F2523C"/>
                </a:solidFill>
              </a:rPr>
              <a:t> when she moved in</a:t>
            </a:r>
            <a:r>
              <a:rPr lang="en-US" dirty="0"/>
              <a:t>, and </a:t>
            </a:r>
            <a:r>
              <a:rPr lang="en-US" dirty="0" smtClean="0">
                <a:solidFill>
                  <a:srgbClr val="F2523C"/>
                </a:solidFill>
              </a:rPr>
              <a:t>he often forces her to have sex with him </a:t>
            </a:r>
            <a:r>
              <a:rPr lang="en-US" dirty="0" smtClean="0"/>
              <a:t>even when she refuses. A few months ago, </a:t>
            </a:r>
            <a:r>
              <a:rPr lang="en-US" dirty="0" smtClean="0">
                <a:solidFill>
                  <a:srgbClr val="F2523C"/>
                </a:solidFill>
              </a:rPr>
              <a:t>he beat her and threatened to kill her, putting a knife to her neck. </a:t>
            </a:r>
          </a:p>
        </p:txBody>
      </p:sp>
      <p:cxnSp>
        <p:nvCxnSpPr>
          <p:cNvPr id="7" name="Straight Arrow Connector 6"/>
          <p:cNvCxnSpPr/>
          <p:nvPr/>
        </p:nvCxnSpPr>
        <p:spPr>
          <a:xfrm flipV="1">
            <a:off x="5712909" y="4800262"/>
            <a:ext cx="723900" cy="132288"/>
          </a:xfrm>
          <a:prstGeom prst="straightConnector1">
            <a:avLst/>
          </a:prstGeom>
          <a:ln w="31750">
            <a:solidFill>
              <a:srgbClr val="F46957"/>
            </a:solidFill>
            <a:tailEnd type="triangle" w="lg" len="lg"/>
          </a:ln>
        </p:spPr>
        <p:style>
          <a:lnRef idx="1">
            <a:schemeClr val="accent6"/>
          </a:lnRef>
          <a:fillRef idx="0">
            <a:schemeClr val="accent6"/>
          </a:fillRef>
          <a:effectRef idx="0">
            <a:schemeClr val="accent6"/>
          </a:effectRef>
          <a:fontRef idx="minor">
            <a:schemeClr val="tx1"/>
          </a:fontRef>
        </p:style>
      </p:cxnSp>
      <p:sp>
        <p:nvSpPr>
          <p:cNvPr id="8" name="TextBox 7"/>
          <p:cNvSpPr txBox="1"/>
          <p:nvPr/>
        </p:nvSpPr>
        <p:spPr>
          <a:xfrm>
            <a:off x="6436809" y="1292811"/>
            <a:ext cx="5105400" cy="4524315"/>
          </a:xfrm>
          <a:prstGeom prst="rect">
            <a:avLst/>
          </a:prstGeom>
          <a:noFill/>
        </p:spPr>
        <p:txBody>
          <a:bodyPr wrap="square" rtlCol="0">
            <a:spAutoFit/>
          </a:bodyPr>
          <a:lstStyle/>
          <a:p>
            <a:r>
              <a:rPr lang="en-US" sz="2400" dirty="0">
                <a:solidFill>
                  <a:srgbClr val="69645A"/>
                </a:solidFill>
              </a:rPr>
              <a:t>This information is relevant because it helps us understand that:</a:t>
            </a:r>
          </a:p>
          <a:p>
            <a:endParaRPr lang="en-US" sz="2400" dirty="0">
              <a:solidFill>
                <a:srgbClr val="69645A"/>
              </a:solidFill>
            </a:endParaRPr>
          </a:p>
          <a:p>
            <a:r>
              <a:rPr lang="en-US" sz="2400" dirty="0" err="1" smtClean="0">
                <a:solidFill>
                  <a:srgbClr val="69645A"/>
                </a:solidFill>
              </a:rPr>
              <a:t>Mirasol</a:t>
            </a:r>
            <a:r>
              <a:rPr lang="en-US" sz="2400" dirty="0" smtClean="0">
                <a:solidFill>
                  <a:srgbClr val="69645A"/>
                </a:solidFill>
              </a:rPr>
              <a:t> </a:t>
            </a:r>
            <a:r>
              <a:rPr lang="en-US" sz="2400" dirty="0">
                <a:solidFill>
                  <a:srgbClr val="69645A"/>
                </a:solidFill>
              </a:rPr>
              <a:t>is a victim of domestic violence, which is a form of gender-based violence</a:t>
            </a:r>
          </a:p>
          <a:p>
            <a:endParaRPr lang="en-US" sz="2400" dirty="0">
              <a:solidFill>
                <a:srgbClr val="69645A"/>
              </a:solidFill>
            </a:endParaRPr>
          </a:p>
          <a:p>
            <a:r>
              <a:rPr lang="en-US" sz="2400" dirty="0">
                <a:solidFill>
                  <a:srgbClr val="69645A"/>
                </a:solidFill>
              </a:rPr>
              <a:t>The violence has been escalating</a:t>
            </a:r>
          </a:p>
          <a:p>
            <a:endParaRPr lang="en-US" sz="2400" dirty="0">
              <a:solidFill>
                <a:srgbClr val="69645A"/>
              </a:solidFill>
            </a:endParaRPr>
          </a:p>
          <a:p>
            <a:r>
              <a:rPr lang="en-US" sz="2400" dirty="0">
                <a:solidFill>
                  <a:srgbClr val="69645A"/>
                </a:solidFill>
              </a:rPr>
              <a:t>There was a prior </a:t>
            </a:r>
            <a:endParaRPr lang="en-US" sz="2400" dirty="0" smtClean="0">
              <a:solidFill>
                <a:srgbClr val="69645A"/>
              </a:solidFill>
            </a:endParaRPr>
          </a:p>
          <a:p>
            <a:r>
              <a:rPr lang="en-US" sz="2400" dirty="0" smtClean="0">
                <a:solidFill>
                  <a:srgbClr val="69645A"/>
                </a:solidFill>
              </a:rPr>
              <a:t>murder/femicide </a:t>
            </a:r>
          </a:p>
          <a:p>
            <a:r>
              <a:rPr lang="en-US" sz="2400" dirty="0" smtClean="0">
                <a:solidFill>
                  <a:srgbClr val="69645A"/>
                </a:solidFill>
              </a:rPr>
              <a:t>attempt</a:t>
            </a:r>
            <a:endParaRPr lang="en-US" sz="2400" dirty="0">
              <a:solidFill>
                <a:srgbClr val="69645A"/>
              </a:solidFill>
            </a:endParaRPr>
          </a:p>
        </p:txBody>
      </p:sp>
      <p:cxnSp>
        <p:nvCxnSpPr>
          <p:cNvPr id="6" name="Straight Arrow Connector 5"/>
          <p:cNvCxnSpPr/>
          <p:nvPr/>
        </p:nvCxnSpPr>
        <p:spPr>
          <a:xfrm flipV="1">
            <a:off x="5446209" y="2933606"/>
            <a:ext cx="990600" cy="457200"/>
          </a:xfrm>
          <a:prstGeom prst="straightConnector1">
            <a:avLst/>
          </a:prstGeom>
          <a:ln w="31750">
            <a:solidFill>
              <a:srgbClr val="F46957"/>
            </a:solidFill>
            <a:tailEnd type="triangle" w="lg" len="lg"/>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p:nvPr/>
        </p:nvCxnSpPr>
        <p:spPr>
          <a:xfrm>
            <a:off x="5638800" y="4114800"/>
            <a:ext cx="876300" cy="0"/>
          </a:xfrm>
          <a:prstGeom prst="straightConnector1">
            <a:avLst/>
          </a:prstGeom>
          <a:ln w="31750">
            <a:solidFill>
              <a:srgbClr val="F46957"/>
            </a:solidFill>
            <a:tailEnd type="triangle" w="lg" len="lg"/>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570365313"/>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108" y="-121046"/>
            <a:ext cx="10515600" cy="1325563"/>
          </a:xfrm>
        </p:spPr>
        <p:txBody>
          <a:bodyPr>
            <a:normAutofit/>
          </a:bodyPr>
          <a:lstStyle/>
          <a:p>
            <a:pPr algn="ctr"/>
            <a:r>
              <a:rPr lang="en-US" dirty="0">
                <a:solidFill>
                  <a:srgbClr val="9BD7D7"/>
                </a:solidFill>
                <a:ea typeface="Garamond"/>
                <a:cs typeface="Garamond"/>
              </a:rPr>
              <a:t>Example Case #1, </a:t>
            </a:r>
            <a:r>
              <a:rPr lang="en-US" dirty="0" smtClean="0">
                <a:solidFill>
                  <a:srgbClr val="9BD7D7"/>
                </a:solidFill>
                <a:ea typeface="Garamond"/>
                <a:cs typeface="Garamond"/>
              </a:rPr>
              <a:t>cont’d</a:t>
            </a:r>
            <a:endParaRPr lang="en-US" dirty="0">
              <a:solidFill>
                <a:srgbClr val="9BD7D7"/>
              </a:solidFill>
              <a:ea typeface="Garamond"/>
              <a:cs typeface="Garamond"/>
            </a:endParaRPr>
          </a:p>
        </p:txBody>
      </p:sp>
      <p:sp>
        <p:nvSpPr>
          <p:cNvPr id="3" name="Content Placeholder 2"/>
          <p:cNvSpPr>
            <a:spLocks noGrp="1"/>
          </p:cNvSpPr>
          <p:nvPr>
            <p:ph idx="1"/>
          </p:nvPr>
        </p:nvSpPr>
        <p:spPr>
          <a:xfrm>
            <a:off x="457200" y="1295481"/>
            <a:ext cx="7315200" cy="4495719"/>
          </a:xfrm>
          <a:ln w="31750">
            <a:solidFill>
              <a:srgbClr val="F46957"/>
            </a:solidFill>
          </a:ln>
        </p:spPr>
        <p:txBody>
          <a:bodyPr vert="horz" lIns="182880" tIns="182880" rIns="182880" bIns="182880" rtlCol="0">
            <a:normAutofit fontScale="77500" lnSpcReduction="20000"/>
          </a:bodyPr>
          <a:lstStyle/>
          <a:p>
            <a:pPr marL="0" indent="0">
              <a:buNone/>
            </a:pPr>
            <a:r>
              <a:rPr lang="en-US" sz="3600" b="1" dirty="0" smtClean="0"/>
              <a:t>Violent Incident: </a:t>
            </a:r>
          </a:p>
          <a:p>
            <a:pPr marL="0" indent="0">
              <a:buNone/>
            </a:pPr>
            <a:r>
              <a:rPr lang="en-US" sz="3600" dirty="0" smtClean="0"/>
              <a:t>Two </a:t>
            </a:r>
            <a:r>
              <a:rPr lang="en-US" sz="3600" dirty="0"/>
              <a:t>weeks ago, </a:t>
            </a:r>
            <a:r>
              <a:rPr lang="en-US" sz="3600" dirty="0" err="1" smtClean="0">
                <a:solidFill>
                  <a:srgbClr val="F2523C"/>
                </a:solidFill>
              </a:rPr>
              <a:t>Crisanto</a:t>
            </a:r>
            <a:r>
              <a:rPr lang="en-US" sz="3600" dirty="0" smtClean="0">
                <a:solidFill>
                  <a:srgbClr val="F2523C"/>
                </a:solidFill>
              </a:rPr>
              <a:t> </a:t>
            </a:r>
            <a:r>
              <a:rPr lang="en-US" sz="3600" dirty="0">
                <a:solidFill>
                  <a:srgbClr val="F2523C"/>
                </a:solidFill>
              </a:rPr>
              <a:t>tried to strangle </a:t>
            </a:r>
            <a:r>
              <a:rPr lang="en-US" sz="3600" dirty="0" err="1" smtClean="0">
                <a:solidFill>
                  <a:srgbClr val="F2523C"/>
                </a:solidFill>
              </a:rPr>
              <a:t>Mirasol</a:t>
            </a:r>
            <a:r>
              <a:rPr lang="en-US" sz="3600" dirty="0" smtClean="0">
                <a:solidFill>
                  <a:srgbClr val="F2523C"/>
                </a:solidFill>
              </a:rPr>
              <a:t> </a:t>
            </a:r>
            <a:r>
              <a:rPr lang="en-US" sz="3600" dirty="0">
                <a:solidFill>
                  <a:srgbClr val="F2523C"/>
                </a:solidFill>
              </a:rPr>
              <a:t>after giving her a beating that resulted in a fractured forearm, severe abdominal bruising, and possibly a broken rib.</a:t>
            </a:r>
            <a:r>
              <a:rPr lang="en-US" sz="3600" dirty="0"/>
              <a:t> </a:t>
            </a:r>
            <a:r>
              <a:rPr lang="en-US" sz="3600" dirty="0" err="1" smtClean="0"/>
              <a:t>Mirasol</a:t>
            </a:r>
            <a:r>
              <a:rPr lang="en-US" sz="3600" dirty="0" smtClean="0"/>
              <a:t> </a:t>
            </a:r>
            <a:r>
              <a:rPr lang="en-US" sz="3600" dirty="0"/>
              <a:t>managed to escape with her son with the help of a neighbor and hid at her cousin’s house. </a:t>
            </a:r>
            <a:r>
              <a:rPr lang="en-US" sz="3600" dirty="0" err="1" smtClean="0">
                <a:solidFill>
                  <a:srgbClr val="F2523C"/>
                </a:solidFill>
              </a:rPr>
              <a:t>Crisanto</a:t>
            </a:r>
            <a:r>
              <a:rPr lang="en-US" sz="3600" dirty="0" smtClean="0">
                <a:solidFill>
                  <a:srgbClr val="F2523C"/>
                </a:solidFill>
              </a:rPr>
              <a:t> </a:t>
            </a:r>
            <a:r>
              <a:rPr lang="en-US" sz="3600" dirty="0">
                <a:solidFill>
                  <a:srgbClr val="F2523C"/>
                </a:solidFill>
              </a:rPr>
              <a:t>called all of </a:t>
            </a:r>
            <a:r>
              <a:rPr lang="en-US" sz="3600" dirty="0" err="1" smtClean="0">
                <a:solidFill>
                  <a:srgbClr val="F2523C"/>
                </a:solidFill>
              </a:rPr>
              <a:t>Mirasol’s</a:t>
            </a:r>
            <a:r>
              <a:rPr lang="en-US" sz="3600" dirty="0" smtClean="0">
                <a:solidFill>
                  <a:srgbClr val="F2523C"/>
                </a:solidFill>
              </a:rPr>
              <a:t> </a:t>
            </a:r>
            <a:r>
              <a:rPr lang="en-US" sz="3600" dirty="0">
                <a:solidFill>
                  <a:srgbClr val="F2523C"/>
                </a:solidFill>
              </a:rPr>
              <a:t>relatives looking for her and threatening to kill her and her son. </a:t>
            </a:r>
            <a:r>
              <a:rPr lang="en-US" sz="3600" dirty="0"/>
              <a:t>After </a:t>
            </a:r>
            <a:r>
              <a:rPr lang="en-US" sz="3600" dirty="0" err="1" smtClean="0"/>
              <a:t>Mirasol’s</a:t>
            </a:r>
            <a:r>
              <a:rPr lang="en-US" sz="3600" dirty="0" smtClean="0"/>
              <a:t> </a:t>
            </a:r>
            <a:r>
              <a:rPr lang="en-US" sz="3600" dirty="0"/>
              <a:t>cousin’s husband spoke with </a:t>
            </a:r>
            <a:r>
              <a:rPr lang="en-US" sz="3600" dirty="0" err="1" smtClean="0"/>
              <a:t>Crisanto</a:t>
            </a:r>
            <a:r>
              <a:rPr lang="en-US" sz="3600" dirty="0" smtClean="0"/>
              <a:t>, </a:t>
            </a:r>
            <a:r>
              <a:rPr lang="en-US" sz="3600" dirty="0"/>
              <a:t>he said he was worried </a:t>
            </a:r>
            <a:r>
              <a:rPr lang="en-US" sz="3600" dirty="0" err="1" smtClean="0"/>
              <a:t>Crisanto</a:t>
            </a:r>
            <a:r>
              <a:rPr lang="en-US" sz="3600" dirty="0" smtClean="0"/>
              <a:t> </a:t>
            </a:r>
            <a:r>
              <a:rPr lang="en-US" sz="3600" dirty="0"/>
              <a:t>would soon find out that </a:t>
            </a:r>
            <a:r>
              <a:rPr lang="en-US" sz="3600" dirty="0" err="1" smtClean="0"/>
              <a:t>Mirasol</a:t>
            </a:r>
            <a:r>
              <a:rPr lang="en-US" sz="3600" dirty="0" smtClean="0"/>
              <a:t> </a:t>
            </a:r>
            <a:r>
              <a:rPr lang="en-US" sz="3600" dirty="0"/>
              <a:t>was staying with them and asked her to leave</a:t>
            </a:r>
            <a:r>
              <a:rPr lang="en-US" sz="3600" dirty="0" smtClean="0"/>
              <a:t>.</a:t>
            </a:r>
            <a:endParaRPr lang="en-US" sz="3600" dirty="0"/>
          </a:p>
        </p:txBody>
      </p:sp>
      <p:cxnSp>
        <p:nvCxnSpPr>
          <p:cNvPr id="4" name="Straight Arrow Connector 3"/>
          <p:cNvCxnSpPr/>
          <p:nvPr/>
        </p:nvCxnSpPr>
        <p:spPr>
          <a:xfrm>
            <a:off x="1748883" y="962966"/>
            <a:ext cx="609600" cy="0"/>
          </a:xfrm>
          <a:prstGeom prst="straightConnector1">
            <a:avLst/>
          </a:prstGeom>
          <a:ln w="31750">
            <a:solidFill>
              <a:srgbClr val="F46957"/>
            </a:solidFill>
            <a:tailEnd type="triangle" w="lg" len="lg"/>
          </a:ln>
        </p:spPr>
        <p:style>
          <a:lnRef idx="1">
            <a:schemeClr val="accent6"/>
          </a:lnRef>
          <a:fillRef idx="0">
            <a:schemeClr val="accent6"/>
          </a:fillRef>
          <a:effectRef idx="0">
            <a:schemeClr val="accent6"/>
          </a:effectRef>
          <a:fontRef idx="minor">
            <a:schemeClr val="tx1"/>
          </a:fontRef>
        </p:style>
      </p:cxnSp>
      <p:sp>
        <p:nvSpPr>
          <p:cNvPr id="7" name="Rectangle 6"/>
          <p:cNvSpPr/>
          <p:nvPr/>
        </p:nvSpPr>
        <p:spPr>
          <a:xfrm>
            <a:off x="628186" y="1752600"/>
            <a:ext cx="2209800" cy="457200"/>
          </a:xfrm>
          <a:prstGeom prst="rect">
            <a:avLst/>
          </a:prstGeom>
          <a:noFill/>
          <a:ln>
            <a:solidFill>
              <a:srgbClr val="F469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1748883" y="949108"/>
            <a:ext cx="0" cy="808038"/>
          </a:xfrm>
          <a:prstGeom prst="line">
            <a:avLst/>
          </a:prstGeom>
          <a:ln w="31750">
            <a:solidFill>
              <a:srgbClr val="F46957"/>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58483" y="765635"/>
            <a:ext cx="4838700" cy="461665"/>
          </a:xfrm>
          <a:prstGeom prst="rect">
            <a:avLst/>
          </a:prstGeom>
          <a:noFill/>
        </p:spPr>
        <p:txBody>
          <a:bodyPr wrap="square" rtlCol="0">
            <a:spAutoFit/>
          </a:bodyPr>
          <a:lstStyle/>
          <a:p>
            <a:r>
              <a:rPr lang="en-US" sz="2400" dirty="0"/>
              <a:t>Occurred within the last 3 months</a:t>
            </a:r>
          </a:p>
        </p:txBody>
      </p:sp>
      <p:cxnSp>
        <p:nvCxnSpPr>
          <p:cNvPr id="13" name="Straight Arrow Connector 12"/>
          <p:cNvCxnSpPr/>
          <p:nvPr/>
        </p:nvCxnSpPr>
        <p:spPr>
          <a:xfrm flipV="1">
            <a:off x="7156704" y="2355172"/>
            <a:ext cx="996696" cy="133276"/>
          </a:xfrm>
          <a:prstGeom prst="straightConnector1">
            <a:avLst/>
          </a:prstGeom>
          <a:ln w="31750">
            <a:solidFill>
              <a:srgbClr val="F46957"/>
            </a:solidFill>
            <a:tailEnd type="triangle" w="lg" len="lg"/>
          </a:ln>
        </p:spPr>
        <p:style>
          <a:lnRef idx="1">
            <a:schemeClr val="accent6"/>
          </a:lnRef>
          <a:fillRef idx="0">
            <a:schemeClr val="accent6"/>
          </a:fillRef>
          <a:effectRef idx="0">
            <a:schemeClr val="accent6"/>
          </a:effectRef>
          <a:fontRef idx="minor">
            <a:schemeClr val="tx1"/>
          </a:fontRef>
        </p:style>
      </p:cxnSp>
      <p:sp>
        <p:nvSpPr>
          <p:cNvPr id="16" name="TextBox 15"/>
          <p:cNvSpPr txBox="1"/>
          <p:nvPr/>
        </p:nvSpPr>
        <p:spPr>
          <a:xfrm>
            <a:off x="8258556" y="1518952"/>
            <a:ext cx="3323844" cy="1938992"/>
          </a:xfrm>
          <a:prstGeom prst="rect">
            <a:avLst/>
          </a:prstGeom>
          <a:noFill/>
        </p:spPr>
        <p:txBody>
          <a:bodyPr wrap="square" rtlCol="0">
            <a:spAutoFit/>
          </a:bodyPr>
          <a:lstStyle/>
          <a:p>
            <a:r>
              <a:rPr lang="en-US" sz="2400" dirty="0">
                <a:solidFill>
                  <a:srgbClr val="69645A"/>
                </a:solidFill>
              </a:rPr>
              <a:t>Aggravated physical assault and murder attempt shows that the violence is extreme and life-threatening </a:t>
            </a:r>
          </a:p>
        </p:txBody>
      </p:sp>
      <p:cxnSp>
        <p:nvCxnSpPr>
          <p:cNvPr id="18" name="Straight Arrow Connector 17"/>
          <p:cNvCxnSpPr/>
          <p:nvPr/>
        </p:nvCxnSpPr>
        <p:spPr>
          <a:xfrm>
            <a:off x="7772400" y="3954966"/>
            <a:ext cx="381000" cy="0"/>
          </a:xfrm>
          <a:prstGeom prst="straightConnector1">
            <a:avLst/>
          </a:prstGeom>
          <a:ln w="31750">
            <a:solidFill>
              <a:srgbClr val="F46957"/>
            </a:solidFill>
            <a:tailEnd type="triangle" w="lg" len="lg"/>
          </a:ln>
        </p:spPr>
        <p:style>
          <a:lnRef idx="1">
            <a:schemeClr val="accent6"/>
          </a:lnRef>
          <a:fillRef idx="0">
            <a:schemeClr val="accent6"/>
          </a:fillRef>
          <a:effectRef idx="0">
            <a:schemeClr val="accent6"/>
          </a:effectRef>
          <a:fontRef idx="minor">
            <a:schemeClr val="tx1"/>
          </a:fontRef>
        </p:style>
      </p:cxnSp>
      <p:sp>
        <p:nvSpPr>
          <p:cNvPr id="20" name="TextBox 19"/>
          <p:cNvSpPr txBox="1"/>
          <p:nvPr/>
        </p:nvSpPr>
        <p:spPr>
          <a:xfrm>
            <a:off x="8267700" y="3657681"/>
            <a:ext cx="3314700" cy="1200329"/>
          </a:xfrm>
          <a:prstGeom prst="rect">
            <a:avLst/>
          </a:prstGeom>
          <a:noFill/>
        </p:spPr>
        <p:txBody>
          <a:bodyPr wrap="square" rtlCol="0">
            <a:spAutoFit/>
          </a:bodyPr>
          <a:lstStyle/>
          <a:p>
            <a:r>
              <a:rPr lang="en-US" sz="2400" dirty="0">
                <a:solidFill>
                  <a:srgbClr val="69645A"/>
                </a:solidFill>
              </a:rPr>
              <a:t>Death threats indicate that the risk is imminent and ongoing</a:t>
            </a:r>
          </a:p>
        </p:txBody>
      </p:sp>
    </p:spTree>
    <p:extLst>
      <p:ext uri="{BB962C8B-B14F-4D97-AF65-F5344CB8AC3E}">
        <p14:creationId xmlns:p14="http://schemas.microsoft.com/office/powerpoint/2010/main" val="4008519450"/>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184" y="1338773"/>
            <a:ext cx="5943600" cy="4572000"/>
          </a:xfrm>
          <a:ln w="31750">
            <a:solidFill>
              <a:srgbClr val="F46957"/>
            </a:solidFill>
          </a:ln>
        </p:spPr>
        <p:txBody>
          <a:bodyPr vert="horz" lIns="182880" tIns="182880" rIns="274320" bIns="182880" rtlCol="0">
            <a:normAutofit fontScale="25000" lnSpcReduction="20000"/>
          </a:bodyPr>
          <a:lstStyle/>
          <a:p>
            <a:pPr marL="0" indent="0">
              <a:buNone/>
            </a:pPr>
            <a:r>
              <a:rPr lang="en-US" sz="7600" b="1" dirty="0"/>
              <a:t>Urgent Needs: </a:t>
            </a:r>
          </a:p>
          <a:p>
            <a:pPr marL="0" indent="0" algn="just">
              <a:buNone/>
            </a:pPr>
            <a:r>
              <a:rPr lang="en-US" sz="7600" dirty="0" err="1" smtClean="0"/>
              <a:t>Mirasol</a:t>
            </a:r>
            <a:r>
              <a:rPr lang="en-US" sz="7600" dirty="0" smtClean="0"/>
              <a:t> </a:t>
            </a:r>
            <a:r>
              <a:rPr lang="en-US" sz="7600" dirty="0"/>
              <a:t>took her son and came to our shelter yesterday. It is </a:t>
            </a:r>
            <a:r>
              <a:rPr lang="en-US" sz="7600" dirty="0">
                <a:solidFill>
                  <a:srgbClr val="F2523C"/>
                </a:solidFill>
              </a:rPr>
              <a:t>not safe for her to stay here</a:t>
            </a:r>
            <a:r>
              <a:rPr lang="en-US" sz="7600" dirty="0"/>
              <a:t>; however, because </a:t>
            </a:r>
            <a:r>
              <a:rPr lang="en-US" sz="7600" dirty="0" err="1" smtClean="0"/>
              <a:t>Crisanto</a:t>
            </a:r>
            <a:r>
              <a:rPr lang="en-US" sz="7600" dirty="0" smtClean="0"/>
              <a:t> </a:t>
            </a:r>
            <a:r>
              <a:rPr lang="en-US" sz="7600" dirty="0"/>
              <a:t>has friends who are police officers, and many of the local police officers know the location of our shelter. We want to </a:t>
            </a:r>
            <a:r>
              <a:rPr lang="en-US" sz="7600" dirty="0">
                <a:solidFill>
                  <a:srgbClr val="F2523C"/>
                </a:solidFill>
              </a:rPr>
              <a:t>relocate </a:t>
            </a:r>
            <a:r>
              <a:rPr lang="en-US" sz="7600" dirty="0" err="1" smtClean="0">
                <a:solidFill>
                  <a:srgbClr val="F2523C"/>
                </a:solidFill>
              </a:rPr>
              <a:t>Mirasol</a:t>
            </a:r>
            <a:r>
              <a:rPr lang="en-US" sz="7600" dirty="0" smtClean="0">
                <a:solidFill>
                  <a:srgbClr val="F2523C"/>
                </a:solidFill>
              </a:rPr>
              <a:t> </a:t>
            </a:r>
            <a:r>
              <a:rPr lang="en-US" sz="7600" dirty="0">
                <a:solidFill>
                  <a:srgbClr val="F2523C"/>
                </a:solidFill>
              </a:rPr>
              <a:t>and her son </a:t>
            </a:r>
            <a:r>
              <a:rPr lang="en-US" sz="7600" dirty="0"/>
              <a:t>a few hours away, where one of our partner organizations – who provides free psychosocial support and vocational training to survivors of gender-based violence – has agreed to help find a </a:t>
            </a:r>
            <a:r>
              <a:rPr lang="en-US" sz="7600" dirty="0">
                <a:solidFill>
                  <a:srgbClr val="F2523C"/>
                </a:solidFill>
              </a:rPr>
              <a:t>safe place where </a:t>
            </a:r>
            <a:r>
              <a:rPr lang="en-US" sz="7600" dirty="0" err="1" smtClean="0">
                <a:solidFill>
                  <a:srgbClr val="F2523C"/>
                </a:solidFill>
              </a:rPr>
              <a:t>Mirasol</a:t>
            </a:r>
            <a:r>
              <a:rPr lang="en-US" sz="7600" dirty="0" smtClean="0">
                <a:solidFill>
                  <a:srgbClr val="F2523C"/>
                </a:solidFill>
              </a:rPr>
              <a:t> </a:t>
            </a:r>
            <a:r>
              <a:rPr lang="en-US" sz="7600" dirty="0">
                <a:solidFill>
                  <a:srgbClr val="F2523C"/>
                </a:solidFill>
              </a:rPr>
              <a:t>can rent a room. </a:t>
            </a:r>
          </a:p>
          <a:p>
            <a:pPr marL="0" indent="0" algn="just">
              <a:buNone/>
            </a:pPr>
            <a:endParaRPr lang="en-US" sz="4000" dirty="0"/>
          </a:p>
          <a:p>
            <a:pPr marL="0" indent="0" algn="just">
              <a:buNone/>
            </a:pPr>
            <a:r>
              <a:rPr lang="en-US" sz="7600" dirty="0" err="1" smtClean="0"/>
              <a:t>Mirasol</a:t>
            </a:r>
            <a:r>
              <a:rPr lang="en-US" sz="7600" dirty="0" smtClean="0"/>
              <a:t> </a:t>
            </a:r>
            <a:r>
              <a:rPr lang="en-US" sz="7600" dirty="0"/>
              <a:t>also </a:t>
            </a:r>
            <a:r>
              <a:rPr lang="en-US" sz="7600" dirty="0">
                <a:solidFill>
                  <a:srgbClr val="F2523C"/>
                </a:solidFill>
              </a:rPr>
              <a:t>needs to go to the hospital </a:t>
            </a:r>
            <a:r>
              <a:rPr lang="en-US" sz="7600" dirty="0"/>
              <a:t>to get her broken arm set and her other injuries treated, and she’ll need </a:t>
            </a:r>
            <a:r>
              <a:rPr lang="en-US" sz="7600" dirty="0">
                <a:solidFill>
                  <a:srgbClr val="F2523C"/>
                </a:solidFill>
              </a:rPr>
              <a:t>counseling</a:t>
            </a:r>
            <a:r>
              <a:rPr lang="en-US" sz="7600" dirty="0"/>
              <a:t> to help her heal from the trauma she experienced. She doesn’t have any income, so she wants to </a:t>
            </a:r>
            <a:r>
              <a:rPr lang="en-US" sz="7600" u="sng" dirty="0">
                <a:solidFill>
                  <a:srgbClr val="C00000"/>
                </a:solidFill>
              </a:rPr>
              <a:t>start a small sewing business and will need start-up funds</a:t>
            </a:r>
            <a:r>
              <a:rPr lang="en-US" sz="7600" dirty="0"/>
              <a:t>.  </a:t>
            </a:r>
          </a:p>
          <a:p>
            <a:pPr marL="0" indent="0">
              <a:buNone/>
            </a:pPr>
            <a:endParaRPr lang="en-US" dirty="0"/>
          </a:p>
          <a:p>
            <a:pPr marL="0" indent="0">
              <a:buNone/>
            </a:pPr>
            <a:endParaRPr lang="en-US" dirty="0"/>
          </a:p>
        </p:txBody>
      </p:sp>
      <p:sp>
        <p:nvSpPr>
          <p:cNvPr id="5" name="TextBox 4"/>
          <p:cNvSpPr txBox="1"/>
          <p:nvPr/>
        </p:nvSpPr>
        <p:spPr>
          <a:xfrm>
            <a:off x="6934200" y="1479247"/>
            <a:ext cx="4572000" cy="3970318"/>
          </a:xfrm>
          <a:prstGeom prst="rect">
            <a:avLst/>
          </a:prstGeom>
          <a:noFill/>
        </p:spPr>
        <p:txBody>
          <a:bodyPr wrap="square" rtlCol="0">
            <a:spAutoFit/>
          </a:bodyPr>
          <a:lstStyle/>
          <a:p>
            <a:r>
              <a:rPr lang="en-US" b="1" dirty="0">
                <a:solidFill>
                  <a:srgbClr val="69645A"/>
                </a:solidFill>
              </a:rPr>
              <a:t>Urgent, short-term, often life-threatening needs we </a:t>
            </a:r>
            <a:r>
              <a:rPr lang="en-US" b="1" dirty="0">
                <a:solidFill>
                  <a:srgbClr val="0F9105"/>
                </a:solidFill>
              </a:rPr>
              <a:t>can</a:t>
            </a:r>
            <a:r>
              <a:rPr lang="en-US" b="1" dirty="0"/>
              <a:t> </a:t>
            </a:r>
            <a:r>
              <a:rPr lang="en-US" b="1" dirty="0">
                <a:solidFill>
                  <a:srgbClr val="69645A"/>
                </a:solidFill>
              </a:rPr>
              <a:t>support:</a:t>
            </a:r>
          </a:p>
          <a:p>
            <a:pPr marL="742950" lvl="1" indent="-285750">
              <a:buFont typeface="Arial" panose="020B0604020202020204" pitchFamily="34" charset="0"/>
              <a:buChar char="•"/>
            </a:pPr>
            <a:r>
              <a:rPr lang="en-US" dirty="0">
                <a:solidFill>
                  <a:srgbClr val="69645A"/>
                </a:solidFill>
              </a:rPr>
              <a:t>Relocation</a:t>
            </a:r>
          </a:p>
          <a:p>
            <a:pPr marL="742950" lvl="1" indent="-285750">
              <a:buFont typeface="Arial" panose="020B0604020202020204" pitchFamily="34" charset="0"/>
              <a:buChar char="•"/>
            </a:pPr>
            <a:r>
              <a:rPr lang="en-US" dirty="0">
                <a:solidFill>
                  <a:srgbClr val="69645A"/>
                </a:solidFill>
              </a:rPr>
              <a:t>Safe housing</a:t>
            </a:r>
          </a:p>
          <a:p>
            <a:pPr marL="742950" lvl="1" indent="-285750">
              <a:buFont typeface="Arial" panose="020B0604020202020204" pitchFamily="34" charset="0"/>
              <a:buChar char="•"/>
            </a:pPr>
            <a:r>
              <a:rPr lang="en-US" dirty="0">
                <a:solidFill>
                  <a:srgbClr val="69645A"/>
                </a:solidFill>
              </a:rPr>
              <a:t>Medical care</a:t>
            </a:r>
          </a:p>
          <a:p>
            <a:pPr marL="742950" lvl="1" indent="-285750">
              <a:buFont typeface="Arial" panose="020B0604020202020204" pitchFamily="34" charset="0"/>
              <a:buChar char="•"/>
            </a:pPr>
            <a:r>
              <a:rPr lang="en-US" dirty="0">
                <a:solidFill>
                  <a:srgbClr val="69645A"/>
                </a:solidFill>
              </a:rPr>
              <a:t>Psychosocial support</a:t>
            </a:r>
          </a:p>
          <a:p>
            <a:pPr marL="285750" indent="-285750">
              <a:buFont typeface="Arial" panose="020B0604020202020204" pitchFamily="34" charset="0"/>
              <a:buChar char="•"/>
            </a:pPr>
            <a:endParaRPr lang="en-US" dirty="0">
              <a:solidFill>
                <a:srgbClr val="69645A"/>
              </a:solidFill>
            </a:endParaRPr>
          </a:p>
          <a:p>
            <a:endParaRPr lang="en-US" b="1" dirty="0" smtClean="0">
              <a:solidFill>
                <a:srgbClr val="69645A"/>
              </a:solidFill>
            </a:endParaRPr>
          </a:p>
          <a:p>
            <a:r>
              <a:rPr lang="en-US" b="1" dirty="0" smtClean="0">
                <a:solidFill>
                  <a:srgbClr val="69645A"/>
                </a:solidFill>
              </a:rPr>
              <a:t>Medium- </a:t>
            </a:r>
            <a:r>
              <a:rPr lang="en-US" b="1" dirty="0">
                <a:solidFill>
                  <a:srgbClr val="69645A"/>
                </a:solidFill>
              </a:rPr>
              <a:t>to long-term needs we </a:t>
            </a:r>
            <a:r>
              <a:rPr lang="en-US" b="1" dirty="0">
                <a:solidFill>
                  <a:srgbClr val="C00000"/>
                </a:solidFill>
              </a:rPr>
              <a:t>cannot</a:t>
            </a:r>
            <a:r>
              <a:rPr lang="en-US" b="1" dirty="0"/>
              <a:t> </a:t>
            </a:r>
            <a:r>
              <a:rPr lang="en-US" b="1" dirty="0">
                <a:solidFill>
                  <a:srgbClr val="69645A"/>
                </a:solidFill>
              </a:rPr>
              <a:t>support:</a:t>
            </a:r>
          </a:p>
          <a:p>
            <a:pPr marL="742950" lvl="1" indent="-285750">
              <a:buFont typeface="Arial" panose="020B0604020202020204" pitchFamily="34" charset="0"/>
              <a:buChar char="•"/>
            </a:pPr>
            <a:r>
              <a:rPr lang="en-US" dirty="0">
                <a:solidFill>
                  <a:srgbClr val="69645A"/>
                </a:solidFill>
              </a:rPr>
              <a:t>Business start-up funds</a:t>
            </a:r>
          </a:p>
          <a:p>
            <a:pPr marL="742950" lvl="1" indent="-285750">
              <a:buFont typeface="Arial" panose="020B0604020202020204" pitchFamily="34" charset="0"/>
              <a:buChar char="•"/>
            </a:pPr>
            <a:r>
              <a:rPr lang="en-US" dirty="0" smtClean="0">
                <a:solidFill>
                  <a:srgbClr val="69645A"/>
                </a:solidFill>
              </a:rPr>
              <a:t>Vocational/</a:t>
            </a:r>
          </a:p>
          <a:p>
            <a:pPr lvl="1"/>
            <a:r>
              <a:rPr lang="en-US" dirty="0">
                <a:solidFill>
                  <a:srgbClr val="69645A"/>
                </a:solidFill>
              </a:rPr>
              <a:t> </a:t>
            </a:r>
            <a:r>
              <a:rPr lang="en-US" dirty="0" smtClean="0">
                <a:solidFill>
                  <a:srgbClr val="69645A"/>
                </a:solidFill>
              </a:rPr>
              <a:t>     job </a:t>
            </a:r>
            <a:r>
              <a:rPr lang="en-US" dirty="0">
                <a:solidFill>
                  <a:srgbClr val="69645A"/>
                </a:solidFill>
              </a:rPr>
              <a:t>training</a:t>
            </a:r>
          </a:p>
          <a:p>
            <a:r>
              <a:rPr lang="en-US" dirty="0"/>
              <a:t> </a:t>
            </a:r>
          </a:p>
        </p:txBody>
      </p:sp>
      <p:sp>
        <p:nvSpPr>
          <p:cNvPr id="6" name="Half Frame 5"/>
          <p:cNvSpPr/>
          <p:nvPr/>
        </p:nvSpPr>
        <p:spPr>
          <a:xfrm rot="12953564">
            <a:off x="7072303" y="2376942"/>
            <a:ext cx="220376"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Multiply 7"/>
          <p:cNvSpPr/>
          <p:nvPr/>
        </p:nvSpPr>
        <p:spPr>
          <a:xfrm>
            <a:off x="6934200" y="4488230"/>
            <a:ext cx="423050" cy="516578"/>
          </a:xfrm>
          <a:prstGeom prst="mathMultiply">
            <a:avLst/>
          </a:prstGeom>
          <a:solidFill>
            <a:srgbClr val="FF3737"/>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92626"/>
              </a:solidFill>
            </a:endParaRPr>
          </a:p>
        </p:txBody>
      </p:sp>
      <p:sp>
        <p:nvSpPr>
          <p:cNvPr id="9" name="Title 1"/>
          <p:cNvSpPr txBox="1">
            <a:spLocks/>
          </p:cNvSpPr>
          <p:nvPr/>
        </p:nvSpPr>
        <p:spPr>
          <a:xfrm>
            <a:off x="905108" y="-1210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0CECD"/>
                </a:solidFill>
                <a:latin typeface="Avenir 85 Heavy" panose="020B0603020203020204" pitchFamily="34" charset="0"/>
                <a:ea typeface="+mj-ea"/>
                <a:cs typeface="+mj-cs"/>
              </a:defRPr>
            </a:lvl1pPr>
          </a:lstStyle>
          <a:p>
            <a:pPr algn="ctr"/>
            <a:r>
              <a:rPr lang="en-US" smtClean="0">
                <a:solidFill>
                  <a:srgbClr val="9BD7D7"/>
                </a:solidFill>
                <a:ea typeface="Garamond"/>
                <a:cs typeface="Garamond"/>
              </a:rPr>
              <a:t>Example Case #1, cont’d</a:t>
            </a:r>
            <a:endParaRPr lang="en-US" dirty="0">
              <a:solidFill>
                <a:srgbClr val="9BD7D7"/>
              </a:solidFill>
              <a:ea typeface="Garamond"/>
              <a:cs typeface="Garamond"/>
            </a:endParaRPr>
          </a:p>
        </p:txBody>
      </p:sp>
    </p:spTree>
    <p:extLst>
      <p:ext uri="{BB962C8B-B14F-4D97-AF65-F5344CB8AC3E}">
        <p14:creationId xmlns:p14="http://schemas.microsoft.com/office/powerpoint/2010/main" val="408093834"/>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Example Case #2</a:t>
            </a:r>
          </a:p>
        </p:txBody>
      </p:sp>
      <p:sp>
        <p:nvSpPr>
          <p:cNvPr id="3" name="Content Placeholder 2"/>
          <p:cNvSpPr>
            <a:spLocks noGrp="1"/>
          </p:cNvSpPr>
          <p:nvPr>
            <p:ph idx="1"/>
          </p:nvPr>
        </p:nvSpPr>
        <p:spPr>
          <a:xfrm>
            <a:off x="609600" y="1905000"/>
            <a:ext cx="10972800" cy="4221163"/>
          </a:xfrm>
        </p:spPr>
        <p:txBody>
          <a:bodyPr>
            <a:normAutofit/>
          </a:bodyPr>
          <a:lstStyle/>
          <a:p>
            <a:pPr marL="0" indent="0" algn="just">
              <a:buNone/>
            </a:pPr>
            <a:r>
              <a:rPr lang="en-US" sz="3200" dirty="0" err="1" smtClean="0"/>
              <a:t>Analyn</a:t>
            </a:r>
            <a:r>
              <a:rPr lang="en-US" sz="3200" dirty="0" smtClean="0"/>
              <a:t> lives in a gang-controlled neighborhood in Quezon City. Her husband Carlos, who passed away two months ago, ran a small convenience store and payed a monthly extortion fee to the gang to allow him to keep the store open. </a:t>
            </a:r>
            <a:r>
              <a:rPr lang="en-US" sz="3200" dirty="0" err="1" smtClean="0"/>
              <a:t>Analyn</a:t>
            </a:r>
            <a:r>
              <a:rPr lang="en-US" sz="3200" dirty="0" smtClean="0"/>
              <a:t> took over the business when Carlos passed away, but she hasn’t been able to pay the tax. The gang is now threatening to kill </a:t>
            </a:r>
            <a:r>
              <a:rPr lang="en-US" sz="3200" dirty="0" err="1" smtClean="0"/>
              <a:t>Analyn</a:t>
            </a:r>
            <a:r>
              <a:rPr lang="en-US" sz="3200" dirty="0" smtClean="0"/>
              <a:t> and her family if she doesn’t pay. </a:t>
            </a:r>
          </a:p>
        </p:txBody>
      </p:sp>
    </p:spTree>
    <p:extLst>
      <p:ext uri="{BB962C8B-B14F-4D97-AF65-F5344CB8AC3E}">
        <p14:creationId xmlns:p14="http://schemas.microsoft.com/office/powerpoint/2010/main" val="3995164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62200" y="2286000"/>
            <a:ext cx="7467600" cy="4038600"/>
          </a:xfrm>
        </p:spPr>
        <p:txBody>
          <a:bodyPr/>
          <a:lstStyle/>
          <a:p>
            <a:pPr marL="0" indent="0" algn="ctr">
              <a:buNone/>
            </a:pPr>
            <a:r>
              <a:rPr lang="en-US" dirty="0">
                <a:latin typeface="Calibri Light" panose="020F0302020204030204" pitchFamily="34" charset="0"/>
                <a:cs typeface="Calibri Light" panose="020F0302020204030204" pitchFamily="34" charset="0"/>
              </a:rPr>
              <a:t>As we listen empathically to the stories of our clients, it becomes impossible not to enter their world and experience their </a:t>
            </a:r>
            <a:r>
              <a:rPr lang="en-US" dirty="0" smtClean="0">
                <a:latin typeface="Calibri Light" panose="020F0302020204030204" pitchFamily="34" charset="0"/>
                <a:cs typeface="Calibri Light" panose="020F0302020204030204" pitchFamily="34" charset="0"/>
              </a:rPr>
              <a:t>pain.</a:t>
            </a:r>
            <a:endParaRPr lang="en-US" dirty="0" smtClean="0">
              <a:latin typeface="+mj-lt"/>
            </a:endParaRPr>
          </a:p>
          <a:p>
            <a:pPr marL="0" indent="0" algn="ctr">
              <a:buNone/>
            </a:pPr>
            <a:r>
              <a:rPr lang="en-US" dirty="0" smtClean="0">
                <a:latin typeface="+mj-lt"/>
              </a:rPr>
              <a:t>– Shallcross, 2013</a:t>
            </a:r>
            <a:endParaRPr lang="en-US" dirty="0">
              <a:latin typeface="+mj-lt"/>
            </a:endParaRPr>
          </a:p>
          <a:p>
            <a:endParaRPr lang="en-US" dirty="0"/>
          </a:p>
        </p:txBody>
      </p:sp>
      <p:sp>
        <p:nvSpPr>
          <p:cNvPr id="4" name="TextBox 3"/>
          <p:cNvSpPr txBox="1"/>
          <p:nvPr/>
        </p:nvSpPr>
        <p:spPr>
          <a:xfrm>
            <a:off x="1676400" y="1676401"/>
            <a:ext cx="990600" cy="2215991"/>
          </a:xfrm>
          <a:prstGeom prst="rect">
            <a:avLst/>
          </a:prstGeom>
          <a:noFill/>
        </p:spPr>
        <p:txBody>
          <a:bodyPr wrap="square" rtlCol="0">
            <a:spAutoFit/>
          </a:bodyPr>
          <a:lstStyle/>
          <a:p>
            <a:r>
              <a:rPr lang="en-US" sz="13800" dirty="0">
                <a:solidFill>
                  <a:srgbClr val="00BAAE"/>
                </a:solidFill>
                <a:latin typeface="Arial Rounded MT Bold" panose="020F0704030504030204" pitchFamily="34" charset="0"/>
              </a:rPr>
              <a:t>“</a:t>
            </a:r>
          </a:p>
        </p:txBody>
      </p:sp>
      <p:sp>
        <p:nvSpPr>
          <p:cNvPr id="5" name="TextBox 4"/>
          <p:cNvSpPr txBox="1"/>
          <p:nvPr/>
        </p:nvSpPr>
        <p:spPr>
          <a:xfrm>
            <a:off x="9601200" y="2667001"/>
            <a:ext cx="990600" cy="2215991"/>
          </a:xfrm>
          <a:prstGeom prst="rect">
            <a:avLst/>
          </a:prstGeom>
          <a:noFill/>
        </p:spPr>
        <p:txBody>
          <a:bodyPr wrap="square" rtlCol="0">
            <a:spAutoFit/>
          </a:bodyPr>
          <a:lstStyle/>
          <a:p>
            <a:r>
              <a:rPr lang="en-US" sz="13800" dirty="0">
                <a:solidFill>
                  <a:srgbClr val="00BAAE"/>
                </a:solidFill>
                <a:latin typeface="Arial Rounded MT Bold" panose="020F0704030504030204" pitchFamily="34" charset="0"/>
              </a:rPr>
              <a:t>”</a:t>
            </a:r>
          </a:p>
        </p:txBody>
      </p:sp>
    </p:spTree>
    <p:extLst>
      <p:ext uri="{BB962C8B-B14F-4D97-AF65-F5344CB8AC3E}">
        <p14:creationId xmlns:p14="http://schemas.microsoft.com/office/powerpoint/2010/main" val="1240600345"/>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Example Case #3</a:t>
            </a:r>
          </a:p>
        </p:txBody>
      </p:sp>
      <p:sp>
        <p:nvSpPr>
          <p:cNvPr id="3" name="Content Placeholder 2"/>
          <p:cNvSpPr>
            <a:spLocks noGrp="1"/>
          </p:cNvSpPr>
          <p:nvPr>
            <p:ph idx="1"/>
          </p:nvPr>
        </p:nvSpPr>
        <p:spPr>
          <a:xfrm>
            <a:off x="609600" y="1416205"/>
            <a:ext cx="10972800" cy="4648200"/>
          </a:xfrm>
        </p:spPr>
        <p:txBody>
          <a:bodyPr>
            <a:normAutofit/>
          </a:bodyPr>
          <a:lstStyle/>
          <a:p>
            <a:pPr marL="0" indent="0" algn="just">
              <a:lnSpc>
                <a:spcPct val="100000"/>
              </a:lnSpc>
              <a:spcBef>
                <a:spcPts val="0"/>
              </a:spcBef>
              <a:buNone/>
            </a:pPr>
            <a:r>
              <a:rPr lang="en-US" sz="3200" dirty="0" err="1" smtClean="0"/>
              <a:t>Rosamie</a:t>
            </a:r>
            <a:r>
              <a:rPr lang="en-US" sz="3200" dirty="0" smtClean="0"/>
              <a:t> is 17 years old and lives in a gang-controlled neighborhood in Cebu City. A few days ago when </a:t>
            </a:r>
            <a:r>
              <a:rPr lang="en-US" sz="3200" dirty="0" err="1" smtClean="0"/>
              <a:t>Rosamie</a:t>
            </a:r>
            <a:r>
              <a:rPr lang="en-US" sz="3200" dirty="0" smtClean="0"/>
              <a:t> was walking home from school, she was stopped by a young man who is a known gang member. He made advances toward her and said he wanted her to be his girlfriend. When she declined and started to walk away, he became angry, grabbed her, and sexually assaulted her. He is now threatening to kill </a:t>
            </a:r>
            <a:r>
              <a:rPr lang="en-US" sz="3200" dirty="0" err="1" smtClean="0"/>
              <a:t>Rosamie</a:t>
            </a:r>
            <a:r>
              <a:rPr lang="en-US" sz="3200" dirty="0" smtClean="0"/>
              <a:t> and her family if she refuses to become his girlfriend.  </a:t>
            </a:r>
          </a:p>
        </p:txBody>
      </p:sp>
    </p:spTree>
    <p:extLst>
      <p:ext uri="{BB962C8B-B14F-4D97-AF65-F5344CB8AC3E}">
        <p14:creationId xmlns:p14="http://schemas.microsoft.com/office/powerpoint/2010/main" val="74152063"/>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7410" y="304800"/>
            <a:ext cx="10515600" cy="1325563"/>
          </a:xfrm>
        </p:spPr>
        <p:txBody>
          <a:bodyPr>
            <a:normAutofit/>
          </a:bodyPr>
          <a:lstStyle/>
          <a:p>
            <a:pPr algn="ctr"/>
            <a:r>
              <a:rPr lang="en-US" dirty="0">
                <a:solidFill>
                  <a:srgbClr val="9BD7D7"/>
                </a:solidFill>
                <a:ea typeface="Garamond"/>
                <a:cs typeface="Garamond"/>
              </a:rPr>
              <a:t>Reviewing Example Cases #2 and #3</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9182246"/>
              </p:ext>
            </p:extLst>
          </p:nvPr>
        </p:nvGraphicFramePr>
        <p:xfrm>
          <a:off x="1765610" y="1327405"/>
          <a:ext cx="8839200" cy="4576450"/>
        </p:xfrm>
        <a:graphic>
          <a:graphicData uri="http://schemas.openxmlformats.org/drawingml/2006/table">
            <a:tbl>
              <a:tblPr firstRow="1" bandRow="1">
                <a:tableStyleId>{5FD0F851-EC5A-4D38-B0AD-8093EC10F338}</a:tableStyleId>
              </a:tblPr>
              <a:tblGrid>
                <a:gridCol w="2455333">
                  <a:extLst>
                    <a:ext uri="{9D8B030D-6E8A-4147-A177-3AD203B41FA5}">
                      <a16:colId xmlns:a16="http://schemas.microsoft.com/office/drawing/2014/main" val="3062997566"/>
                    </a:ext>
                  </a:extLst>
                </a:gridCol>
                <a:gridCol w="3273778">
                  <a:extLst>
                    <a:ext uri="{9D8B030D-6E8A-4147-A177-3AD203B41FA5}">
                      <a16:colId xmlns:a16="http://schemas.microsoft.com/office/drawing/2014/main" val="357028637"/>
                    </a:ext>
                  </a:extLst>
                </a:gridCol>
                <a:gridCol w="3110089">
                  <a:extLst>
                    <a:ext uri="{9D8B030D-6E8A-4147-A177-3AD203B41FA5}">
                      <a16:colId xmlns:a16="http://schemas.microsoft.com/office/drawing/2014/main" val="3886988722"/>
                    </a:ext>
                  </a:extLst>
                </a:gridCol>
              </a:tblGrid>
              <a:tr h="967796">
                <a:tc>
                  <a:txBody>
                    <a:bodyPr/>
                    <a:lstStyle/>
                    <a:p>
                      <a:pPr algn="ctr"/>
                      <a:r>
                        <a:rPr lang="en-US" dirty="0" smtClean="0">
                          <a:solidFill>
                            <a:srgbClr val="69645A"/>
                          </a:solidFill>
                        </a:rPr>
                        <a:t>CRITERIA</a:t>
                      </a:r>
                      <a:endParaRPr lang="en-US" dirty="0">
                        <a:solidFill>
                          <a:srgbClr val="69645A"/>
                        </a:solidFill>
                      </a:endParaRPr>
                    </a:p>
                  </a:txBody>
                  <a:tcPr anchor="ctr"/>
                </a:tc>
                <a:tc>
                  <a:txBody>
                    <a:bodyPr/>
                    <a:lstStyle/>
                    <a:p>
                      <a:pPr algn="ctr"/>
                      <a:r>
                        <a:rPr lang="en-US" dirty="0" smtClean="0">
                          <a:solidFill>
                            <a:srgbClr val="69645A"/>
                          </a:solidFill>
                        </a:rPr>
                        <a:t>EXAMPLE CASE #2: </a:t>
                      </a:r>
                    </a:p>
                    <a:p>
                      <a:pPr algn="ctr"/>
                      <a:r>
                        <a:rPr lang="en-US" dirty="0" smtClean="0">
                          <a:solidFill>
                            <a:srgbClr val="69645A"/>
                          </a:solidFill>
                        </a:rPr>
                        <a:t>ANALYN</a:t>
                      </a:r>
                      <a:endParaRPr lang="en-US" dirty="0">
                        <a:solidFill>
                          <a:srgbClr val="69645A"/>
                        </a:solidFill>
                      </a:endParaRPr>
                    </a:p>
                  </a:txBody>
                  <a:tcPr anchor="ctr"/>
                </a:tc>
                <a:tc>
                  <a:txBody>
                    <a:bodyPr/>
                    <a:lstStyle/>
                    <a:p>
                      <a:pPr algn="ctr"/>
                      <a:r>
                        <a:rPr lang="en-US" dirty="0" smtClean="0">
                          <a:solidFill>
                            <a:srgbClr val="69645A"/>
                          </a:solidFill>
                        </a:rPr>
                        <a:t>EXAMPLE CASE #3:</a:t>
                      </a:r>
                      <a:r>
                        <a:rPr lang="en-US" baseline="0" dirty="0" smtClean="0">
                          <a:solidFill>
                            <a:srgbClr val="69645A"/>
                          </a:solidFill>
                        </a:rPr>
                        <a:t> </a:t>
                      </a:r>
                    </a:p>
                    <a:p>
                      <a:pPr algn="ctr"/>
                      <a:r>
                        <a:rPr lang="en-US" dirty="0" smtClean="0">
                          <a:solidFill>
                            <a:srgbClr val="69645A"/>
                          </a:solidFill>
                        </a:rPr>
                        <a:t>ROSAMIE</a:t>
                      </a:r>
                      <a:endParaRPr lang="en-US" dirty="0">
                        <a:solidFill>
                          <a:srgbClr val="69645A"/>
                        </a:solidFill>
                      </a:endParaRPr>
                    </a:p>
                  </a:txBody>
                  <a:tcPr anchor="ctr"/>
                </a:tc>
                <a:extLst>
                  <a:ext uri="{0D108BD9-81ED-4DB2-BD59-A6C34878D82A}">
                    <a16:rowId xmlns:a16="http://schemas.microsoft.com/office/drawing/2014/main" val="4076238427"/>
                  </a:ext>
                </a:extLst>
              </a:tr>
              <a:tr h="677457">
                <a:tc>
                  <a:txBody>
                    <a:bodyPr/>
                    <a:lstStyle/>
                    <a:p>
                      <a:r>
                        <a:rPr lang="en-US" dirty="0" smtClean="0">
                          <a:solidFill>
                            <a:srgbClr val="69645A"/>
                          </a:solidFill>
                        </a:rPr>
                        <a:t>Did it occur within</a:t>
                      </a:r>
                      <a:r>
                        <a:rPr lang="en-US" baseline="0" dirty="0" smtClean="0">
                          <a:solidFill>
                            <a:srgbClr val="69645A"/>
                          </a:solidFill>
                        </a:rPr>
                        <a:t> the </a:t>
                      </a:r>
                    </a:p>
                    <a:p>
                      <a:r>
                        <a:rPr lang="en-US" baseline="0" dirty="0" smtClean="0">
                          <a:solidFill>
                            <a:srgbClr val="69645A"/>
                          </a:solidFill>
                        </a:rPr>
                        <a:t>last three months?</a:t>
                      </a:r>
                      <a:endParaRPr lang="en-US" dirty="0">
                        <a:solidFill>
                          <a:srgbClr val="69645A"/>
                        </a:solidFill>
                      </a:endParaRPr>
                    </a:p>
                  </a:txBody>
                  <a:tcPr anchor="ctr"/>
                </a:tc>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val="896361742"/>
                  </a:ext>
                </a:extLst>
              </a:tr>
              <a:tr h="645197">
                <a:tc>
                  <a:txBody>
                    <a:bodyPr/>
                    <a:lstStyle/>
                    <a:p>
                      <a:r>
                        <a:rPr lang="en-US" baseline="0" dirty="0" smtClean="0">
                          <a:solidFill>
                            <a:srgbClr val="69645A"/>
                          </a:solidFill>
                        </a:rPr>
                        <a:t>Is it e</a:t>
                      </a:r>
                      <a:r>
                        <a:rPr lang="en-US" dirty="0" smtClean="0">
                          <a:solidFill>
                            <a:srgbClr val="69645A"/>
                          </a:solidFill>
                        </a:rPr>
                        <a:t>xtreme?</a:t>
                      </a:r>
                      <a:endParaRPr lang="en-US" dirty="0">
                        <a:solidFill>
                          <a:srgbClr val="69645A"/>
                        </a:solidFill>
                      </a:endParaRPr>
                    </a:p>
                  </a:txBody>
                  <a:tcPr anchor="ctr"/>
                </a:tc>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val="2015050079"/>
                  </a:ext>
                </a:extLst>
              </a:tr>
              <a:tr h="2129150">
                <a:tc>
                  <a:txBody>
                    <a:bodyPr/>
                    <a:lstStyle/>
                    <a:p>
                      <a:r>
                        <a:rPr lang="en-US" dirty="0" smtClean="0">
                          <a:solidFill>
                            <a:srgbClr val="69645A"/>
                          </a:solidFill>
                        </a:rPr>
                        <a:t>Is it gender-based violence?</a:t>
                      </a:r>
                      <a:endParaRPr lang="en-US" dirty="0">
                        <a:solidFill>
                          <a:srgbClr val="69645A"/>
                        </a:solidFill>
                      </a:endParaRPr>
                    </a:p>
                  </a:txBody>
                  <a:tcPr anchor="ctr"/>
                </a:tc>
                <a:tc>
                  <a:txBody>
                    <a:bodyPr/>
                    <a:lstStyle/>
                    <a:p>
                      <a:endParaRPr lang="en-US" baseline="0" dirty="0" smtClean="0">
                        <a:solidFill>
                          <a:srgbClr val="FF0000"/>
                        </a:solidFill>
                      </a:endParaRPr>
                    </a:p>
                    <a:p>
                      <a:endParaRPr lang="en-US" baseline="0" dirty="0" smtClean="0">
                        <a:solidFill>
                          <a:srgbClr val="FF0000"/>
                        </a:solidFill>
                      </a:endParaRPr>
                    </a:p>
                    <a:p>
                      <a:r>
                        <a:rPr lang="en-US" baseline="0" dirty="0" smtClean="0">
                          <a:solidFill>
                            <a:srgbClr val="FF0000"/>
                          </a:solidFill>
                        </a:rPr>
                        <a:t>Gang is threatening to kill </a:t>
                      </a:r>
                      <a:r>
                        <a:rPr lang="en-US" baseline="0" dirty="0" err="1" smtClean="0">
                          <a:solidFill>
                            <a:srgbClr val="FF0000"/>
                          </a:solidFill>
                        </a:rPr>
                        <a:t>Analyn</a:t>
                      </a:r>
                      <a:r>
                        <a:rPr lang="en-US" baseline="0" dirty="0" smtClean="0">
                          <a:solidFill>
                            <a:srgbClr val="FF0000"/>
                          </a:solidFill>
                        </a:rPr>
                        <a:t> and her family because she did not pay the extortion fee. The primary motivation for the violence was economic, not gender-based. </a:t>
                      </a:r>
                      <a:endParaRPr lang="en-US" dirty="0">
                        <a:solidFill>
                          <a:srgbClr val="FF0000"/>
                        </a:solidFill>
                      </a:endParaRPr>
                    </a:p>
                  </a:txBody>
                  <a:tcPr anchor="ctr"/>
                </a:tc>
                <a:tc>
                  <a:txBody>
                    <a:bodyPr/>
                    <a:lstStyle/>
                    <a:p>
                      <a:endParaRPr lang="en-US" dirty="0" smtClean="0"/>
                    </a:p>
                    <a:p>
                      <a:endParaRPr lang="en-US" dirty="0" smtClean="0"/>
                    </a:p>
                    <a:p>
                      <a:pPr marL="0" algn="l" defTabSz="914400" rtl="0" eaLnBrk="1" latinLnBrk="0" hangingPunct="1"/>
                      <a:r>
                        <a:rPr lang="en-US" sz="1800" kern="1200" dirty="0" smtClean="0">
                          <a:solidFill>
                            <a:srgbClr val="69645A"/>
                          </a:solidFill>
                          <a:latin typeface="+mn-lt"/>
                          <a:ea typeface="+mn-ea"/>
                          <a:cs typeface="+mn-cs"/>
                        </a:rPr>
                        <a:t>Gang member’s sexual assault of </a:t>
                      </a:r>
                      <a:r>
                        <a:rPr lang="en-US" sz="1800" kern="1200" dirty="0" err="1" smtClean="0">
                          <a:solidFill>
                            <a:srgbClr val="69645A"/>
                          </a:solidFill>
                          <a:latin typeface="+mn-lt"/>
                          <a:ea typeface="+mn-ea"/>
                          <a:cs typeface="+mn-cs"/>
                        </a:rPr>
                        <a:t>Rosamie</a:t>
                      </a:r>
                      <a:r>
                        <a:rPr lang="en-US" sz="1800" kern="1200" dirty="0" smtClean="0">
                          <a:solidFill>
                            <a:srgbClr val="69645A"/>
                          </a:solidFill>
                          <a:latin typeface="+mn-lt"/>
                          <a:ea typeface="+mn-ea"/>
                          <a:cs typeface="+mn-cs"/>
                        </a:rPr>
                        <a:t> and death threats are the result of power inequalities based on gender norms and </a:t>
                      </a:r>
                      <a:r>
                        <a:rPr lang="en-US" sz="1800" kern="1200" dirty="0" err="1" smtClean="0">
                          <a:solidFill>
                            <a:srgbClr val="69645A"/>
                          </a:solidFill>
                          <a:latin typeface="+mn-lt"/>
                          <a:ea typeface="+mn-ea"/>
                          <a:cs typeface="+mn-cs"/>
                        </a:rPr>
                        <a:t>Rosamie’s</a:t>
                      </a:r>
                      <a:r>
                        <a:rPr lang="en-US" sz="1800" kern="1200" dirty="0" smtClean="0">
                          <a:solidFill>
                            <a:srgbClr val="69645A"/>
                          </a:solidFill>
                          <a:latin typeface="+mn-lt"/>
                          <a:ea typeface="+mn-ea"/>
                          <a:cs typeface="+mn-cs"/>
                        </a:rPr>
                        <a:t> refusal to comply with them.</a:t>
                      </a:r>
                      <a:endParaRPr lang="en-US" sz="1800" kern="1200" dirty="0">
                        <a:solidFill>
                          <a:srgbClr val="69645A"/>
                        </a:solidFill>
                        <a:latin typeface="+mn-lt"/>
                        <a:ea typeface="+mn-ea"/>
                        <a:cs typeface="+mn-cs"/>
                      </a:endParaRPr>
                    </a:p>
                  </a:txBody>
                  <a:tcPr anchor="ctr"/>
                </a:tc>
                <a:extLst>
                  <a:ext uri="{0D108BD9-81ED-4DB2-BD59-A6C34878D82A}">
                    <a16:rowId xmlns:a16="http://schemas.microsoft.com/office/drawing/2014/main" val="4073188155"/>
                  </a:ext>
                </a:extLst>
              </a:tr>
            </a:tbl>
          </a:graphicData>
        </a:graphic>
      </p:graphicFrame>
      <p:sp>
        <p:nvSpPr>
          <p:cNvPr id="5" name="Half Frame 4"/>
          <p:cNvSpPr/>
          <p:nvPr/>
        </p:nvSpPr>
        <p:spPr>
          <a:xfrm rot="12953564">
            <a:off x="5564141" y="2392062"/>
            <a:ext cx="23261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Half Frame 5"/>
          <p:cNvSpPr/>
          <p:nvPr/>
        </p:nvSpPr>
        <p:spPr>
          <a:xfrm rot="12953564">
            <a:off x="8844460" y="2392060"/>
            <a:ext cx="23261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Half Frame 6"/>
          <p:cNvSpPr/>
          <p:nvPr/>
        </p:nvSpPr>
        <p:spPr>
          <a:xfrm rot="12953564">
            <a:off x="8844458" y="3065673"/>
            <a:ext cx="23261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lf Frame 7"/>
          <p:cNvSpPr/>
          <p:nvPr/>
        </p:nvSpPr>
        <p:spPr>
          <a:xfrm rot="12953564">
            <a:off x="5564141" y="3065672"/>
            <a:ext cx="23261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lf Frame 8"/>
          <p:cNvSpPr/>
          <p:nvPr/>
        </p:nvSpPr>
        <p:spPr>
          <a:xfrm rot="12953564">
            <a:off x="8844459" y="3747081"/>
            <a:ext cx="23261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Multiply 9"/>
          <p:cNvSpPr/>
          <p:nvPr/>
        </p:nvSpPr>
        <p:spPr>
          <a:xfrm>
            <a:off x="5471896" y="3715674"/>
            <a:ext cx="423050" cy="516578"/>
          </a:xfrm>
          <a:prstGeom prst="mathMultiply">
            <a:avLst/>
          </a:prstGeom>
          <a:solidFill>
            <a:srgbClr val="FF3737"/>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92626"/>
              </a:solidFill>
            </a:endParaRPr>
          </a:p>
        </p:txBody>
      </p:sp>
    </p:spTree>
    <p:extLst>
      <p:ext uri="{BB962C8B-B14F-4D97-AF65-F5344CB8AC3E}">
        <p14:creationId xmlns:p14="http://schemas.microsoft.com/office/powerpoint/2010/main" val="81413109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Example Case #4</a:t>
            </a:r>
          </a:p>
        </p:txBody>
      </p:sp>
      <p:sp>
        <p:nvSpPr>
          <p:cNvPr id="3" name="Content Placeholder 2"/>
          <p:cNvSpPr>
            <a:spLocks noGrp="1"/>
          </p:cNvSpPr>
          <p:nvPr>
            <p:ph idx="1"/>
          </p:nvPr>
        </p:nvSpPr>
        <p:spPr>
          <a:xfrm>
            <a:off x="685800" y="1371600"/>
            <a:ext cx="10972800" cy="4572000"/>
          </a:xfrm>
        </p:spPr>
        <p:txBody>
          <a:bodyPr>
            <a:normAutofit/>
          </a:bodyPr>
          <a:lstStyle/>
          <a:p>
            <a:pPr marL="0" indent="0" algn="just">
              <a:lnSpc>
                <a:spcPct val="110000"/>
              </a:lnSpc>
              <a:spcBef>
                <a:spcPts val="0"/>
              </a:spcBef>
              <a:buNone/>
            </a:pPr>
            <a:r>
              <a:rPr lang="en-US" dirty="0" smtClean="0"/>
              <a:t>David, a 27 year-old gay man from Makati City, started dating his boyfriend Gabriel six months ago. Shortly after they began dating, David and Gabriel started receiving threats in the form of anonymous phone calls – an unidentified male caller would express homophobic attitudes, threaten to hurt or kill them if David didn’t leave the neighborhood, and then hang up abruptly. David and Gabriel would block the incoming phone number, but the calls would come from a different phone number each time. They reported the threats to the police, but they said there was nothing they </a:t>
            </a:r>
          </a:p>
          <a:p>
            <a:pPr marL="0" indent="0" algn="just">
              <a:lnSpc>
                <a:spcPct val="110000"/>
              </a:lnSpc>
              <a:spcBef>
                <a:spcPts val="0"/>
              </a:spcBef>
              <a:buNone/>
            </a:pPr>
            <a:r>
              <a:rPr lang="en-US" dirty="0" smtClean="0"/>
              <a:t>could do unless they knew who was making the threats.</a:t>
            </a:r>
            <a:endParaRPr lang="en-US" dirty="0"/>
          </a:p>
        </p:txBody>
      </p:sp>
    </p:spTree>
    <p:extLst>
      <p:ext uri="{BB962C8B-B14F-4D97-AF65-F5344CB8AC3E}">
        <p14:creationId xmlns:p14="http://schemas.microsoft.com/office/powerpoint/2010/main" val="10652255"/>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Example Case #4, </a:t>
            </a:r>
            <a:r>
              <a:rPr lang="en-US" dirty="0" smtClean="0">
                <a:solidFill>
                  <a:srgbClr val="9BD7D7"/>
                </a:solidFill>
                <a:ea typeface="Garamond"/>
                <a:cs typeface="Garamond"/>
              </a:rPr>
              <a:t>cont’d</a:t>
            </a:r>
            <a:endParaRPr lang="en-US" dirty="0">
              <a:solidFill>
                <a:srgbClr val="9BD7D7"/>
              </a:solidFill>
              <a:ea typeface="Garamond"/>
              <a:cs typeface="Garamond"/>
            </a:endParaRPr>
          </a:p>
        </p:txBody>
      </p:sp>
      <p:sp>
        <p:nvSpPr>
          <p:cNvPr id="3" name="Content Placeholder 2"/>
          <p:cNvSpPr>
            <a:spLocks noGrp="1"/>
          </p:cNvSpPr>
          <p:nvPr>
            <p:ph idx="1"/>
          </p:nvPr>
        </p:nvSpPr>
        <p:spPr>
          <a:xfrm>
            <a:off x="609600" y="1905000"/>
            <a:ext cx="10972800" cy="4221163"/>
          </a:xfrm>
        </p:spPr>
        <p:txBody>
          <a:bodyPr>
            <a:normAutofit/>
          </a:bodyPr>
          <a:lstStyle/>
          <a:p>
            <a:pPr marL="0" indent="0" algn="just">
              <a:buNone/>
            </a:pPr>
            <a:r>
              <a:rPr lang="en-US" sz="3000" dirty="0"/>
              <a:t>A week ago, the words “Die homos” were spray painted on the front door of </a:t>
            </a:r>
            <a:r>
              <a:rPr lang="en-US" sz="3000" dirty="0" smtClean="0"/>
              <a:t>David’s </a:t>
            </a:r>
            <a:r>
              <a:rPr lang="en-US" sz="3000" dirty="0"/>
              <a:t>home. Two days after that, David was stabbed </a:t>
            </a:r>
            <a:r>
              <a:rPr lang="en-US" sz="3000" dirty="0" smtClean="0"/>
              <a:t>multiple times by </a:t>
            </a:r>
            <a:r>
              <a:rPr lang="en-US" sz="3000" dirty="0"/>
              <a:t>a stranger outside of his home. He survived the attack and was taken to the hospital, but he needs further treatment, including surgery, that David </a:t>
            </a:r>
            <a:r>
              <a:rPr lang="en-US" sz="3000" dirty="0" smtClean="0"/>
              <a:t>nor Gabriel </a:t>
            </a:r>
            <a:r>
              <a:rPr lang="en-US" sz="3000" dirty="0"/>
              <a:t>cannot afford. They are afraid for their lives and do not feel that </a:t>
            </a:r>
            <a:r>
              <a:rPr lang="en-US" sz="3000" dirty="0" smtClean="0"/>
              <a:t>David can return </a:t>
            </a:r>
            <a:r>
              <a:rPr lang="en-US" sz="3000" dirty="0"/>
              <a:t>home </a:t>
            </a:r>
            <a:r>
              <a:rPr lang="en-US" sz="3000" dirty="0" smtClean="0"/>
              <a:t>once he </a:t>
            </a:r>
            <a:r>
              <a:rPr lang="en-US" sz="3000" dirty="0"/>
              <a:t>is released </a:t>
            </a:r>
            <a:r>
              <a:rPr lang="en-US" sz="3000" dirty="0" smtClean="0"/>
              <a:t>from the hospital</a:t>
            </a:r>
            <a:r>
              <a:rPr lang="en-US" sz="3000" dirty="0"/>
              <a:t>. </a:t>
            </a:r>
          </a:p>
          <a:p>
            <a:endParaRPr lang="en-US" dirty="0"/>
          </a:p>
        </p:txBody>
      </p:sp>
    </p:spTree>
    <p:extLst>
      <p:ext uri="{BB962C8B-B14F-4D97-AF65-F5344CB8AC3E}">
        <p14:creationId xmlns:p14="http://schemas.microsoft.com/office/powerpoint/2010/main" val="1081469026"/>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Example Case #5</a:t>
            </a:r>
          </a:p>
        </p:txBody>
      </p:sp>
      <p:sp>
        <p:nvSpPr>
          <p:cNvPr id="3" name="Content Placeholder 2"/>
          <p:cNvSpPr>
            <a:spLocks noGrp="1"/>
          </p:cNvSpPr>
          <p:nvPr>
            <p:ph idx="1"/>
          </p:nvPr>
        </p:nvSpPr>
        <p:spPr>
          <a:xfrm>
            <a:off x="609600" y="1905000"/>
            <a:ext cx="10972800" cy="4221163"/>
          </a:xfrm>
        </p:spPr>
        <p:txBody>
          <a:bodyPr>
            <a:normAutofit/>
          </a:bodyPr>
          <a:lstStyle/>
          <a:p>
            <a:pPr marL="0" indent="0" algn="just">
              <a:buNone/>
            </a:pPr>
            <a:r>
              <a:rPr lang="en-US" sz="3000" dirty="0" smtClean="0"/>
              <a:t>Valerie is a trans woman who lives in Quezon City. A week and half ago, she was cornered and attacked by a group of men, who took turns raping her and beating her. They left her unconscious in a parking lot. </a:t>
            </a:r>
          </a:p>
        </p:txBody>
      </p:sp>
    </p:spTree>
    <p:extLst>
      <p:ext uri="{BB962C8B-B14F-4D97-AF65-F5344CB8AC3E}">
        <p14:creationId xmlns:p14="http://schemas.microsoft.com/office/powerpoint/2010/main" val="91671402"/>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898" y="304800"/>
            <a:ext cx="10515600" cy="1325563"/>
          </a:xfrm>
        </p:spPr>
        <p:txBody>
          <a:bodyPr>
            <a:normAutofit/>
          </a:bodyPr>
          <a:lstStyle/>
          <a:p>
            <a:pPr algn="ctr"/>
            <a:r>
              <a:rPr lang="en-US" dirty="0">
                <a:solidFill>
                  <a:srgbClr val="9BD7D7"/>
                </a:solidFill>
                <a:ea typeface="Garamond"/>
                <a:cs typeface="Garamond"/>
              </a:rPr>
              <a:t>Reviewing Example Cases #4 and #5</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3518765"/>
              </p:ext>
            </p:extLst>
          </p:nvPr>
        </p:nvGraphicFramePr>
        <p:xfrm>
          <a:off x="1713570" y="1426988"/>
          <a:ext cx="8915400" cy="4572000"/>
        </p:xfrm>
        <a:graphic>
          <a:graphicData uri="http://schemas.openxmlformats.org/drawingml/2006/table">
            <a:tbl>
              <a:tblPr firstRow="1" bandRow="1">
                <a:tableStyleId>{5FD0F851-EC5A-4D38-B0AD-8093EC10F338}</a:tableStyleId>
              </a:tblPr>
              <a:tblGrid>
                <a:gridCol w="2806699">
                  <a:extLst>
                    <a:ext uri="{9D8B030D-6E8A-4147-A177-3AD203B41FA5}">
                      <a16:colId xmlns:a16="http://schemas.microsoft.com/office/drawing/2014/main" val="3062997566"/>
                    </a:ext>
                  </a:extLst>
                </a:gridCol>
                <a:gridCol w="3136901">
                  <a:extLst>
                    <a:ext uri="{9D8B030D-6E8A-4147-A177-3AD203B41FA5}">
                      <a16:colId xmlns:a16="http://schemas.microsoft.com/office/drawing/2014/main" val="357028637"/>
                    </a:ext>
                  </a:extLst>
                </a:gridCol>
                <a:gridCol w="2971800">
                  <a:extLst>
                    <a:ext uri="{9D8B030D-6E8A-4147-A177-3AD203B41FA5}">
                      <a16:colId xmlns:a16="http://schemas.microsoft.com/office/drawing/2014/main" val="3886988722"/>
                    </a:ext>
                  </a:extLst>
                </a:gridCol>
              </a:tblGrid>
              <a:tr h="1002177">
                <a:tc>
                  <a:txBody>
                    <a:bodyPr/>
                    <a:lstStyle/>
                    <a:p>
                      <a:pPr algn="ctr"/>
                      <a:r>
                        <a:rPr lang="en-US" dirty="0" smtClean="0"/>
                        <a:t>CRITERIA</a:t>
                      </a:r>
                      <a:endParaRPr lang="en-US" dirty="0"/>
                    </a:p>
                  </a:txBody>
                  <a:tcPr anchor="ctr"/>
                </a:tc>
                <a:tc>
                  <a:txBody>
                    <a:bodyPr/>
                    <a:lstStyle/>
                    <a:p>
                      <a:pPr algn="ctr"/>
                      <a:r>
                        <a:rPr lang="en-US" dirty="0" smtClean="0"/>
                        <a:t>EXAMPLE CASE #4: </a:t>
                      </a:r>
                    </a:p>
                    <a:p>
                      <a:pPr algn="ctr"/>
                      <a:r>
                        <a:rPr lang="en-US" dirty="0" smtClean="0"/>
                        <a:t>DAVID</a:t>
                      </a:r>
                      <a:endParaRPr lang="en-US" dirty="0"/>
                    </a:p>
                  </a:txBody>
                  <a:tcPr anchor="ctr"/>
                </a:tc>
                <a:tc>
                  <a:txBody>
                    <a:bodyPr/>
                    <a:lstStyle/>
                    <a:p>
                      <a:pPr algn="ctr"/>
                      <a:r>
                        <a:rPr lang="en-US" dirty="0" smtClean="0"/>
                        <a:t>EXAMPLE CASE #5:</a:t>
                      </a:r>
                      <a:r>
                        <a:rPr lang="en-US" baseline="0" dirty="0" smtClean="0"/>
                        <a:t> </a:t>
                      </a:r>
                    </a:p>
                    <a:p>
                      <a:pPr algn="ctr"/>
                      <a:r>
                        <a:rPr lang="en-US" baseline="0" dirty="0" smtClean="0"/>
                        <a:t>VALERIE</a:t>
                      </a:r>
                      <a:endParaRPr lang="en-US" dirty="0"/>
                    </a:p>
                  </a:txBody>
                  <a:tcPr anchor="ctr"/>
                </a:tc>
                <a:extLst>
                  <a:ext uri="{0D108BD9-81ED-4DB2-BD59-A6C34878D82A}">
                    <a16:rowId xmlns:a16="http://schemas.microsoft.com/office/drawing/2014/main" val="4076238427"/>
                  </a:ext>
                </a:extLst>
              </a:tr>
              <a:tr h="701524">
                <a:tc>
                  <a:txBody>
                    <a:bodyPr/>
                    <a:lstStyle/>
                    <a:p>
                      <a:r>
                        <a:rPr lang="en-US" dirty="0" smtClean="0"/>
                        <a:t>Did it occur within</a:t>
                      </a:r>
                      <a:r>
                        <a:rPr lang="en-US" baseline="0" dirty="0" smtClean="0"/>
                        <a:t> the </a:t>
                      </a:r>
                    </a:p>
                    <a:p>
                      <a:r>
                        <a:rPr lang="en-US" baseline="0" dirty="0" smtClean="0"/>
                        <a:t>last three months?</a:t>
                      </a:r>
                      <a:endParaRPr lang="en-US" dirty="0"/>
                    </a:p>
                  </a:txBody>
                  <a:tcPr anchor="ctr"/>
                </a:tc>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val="896361742"/>
                  </a:ext>
                </a:extLst>
              </a:tr>
              <a:tr h="663510">
                <a:tc>
                  <a:txBody>
                    <a:bodyPr/>
                    <a:lstStyle/>
                    <a:p>
                      <a:r>
                        <a:rPr lang="en-US" baseline="0" dirty="0" smtClean="0"/>
                        <a:t>Is it e</a:t>
                      </a:r>
                      <a:r>
                        <a:rPr lang="en-US" dirty="0" smtClean="0"/>
                        <a:t>xtreme?</a:t>
                      </a:r>
                      <a:endParaRPr lang="en-US" dirty="0"/>
                    </a:p>
                  </a:txBody>
                  <a:tcPr anchor="ctr"/>
                </a:tc>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val="2015050079"/>
                  </a:ext>
                </a:extLst>
              </a:tr>
              <a:tr h="2204789">
                <a:tc>
                  <a:txBody>
                    <a:bodyPr/>
                    <a:lstStyle/>
                    <a:p>
                      <a:r>
                        <a:rPr lang="en-US" dirty="0" smtClean="0"/>
                        <a:t>Is it gender-based violence?</a:t>
                      </a:r>
                      <a:endParaRPr lang="en-US" dirty="0"/>
                    </a:p>
                  </a:txBody>
                  <a:tcPr anchor="ctr"/>
                </a:tc>
                <a:tc>
                  <a:txBody>
                    <a:bodyPr/>
                    <a:lstStyle/>
                    <a:p>
                      <a:endParaRPr lang="en-US" dirty="0" smtClean="0">
                        <a:solidFill>
                          <a:schemeClr val="tx1"/>
                        </a:solidFill>
                      </a:endParaRPr>
                    </a:p>
                    <a:p>
                      <a:r>
                        <a:rPr lang="en-US" dirty="0" smtClean="0">
                          <a:solidFill>
                            <a:schemeClr val="tx1"/>
                          </a:solidFill>
                        </a:rPr>
                        <a:t>Threats</a:t>
                      </a:r>
                      <a:r>
                        <a:rPr lang="en-US" baseline="0" dirty="0" smtClean="0">
                          <a:solidFill>
                            <a:schemeClr val="tx1"/>
                          </a:solidFill>
                        </a:rPr>
                        <a:t> and act of </a:t>
                      </a:r>
                      <a:r>
                        <a:rPr lang="en-US" dirty="0" smtClean="0">
                          <a:solidFill>
                            <a:schemeClr val="tx1"/>
                          </a:solidFill>
                        </a:rPr>
                        <a:t>violence </a:t>
                      </a:r>
                    </a:p>
                    <a:p>
                      <a:r>
                        <a:rPr lang="en-US" dirty="0" smtClean="0">
                          <a:solidFill>
                            <a:schemeClr val="tx1"/>
                          </a:solidFill>
                        </a:rPr>
                        <a:t>that resulted from power inequalities based on </a:t>
                      </a:r>
                    </a:p>
                    <a:p>
                      <a:r>
                        <a:rPr lang="en-US" dirty="0" smtClean="0">
                          <a:solidFill>
                            <a:schemeClr val="tx1"/>
                          </a:solidFill>
                        </a:rPr>
                        <a:t>gender roles and norms</a:t>
                      </a:r>
                      <a:endParaRPr lang="en-US" dirty="0">
                        <a:solidFill>
                          <a:schemeClr val="tx1"/>
                        </a:solidFill>
                      </a:endParaRPr>
                    </a:p>
                  </a:txBody>
                  <a:tcPr anchor="ctr"/>
                </a:tc>
                <a:tc>
                  <a:txBody>
                    <a:bodyPr/>
                    <a:lstStyle/>
                    <a:p>
                      <a:endParaRPr lang="en-US" dirty="0" smtClean="0"/>
                    </a:p>
                    <a:p>
                      <a:r>
                        <a:rPr lang="en-US" dirty="0" smtClean="0"/>
                        <a:t>Act</a:t>
                      </a:r>
                      <a:r>
                        <a:rPr lang="en-US" baseline="0" dirty="0" smtClean="0"/>
                        <a:t> of violence </a:t>
                      </a:r>
                      <a:r>
                        <a:rPr lang="en-US" dirty="0" smtClean="0"/>
                        <a:t>that resulted from power inequalities based on gender roles and norms</a:t>
                      </a:r>
                      <a:endParaRPr lang="en-US" dirty="0"/>
                    </a:p>
                  </a:txBody>
                  <a:tcPr anchor="ctr"/>
                </a:tc>
                <a:extLst>
                  <a:ext uri="{0D108BD9-81ED-4DB2-BD59-A6C34878D82A}">
                    <a16:rowId xmlns:a16="http://schemas.microsoft.com/office/drawing/2014/main" val="4073188155"/>
                  </a:ext>
                </a:extLst>
              </a:tr>
            </a:tbl>
          </a:graphicData>
        </a:graphic>
      </p:graphicFrame>
      <p:sp>
        <p:nvSpPr>
          <p:cNvPr id="5" name="Half Frame 4"/>
          <p:cNvSpPr/>
          <p:nvPr/>
        </p:nvSpPr>
        <p:spPr>
          <a:xfrm rot="12953564">
            <a:off x="5658433" y="2503453"/>
            <a:ext cx="23057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Half Frame 5"/>
          <p:cNvSpPr/>
          <p:nvPr/>
        </p:nvSpPr>
        <p:spPr>
          <a:xfrm rot="12953564">
            <a:off x="8579405" y="2503453"/>
            <a:ext cx="23057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Half Frame 6"/>
          <p:cNvSpPr/>
          <p:nvPr/>
        </p:nvSpPr>
        <p:spPr>
          <a:xfrm rot="12953564">
            <a:off x="8579405" y="3890919"/>
            <a:ext cx="23057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lf Frame 7"/>
          <p:cNvSpPr/>
          <p:nvPr/>
        </p:nvSpPr>
        <p:spPr>
          <a:xfrm rot="12953564">
            <a:off x="8579404" y="3197186"/>
            <a:ext cx="23057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Half Frame 8"/>
          <p:cNvSpPr/>
          <p:nvPr/>
        </p:nvSpPr>
        <p:spPr>
          <a:xfrm rot="12953564">
            <a:off x="5658434" y="3134936"/>
            <a:ext cx="23057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lf Frame 9"/>
          <p:cNvSpPr/>
          <p:nvPr/>
        </p:nvSpPr>
        <p:spPr>
          <a:xfrm rot="12953564">
            <a:off x="5658434" y="3889331"/>
            <a:ext cx="230579" cy="410293"/>
          </a:xfrm>
          <a:prstGeom prst="halfFrame">
            <a:avLst/>
          </a:prstGeom>
          <a:solidFill>
            <a:srgbClr val="00B050"/>
          </a:solidFill>
          <a:ln>
            <a:solidFill>
              <a:srgbClr val="0F91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42005327"/>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7037"/>
            <a:ext cx="10515600" cy="1325563"/>
          </a:xfrm>
        </p:spPr>
        <p:txBody>
          <a:bodyPr>
            <a:normAutofit/>
          </a:bodyPr>
          <a:lstStyle/>
          <a:p>
            <a:pPr algn="ctr"/>
            <a:r>
              <a:rPr lang="en-US" dirty="0">
                <a:solidFill>
                  <a:srgbClr val="9BD7D7"/>
                </a:solidFill>
                <a:ea typeface="Garamond"/>
                <a:cs typeface="Garamond"/>
              </a:rPr>
              <a:t>What If I’m Not Sure If </a:t>
            </a:r>
            <a:r>
              <a:rPr lang="en-US" dirty="0" smtClean="0">
                <a:solidFill>
                  <a:srgbClr val="9BD7D7"/>
                </a:solidFill>
                <a:ea typeface="Garamond"/>
                <a:cs typeface="Garamond"/>
              </a:rPr>
              <a:t/>
            </a:r>
            <a:br>
              <a:rPr lang="en-US" dirty="0" smtClean="0">
                <a:solidFill>
                  <a:srgbClr val="9BD7D7"/>
                </a:solidFill>
                <a:ea typeface="Garamond"/>
                <a:cs typeface="Garamond"/>
              </a:rPr>
            </a:br>
            <a:r>
              <a:rPr lang="en-US" dirty="0" smtClean="0">
                <a:solidFill>
                  <a:srgbClr val="9BD7D7"/>
                </a:solidFill>
                <a:ea typeface="Garamond"/>
                <a:cs typeface="Garamond"/>
              </a:rPr>
              <a:t>a </a:t>
            </a:r>
            <a:r>
              <a:rPr lang="en-US" dirty="0">
                <a:solidFill>
                  <a:srgbClr val="9BD7D7"/>
                </a:solidFill>
                <a:ea typeface="Garamond"/>
                <a:cs typeface="Garamond"/>
              </a:rPr>
              <a:t>Case Meets This Criteria?</a:t>
            </a:r>
          </a:p>
        </p:txBody>
      </p:sp>
      <p:sp>
        <p:nvSpPr>
          <p:cNvPr id="3" name="Content Placeholder 2"/>
          <p:cNvSpPr>
            <a:spLocks noGrp="1"/>
          </p:cNvSpPr>
          <p:nvPr>
            <p:ph idx="1"/>
          </p:nvPr>
        </p:nvSpPr>
        <p:spPr>
          <a:xfrm>
            <a:off x="609600" y="1905000"/>
            <a:ext cx="10972800" cy="4221163"/>
          </a:xfrm>
        </p:spPr>
        <p:txBody>
          <a:bodyPr>
            <a:normAutofit/>
          </a:bodyPr>
          <a:lstStyle/>
          <a:p>
            <a:r>
              <a:rPr lang="en-US" sz="3200" dirty="0"/>
              <a:t>W</a:t>
            </a:r>
            <a:r>
              <a:rPr lang="en-US" sz="3200" dirty="0" smtClean="0"/>
              <a:t>e make funding decisions on a case-by-case basis, taking into account each survivor’s unique context and needs. </a:t>
            </a:r>
          </a:p>
          <a:p>
            <a:r>
              <a:rPr lang="en-US" sz="3200" dirty="0" smtClean="0"/>
              <a:t>If you are not sure if a case meets the initiative’s criteria, </a:t>
            </a:r>
            <a:r>
              <a:rPr lang="en-US" sz="3200" b="1" dirty="0" smtClean="0"/>
              <a:t>please ask us! </a:t>
            </a:r>
          </a:p>
          <a:p>
            <a:r>
              <a:rPr lang="en-US" sz="3200" dirty="0" smtClean="0"/>
              <a:t>If we are not able to support a case, we will do our best to help identify other resources to support the survivor.  </a:t>
            </a:r>
            <a:endParaRPr lang="en-US" sz="3200" dirty="0"/>
          </a:p>
        </p:txBody>
      </p:sp>
    </p:spTree>
    <p:extLst>
      <p:ext uri="{BB962C8B-B14F-4D97-AF65-F5344CB8AC3E}">
        <p14:creationId xmlns:p14="http://schemas.microsoft.com/office/powerpoint/2010/main" val="1409348803"/>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How Does the Process Work?</a:t>
            </a:r>
          </a:p>
        </p:txBody>
      </p:sp>
      <p:sp>
        <p:nvSpPr>
          <p:cNvPr id="3" name="Content Placeholder 2"/>
          <p:cNvSpPr>
            <a:spLocks noGrp="1"/>
          </p:cNvSpPr>
          <p:nvPr>
            <p:ph idx="1"/>
          </p:nvPr>
        </p:nvSpPr>
        <p:spPr>
          <a:xfrm>
            <a:off x="609600" y="1492405"/>
            <a:ext cx="10972800" cy="4572000"/>
          </a:xfrm>
        </p:spPr>
        <p:txBody>
          <a:bodyPr>
            <a:noAutofit/>
          </a:bodyPr>
          <a:lstStyle/>
          <a:p>
            <a:r>
              <a:rPr lang="en-US" sz="3600" dirty="0"/>
              <a:t>Send an email to </a:t>
            </a:r>
            <a:r>
              <a:rPr lang="en-US" sz="3600" b="1" dirty="0" smtClean="0"/>
              <a:t>GBVresponse@gmail.com </a:t>
            </a:r>
            <a:endParaRPr lang="en-US" sz="3600" b="1" dirty="0"/>
          </a:p>
          <a:p>
            <a:r>
              <a:rPr lang="en-US" sz="3600" dirty="0"/>
              <a:t>Include basic details only, including:</a:t>
            </a:r>
          </a:p>
          <a:p>
            <a:pPr lvl="1"/>
            <a:r>
              <a:rPr lang="en-US" sz="3200" dirty="0"/>
              <a:t>Type/Nature of violence or threats</a:t>
            </a:r>
          </a:p>
          <a:p>
            <a:pPr lvl="1"/>
            <a:r>
              <a:rPr lang="en-US" sz="3200" dirty="0"/>
              <a:t>Date violence occurred (or date of most recent, direct threat)</a:t>
            </a:r>
          </a:p>
          <a:p>
            <a:pPr lvl="1">
              <a:spcBef>
                <a:spcPts val="0"/>
              </a:spcBef>
            </a:pPr>
            <a:r>
              <a:rPr lang="en-US" sz="3200" dirty="0"/>
              <a:t>Who was the perpetrator (e.g. stranger, relative, </a:t>
            </a:r>
            <a:endParaRPr lang="en-US" sz="3200" dirty="0" smtClean="0"/>
          </a:p>
          <a:p>
            <a:pPr marL="457200" lvl="1" indent="0">
              <a:spcBef>
                <a:spcPts val="0"/>
              </a:spcBef>
              <a:buNone/>
            </a:pPr>
            <a:r>
              <a:rPr lang="en-US" sz="3200" dirty="0"/>
              <a:t> </a:t>
            </a:r>
            <a:r>
              <a:rPr lang="en-US" sz="3200" dirty="0" smtClean="0"/>
              <a:t>  intimate </a:t>
            </a:r>
            <a:r>
              <a:rPr lang="en-US" sz="3200" dirty="0"/>
              <a:t>partner, etc.)</a:t>
            </a:r>
          </a:p>
          <a:p>
            <a:pPr lvl="1"/>
            <a:endParaRPr lang="en-US" sz="3200" dirty="0"/>
          </a:p>
        </p:txBody>
      </p:sp>
    </p:spTree>
    <p:extLst>
      <p:ext uri="{BB962C8B-B14F-4D97-AF65-F5344CB8AC3E}">
        <p14:creationId xmlns:p14="http://schemas.microsoft.com/office/powerpoint/2010/main" val="197624316"/>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How Does the Process Work? </a:t>
            </a:r>
            <a:r>
              <a:rPr lang="en-US" dirty="0" smtClean="0">
                <a:solidFill>
                  <a:srgbClr val="9BD7D7"/>
                </a:solidFill>
                <a:ea typeface="Garamond"/>
                <a:cs typeface="Garamond"/>
              </a:rPr>
              <a:t>cont’d</a:t>
            </a:r>
            <a:endParaRPr lang="en-US" dirty="0">
              <a:solidFill>
                <a:srgbClr val="9BD7D7"/>
              </a:solidFill>
              <a:ea typeface="Garamond"/>
              <a:cs typeface="Garamond"/>
            </a:endParaRPr>
          </a:p>
        </p:txBody>
      </p:sp>
      <p:sp>
        <p:nvSpPr>
          <p:cNvPr id="3" name="Content Placeholder 2"/>
          <p:cNvSpPr>
            <a:spLocks noGrp="1"/>
          </p:cNvSpPr>
          <p:nvPr>
            <p:ph idx="1"/>
          </p:nvPr>
        </p:nvSpPr>
        <p:spPr>
          <a:xfrm>
            <a:off x="609600" y="1440366"/>
            <a:ext cx="10972800" cy="4572000"/>
          </a:xfrm>
        </p:spPr>
        <p:txBody>
          <a:bodyPr>
            <a:normAutofit/>
          </a:bodyPr>
          <a:lstStyle/>
          <a:p>
            <a:r>
              <a:rPr lang="en-US" dirty="0" smtClean="0"/>
              <a:t>Security Considerations</a:t>
            </a:r>
          </a:p>
          <a:p>
            <a:pPr lvl="4"/>
            <a:r>
              <a:rPr lang="en-US" sz="2600" dirty="0"/>
              <a:t>Please use Gmail for all case-related communications</a:t>
            </a:r>
          </a:p>
          <a:p>
            <a:pPr lvl="5"/>
            <a:r>
              <a:rPr lang="en-US" sz="2600" u="sng" dirty="0">
                <a:solidFill>
                  <a:srgbClr val="69645A"/>
                </a:solidFill>
              </a:rPr>
              <a:t>GBVresponse@gmail.com</a:t>
            </a:r>
            <a:r>
              <a:rPr lang="en-US" sz="2600" dirty="0">
                <a:solidFill>
                  <a:srgbClr val="69645A"/>
                </a:solidFill>
              </a:rPr>
              <a:t> is monitored 24/7</a:t>
            </a:r>
          </a:p>
          <a:p>
            <a:pPr lvl="5"/>
            <a:r>
              <a:rPr lang="en-US" sz="2600" dirty="0">
                <a:solidFill>
                  <a:srgbClr val="69645A"/>
                </a:solidFill>
              </a:rPr>
              <a:t>Gmail is more secure than Vital Voices email accounts or Skype</a:t>
            </a:r>
          </a:p>
          <a:p>
            <a:pPr lvl="5"/>
            <a:endParaRPr lang="en-US" sz="2600" dirty="0">
              <a:solidFill>
                <a:srgbClr val="69645A"/>
              </a:solidFill>
            </a:endParaRPr>
          </a:p>
          <a:p>
            <a:pPr lvl="4"/>
            <a:r>
              <a:rPr lang="en-US" sz="2600" dirty="0" err="1"/>
              <a:t>Virtru</a:t>
            </a:r>
            <a:r>
              <a:rPr lang="en-US" sz="2600" dirty="0"/>
              <a:t> is a free service that encrypts emails for added security</a:t>
            </a:r>
          </a:p>
          <a:p>
            <a:pPr lvl="5"/>
            <a:endParaRPr lang="en-US" dirty="0" smtClean="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800" y="3848099"/>
            <a:ext cx="1352550" cy="1352550"/>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66800" y="2003503"/>
            <a:ext cx="1352550" cy="1200150"/>
          </a:xfrm>
          <a:prstGeom prst="rect">
            <a:avLst/>
          </a:prstGeom>
        </p:spPr>
      </p:pic>
    </p:spTree>
    <p:extLst>
      <p:ext uri="{BB962C8B-B14F-4D97-AF65-F5344CB8AC3E}">
        <p14:creationId xmlns:p14="http://schemas.microsoft.com/office/powerpoint/2010/main" val="80130456"/>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How Does the Process Work? </a:t>
            </a:r>
            <a:r>
              <a:rPr lang="en-US" dirty="0" smtClean="0">
                <a:solidFill>
                  <a:srgbClr val="9BD7D7"/>
                </a:solidFill>
                <a:ea typeface="Garamond"/>
                <a:cs typeface="Garamond"/>
              </a:rPr>
              <a:t>cont’d</a:t>
            </a:r>
            <a:endParaRPr lang="en-US" dirty="0">
              <a:solidFill>
                <a:srgbClr val="9BD7D7"/>
              </a:solidFill>
              <a:ea typeface="Garamond"/>
              <a:cs typeface="Garamond"/>
            </a:endParaRPr>
          </a:p>
        </p:txBody>
      </p:sp>
      <p:sp>
        <p:nvSpPr>
          <p:cNvPr id="3" name="Content Placeholder 2"/>
          <p:cNvSpPr>
            <a:spLocks noGrp="1"/>
          </p:cNvSpPr>
          <p:nvPr>
            <p:ph idx="1"/>
          </p:nvPr>
        </p:nvSpPr>
        <p:spPr>
          <a:xfrm>
            <a:off x="609600" y="1905000"/>
            <a:ext cx="10972800" cy="4221163"/>
          </a:xfrm>
        </p:spPr>
        <p:txBody>
          <a:bodyPr/>
          <a:lstStyle/>
          <a:p>
            <a:r>
              <a:rPr lang="en-US" sz="3200" dirty="0" smtClean="0"/>
              <a:t>If </a:t>
            </a:r>
            <a:r>
              <a:rPr lang="en-US" sz="3200" dirty="0"/>
              <a:t>we believe a case </a:t>
            </a:r>
            <a:r>
              <a:rPr lang="en-US" sz="3200" dirty="0" smtClean="0"/>
              <a:t>meets our </a:t>
            </a:r>
            <a:r>
              <a:rPr lang="en-US" sz="3200" dirty="0"/>
              <a:t>criteria, we will send you a link to a password protected and  encrypted </a:t>
            </a:r>
            <a:r>
              <a:rPr lang="en-US" sz="3200" dirty="0" smtClean="0"/>
              <a:t>referral form</a:t>
            </a:r>
            <a:endParaRPr lang="en-US" sz="3200" dirty="0"/>
          </a:p>
          <a:p>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3222885"/>
            <a:ext cx="4267200" cy="375926"/>
          </a:xfrm>
          <a:prstGeom prst="rect">
            <a:avLst/>
          </a:prstGeom>
        </p:spPr>
      </p:pic>
    </p:spTree>
    <p:extLst>
      <p:ext uri="{BB962C8B-B14F-4D97-AF65-F5344CB8AC3E}">
        <p14:creationId xmlns:p14="http://schemas.microsoft.com/office/powerpoint/2010/main" val="502756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396332" y="1047652"/>
            <a:ext cx="7140700" cy="1501540"/>
            <a:chOff x="403348" y="228598"/>
            <a:chExt cx="7973984" cy="1806998"/>
          </a:xfrm>
          <a:solidFill>
            <a:srgbClr val="00B9CC"/>
          </a:solidFill>
          <a:scene3d>
            <a:camera prst="orthographicFront"/>
            <a:lightRig rig="threePt" dir="t"/>
          </a:scene3d>
        </p:grpSpPr>
        <p:sp>
          <p:nvSpPr>
            <p:cNvPr id="5" name="Rounded Rectangle 4"/>
            <p:cNvSpPr/>
            <p:nvPr/>
          </p:nvSpPr>
          <p:spPr>
            <a:xfrm>
              <a:off x="403348" y="228598"/>
              <a:ext cx="7973984" cy="1806998"/>
            </a:xfrm>
            <a:prstGeom prst="roundRect">
              <a:avLst>
                <a:gd name="adj" fmla="val 10000"/>
              </a:avLst>
            </a:prstGeom>
            <a:grpFill/>
            <a:ln w="25400" cap="flat" cmpd="sng" algn="ctr">
              <a:solidFill>
                <a:sysClr val="window" lastClr="FFFFFF">
                  <a:hueOff val="0"/>
                  <a:satOff val="0"/>
                  <a:lumOff val="0"/>
                  <a:alphaOff val="0"/>
                </a:sysClr>
              </a:solidFill>
              <a:prstDash val="solid"/>
            </a:ln>
            <a:effectLst/>
            <a:sp3d extrusionH="76200">
              <a:extrusionClr>
                <a:sysClr val="window" lastClr="FFFFFF"/>
              </a:extrusionClr>
            </a:sp3d>
          </p:spPr>
          <p:style>
            <a:lnRef idx="2">
              <a:scrgbClr r="0" g="0" b="0"/>
            </a:lnRef>
            <a:fillRef idx="1">
              <a:scrgbClr r="0" g="0" b="0"/>
            </a:fillRef>
            <a:effectRef idx="0">
              <a:scrgbClr r="0" g="0" b="0"/>
            </a:effectRef>
            <a:fontRef idx="minor">
              <a:schemeClr val="lt1"/>
            </a:fontRef>
          </p:style>
        </p:sp>
        <p:sp>
          <p:nvSpPr>
            <p:cNvPr id="6" name="Rounded Rectangle 4"/>
            <p:cNvSpPr txBox="1"/>
            <p:nvPr/>
          </p:nvSpPr>
          <p:spPr>
            <a:xfrm>
              <a:off x="456273" y="281523"/>
              <a:ext cx="7868134" cy="1701148"/>
            </a:xfrm>
            <a:prstGeom prst="rect">
              <a:avLst/>
            </a:prstGeom>
            <a:solidFill>
              <a:srgbClr val="00BAAE"/>
            </a:solidFill>
            <a:ln>
              <a:solidFill>
                <a:srgbClr val="00BAAE"/>
              </a:solidFill>
            </a:ln>
            <a:sp3d/>
          </p:spPr>
          <p:style>
            <a:lnRef idx="0">
              <a:scrgbClr r="0" g="0" b="0"/>
            </a:lnRef>
            <a:fillRef idx="0">
              <a:scrgbClr r="0" g="0" b="0"/>
            </a:fillRef>
            <a:effectRef idx="0">
              <a:scrgbClr r="0" g="0" b="0"/>
            </a:effectRef>
            <a:fontRef idx="minor">
              <a:schemeClr val="lt1"/>
            </a:fontRef>
          </p:style>
          <p:txBody>
            <a:bodyPr spcFirstLastPara="0" vert="horz" wrap="square" lIns="111443" tIns="111443" rIns="111443" bIns="111443" numCol="1" spcCol="1270" anchor="ctr" anchorCtr="0">
              <a:noAutofit/>
            </a:bodyPr>
            <a:lstStyle/>
            <a:p>
              <a:pPr algn="ctr" defTabSz="1300163">
                <a:lnSpc>
                  <a:spcPct val="90000"/>
                </a:lnSpc>
                <a:spcAft>
                  <a:spcPct val="35000"/>
                </a:spcAft>
              </a:pPr>
              <a:r>
                <a:rPr lang="en-US" sz="3200" dirty="0">
                  <a:solidFill>
                    <a:srgbClr val="69645A"/>
                  </a:solidFill>
                  <a:ea typeface="Microsoft Sans Serif" panose="020B0604020202020204" pitchFamily="34" charset="0"/>
                  <a:cs typeface="Microsoft Sans Serif" panose="020B0604020202020204" pitchFamily="34" charset="0"/>
                </a:rPr>
                <a:t>Professional Quality of Life</a:t>
              </a:r>
            </a:p>
          </p:txBody>
        </p:sp>
      </p:grpSp>
      <p:grpSp>
        <p:nvGrpSpPr>
          <p:cNvPr id="7" name="Group 6"/>
          <p:cNvGrpSpPr/>
          <p:nvPr/>
        </p:nvGrpSpPr>
        <p:grpSpPr>
          <a:xfrm>
            <a:off x="1897099" y="3161669"/>
            <a:ext cx="3206007" cy="1761823"/>
            <a:chOff x="0" y="2536401"/>
            <a:chExt cx="3288212" cy="1806998"/>
          </a:xfrm>
          <a:solidFill>
            <a:srgbClr val="9BD7D7"/>
          </a:solidFill>
          <a:scene3d>
            <a:camera prst="orthographicFront"/>
            <a:lightRig rig="threePt" dir="t"/>
          </a:scene3d>
        </p:grpSpPr>
        <p:sp>
          <p:nvSpPr>
            <p:cNvPr id="8" name="Rounded Rectangle 7"/>
            <p:cNvSpPr/>
            <p:nvPr/>
          </p:nvSpPr>
          <p:spPr>
            <a:xfrm>
              <a:off x="0" y="2536401"/>
              <a:ext cx="3288212" cy="1806998"/>
            </a:xfrm>
            <a:prstGeom prst="roundRect">
              <a:avLst>
                <a:gd name="adj" fmla="val 10000"/>
              </a:avLst>
            </a:prstGeom>
            <a:grpFill/>
            <a:ln w="25400" cap="flat" cmpd="sng" algn="ctr">
              <a:solidFill>
                <a:srgbClr val="9BD7D7"/>
              </a:solidFill>
              <a:prstDash val="solid"/>
            </a:ln>
            <a:effectLst/>
            <a:sp3d extrusionH="76200">
              <a:extrusionClr>
                <a:sysClr val="window" lastClr="FFFFFF"/>
              </a:extrusionClr>
            </a:sp3d>
          </p:spPr>
          <p:style>
            <a:lnRef idx="2">
              <a:scrgbClr r="0" g="0" b="0"/>
            </a:lnRef>
            <a:fillRef idx="1">
              <a:scrgbClr r="0" g="0" b="0"/>
            </a:fillRef>
            <a:effectRef idx="0">
              <a:scrgbClr r="0" g="0" b="0"/>
            </a:effectRef>
            <a:fontRef idx="minor">
              <a:schemeClr val="lt1"/>
            </a:fontRef>
          </p:style>
        </p:sp>
        <p:sp>
          <p:nvSpPr>
            <p:cNvPr id="9" name="Rounded Rectangle 6"/>
            <p:cNvSpPr txBox="1"/>
            <p:nvPr/>
          </p:nvSpPr>
          <p:spPr>
            <a:xfrm>
              <a:off x="52925" y="2589326"/>
              <a:ext cx="3182362" cy="1701148"/>
            </a:xfrm>
            <a:prstGeom prst="rect">
              <a:avLst/>
            </a:prstGeom>
            <a:grpFill/>
            <a:ln>
              <a:solidFill>
                <a:srgbClr val="9BD7D7"/>
              </a:solidFill>
            </a:ln>
            <a:sp3d/>
          </p:spPr>
          <p:style>
            <a:lnRef idx="0">
              <a:scrgbClr r="0" g="0" b="0"/>
            </a:lnRef>
            <a:fillRef idx="0">
              <a:scrgbClr r="0" g="0" b="0"/>
            </a:fillRef>
            <a:effectRef idx="0">
              <a:scrgbClr r="0" g="0" b="0"/>
            </a:effectRef>
            <a:fontRef idx="minor">
              <a:schemeClr val="lt1"/>
            </a:fontRef>
          </p:style>
          <p:txBody>
            <a:bodyPr spcFirstLastPara="0" vert="horz" wrap="square" lIns="89154" tIns="89154" rIns="89154" bIns="89154" numCol="1" spcCol="1270" anchor="ctr" anchorCtr="0">
              <a:noAutofit/>
            </a:bodyPr>
            <a:lstStyle/>
            <a:p>
              <a:pPr algn="ctr" defTabSz="1300163">
                <a:lnSpc>
                  <a:spcPct val="90000"/>
                </a:lnSpc>
                <a:spcAft>
                  <a:spcPct val="35000"/>
                </a:spcAft>
              </a:pPr>
              <a:r>
                <a:rPr lang="en-US" sz="3200" dirty="0">
                  <a:solidFill>
                    <a:srgbClr val="69645A"/>
                  </a:solidFill>
                  <a:ea typeface="Microsoft Sans Serif" panose="020B0604020202020204" pitchFamily="34" charset="0"/>
                  <a:cs typeface="Microsoft Sans Serif" panose="020B0604020202020204" pitchFamily="34" charset="0"/>
                </a:rPr>
                <a:t>Compassion Satisfaction</a:t>
              </a:r>
            </a:p>
          </p:txBody>
        </p:sp>
      </p:grpSp>
      <p:grpSp>
        <p:nvGrpSpPr>
          <p:cNvPr id="10" name="Group 9"/>
          <p:cNvGrpSpPr/>
          <p:nvPr/>
        </p:nvGrpSpPr>
        <p:grpSpPr>
          <a:xfrm>
            <a:off x="7193211" y="3145415"/>
            <a:ext cx="3322389" cy="1761823"/>
            <a:chOff x="5371350" y="2055140"/>
            <a:chExt cx="3168788" cy="1806998"/>
          </a:xfrm>
          <a:solidFill>
            <a:srgbClr val="9BD7D7"/>
          </a:solidFill>
          <a:scene3d>
            <a:camera prst="orthographicFront"/>
            <a:lightRig rig="threePt" dir="t"/>
          </a:scene3d>
        </p:grpSpPr>
        <p:sp>
          <p:nvSpPr>
            <p:cNvPr id="11" name="Rounded Rectangle 10"/>
            <p:cNvSpPr/>
            <p:nvPr/>
          </p:nvSpPr>
          <p:spPr>
            <a:xfrm>
              <a:off x="5371350" y="2055140"/>
              <a:ext cx="3168788" cy="1806998"/>
            </a:xfrm>
            <a:prstGeom prst="roundRect">
              <a:avLst>
                <a:gd name="adj" fmla="val 10000"/>
              </a:avLst>
            </a:prstGeom>
            <a:grpFill/>
            <a:ln w="25400" cap="flat" cmpd="sng" algn="ctr">
              <a:solidFill>
                <a:srgbClr val="9BD7D7"/>
              </a:solidFill>
              <a:prstDash val="solid"/>
            </a:ln>
            <a:effectLst/>
            <a:sp3d extrusionH="76200">
              <a:extrusionClr>
                <a:sysClr val="window" lastClr="FFFFFF"/>
              </a:extrusionClr>
            </a:sp3d>
          </p:spPr>
          <p:style>
            <a:lnRef idx="2">
              <a:scrgbClr r="0" g="0" b="0"/>
            </a:lnRef>
            <a:fillRef idx="1">
              <a:scrgbClr r="0" g="0" b="0"/>
            </a:fillRef>
            <a:effectRef idx="0">
              <a:scrgbClr r="0" g="0" b="0"/>
            </a:effectRef>
            <a:fontRef idx="minor">
              <a:schemeClr val="lt1"/>
            </a:fontRef>
          </p:style>
        </p:sp>
        <p:sp>
          <p:nvSpPr>
            <p:cNvPr id="12" name="Rounded Rectangle 8"/>
            <p:cNvSpPr txBox="1"/>
            <p:nvPr/>
          </p:nvSpPr>
          <p:spPr>
            <a:xfrm>
              <a:off x="5424275" y="2160990"/>
              <a:ext cx="3062938" cy="1701148"/>
            </a:xfrm>
            <a:prstGeom prst="rect">
              <a:avLst/>
            </a:prstGeom>
            <a:grpFill/>
            <a:ln>
              <a:solidFill>
                <a:srgbClr val="9BD7D7"/>
              </a:solidFill>
            </a:ln>
            <a:sp3d/>
          </p:spPr>
          <p:style>
            <a:lnRef idx="0">
              <a:scrgbClr r="0" g="0" b="0"/>
            </a:lnRef>
            <a:fillRef idx="0">
              <a:scrgbClr r="0" g="0" b="0"/>
            </a:fillRef>
            <a:effectRef idx="0">
              <a:scrgbClr r="0" g="0" b="0"/>
            </a:effectRef>
            <a:fontRef idx="minor">
              <a:schemeClr val="lt1"/>
            </a:fontRef>
          </p:style>
          <p:txBody>
            <a:bodyPr spcFirstLastPara="0" vert="horz" wrap="square" lIns="89154" tIns="89154" rIns="89154" bIns="89154" numCol="1" spcCol="1270" anchor="ctr" anchorCtr="0">
              <a:noAutofit/>
            </a:bodyPr>
            <a:lstStyle/>
            <a:p>
              <a:pPr algn="ctr" defTabSz="1300163">
                <a:lnSpc>
                  <a:spcPct val="90000"/>
                </a:lnSpc>
                <a:spcAft>
                  <a:spcPct val="35000"/>
                </a:spcAft>
              </a:pPr>
              <a:r>
                <a:rPr lang="en-US" sz="3200" dirty="0">
                  <a:solidFill>
                    <a:srgbClr val="69645A"/>
                  </a:solidFill>
                  <a:ea typeface="Microsoft Sans Serif" panose="020B0604020202020204" pitchFamily="34" charset="0"/>
                  <a:cs typeface="Microsoft Sans Serif" panose="020B0604020202020204" pitchFamily="34" charset="0"/>
                </a:rPr>
                <a:t>Compassion Fatigue</a:t>
              </a:r>
            </a:p>
          </p:txBody>
        </p:sp>
      </p:grpSp>
      <p:sp>
        <p:nvSpPr>
          <p:cNvPr id="13" name="Straight Connector 3"/>
          <p:cNvSpPr/>
          <p:nvPr/>
        </p:nvSpPr>
        <p:spPr>
          <a:xfrm>
            <a:off x="3500103" y="2577336"/>
            <a:ext cx="2677578" cy="488285"/>
          </a:xfrm>
          <a:custGeom>
            <a:avLst/>
            <a:gdLst/>
            <a:ahLst/>
            <a:cxnLst/>
            <a:rect l="0" t="0" r="0" b="0"/>
            <a:pathLst>
              <a:path>
                <a:moveTo>
                  <a:pt x="2198635" y="0"/>
                </a:moveTo>
                <a:lnTo>
                  <a:pt x="2198635" y="285216"/>
                </a:lnTo>
                <a:lnTo>
                  <a:pt x="0" y="285216"/>
                </a:lnTo>
                <a:lnTo>
                  <a:pt x="0" y="570432"/>
                </a:lnTo>
              </a:path>
            </a:pathLst>
          </a:custGeom>
          <a:noFill/>
          <a:ln w="25400" cap="flat" cmpd="sng" algn="ctr">
            <a:solidFill>
              <a:srgbClr val="00B9CC"/>
            </a:solidFill>
            <a:prstDash val="solid"/>
          </a:ln>
          <a:effectLst/>
          <a:scene3d>
            <a:camera prst="orthographicFront"/>
            <a:lightRig rig="threePt" dir="t"/>
          </a:scene3d>
          <a:sp3d extrusionH="76200">
            <a:extrusionClr>
              <a:sysClr val="window" lastClr="FFFFFF"/>
            </a:extrusion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4" name="Straight Connector 3"/>
          <p:cNvSpPr/>
          <p:nvPr/>
        </p:nvSpPr>
        <p:spPr>
          <a:xfrm>
            <a:off x="6698827" y="2551399"/>
            <a:ext cx="2501269" cy="488285"/>
          </a:xfrm>
          <a:custGeom>
            <a:avLst/>
            <a:gdLst/>
            <a:ahLst/>
            <a:cxnLst/>
            <a:rect l="0" t="0" r="0" b="0"/>
            <a:pathLst>
              <a:path>
                <a:moveTo>
                  <a:pt x="0" y="0"/>
                </a:moveTo>
                <a:lnTo>
                  <a:pt x="0" y="293745"/>
                </a:lnTo>
                <a:lnTo>
                  <a:pt x="2092547" y="293745"/>
                </a:lnTo>
                <a:lnTo>
                  <a:pt x="2092547" y="587491"/>
                </a:lnTo>
              </a:path>
            </a:pathLst>
          </a:custGeom>
          <a:noFill/>
          <a:ln w="25400" cap="flat" cmpd="sng" algn="ctr">
            <a:solidFill>
              <a:srgbClr val="00B9CC"/>
            </a:solidFill>
            <a:prstDash val="solid"/>
          </a:ln>
          <a:effectLst/>
          <a:scene3d>
            <a:camera prst="orthographicFront"/>
            <a:lightRig rig="threePt" dir="t"/>
          </a:scene3d>
          <a:sp3d extrusionH="76200">
            <a:extrusionClr>
              <a:sysClr val="window" lastClr="FFFFFF"/>
            </a:extrusion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2" name="TextBox 1"/>
          <p:cNvSpPr txBox="1"/>
          <p:nvPr/>
        </p:nvSpPr>
        <p:spPr>
          <a:xfrm>
            <a:off x="632865" y="5867400"/>
            <a:ext cx="10926270" cy="261610"/>
          </a:xfrm>
          <a:prstGeom prst="rect">
            <a:avLst/>
          </a:prstGeom>
          <a:noFill/>
        </p:spPr>
        <p:txBody>
          <a:bodyPr wrap="square" rtlCol="0">
            <a:spAutoFit/>
          </a:bodyPr>
          <a:lstStyle/>
          <a:p>
            <a:r>
              <a:rPr lang="en-US" sz="1100" i="1" dirty="0" smtClean="0">
                <a:solidFill>
                  <a:srgbClr val="69645A"/>
                </a:solidFill>
                <a:ea typeface="Microsoft Sans Serif" panose="020B0604020202020204" pitchFamily="34" charset="0"/>
                <a:cs typeface="Microsoft Sans Serif" panose="020B0604020202020204" pitchFamily="34" charset="0"/>
              </a:rPr>
              <a:t>Beth </a:t>
            </a:r>
            <a:r>
              <a:rPr lang="en-US" sz="1100" i="1" dirty="0" err="1">
                <a:solidFill>
                  <a:srgbClr val="69645A"/>
                </a:solidFill>
                <a:ea typeface="Microsoft Sans Serif" panose="020B0604020202020204" pitchFamily="34" charset="0"/>
                <a:cs typeface="Microsoft Sans Serif" panose="020B0604020202020204" pitchFamily="34" charset="0"/>
              </a:rPr>
              <a:t>Hudnall</a:t>
            </a:r>
            <a:r>
              <a:rPr lang="en-US" sz="1100" i="1" dirty="0">
                <a:solidFill>
                  <a:srgbClr val="69645A"/>
                </a:solidFill>
                <a:ea typeface="Microsoft Sans Serif" panose="020B0604020202020204" pitchFamily="34" charset="0"/>
                <a:cs typeface="Microsoft Sans Serif" panose="020B0604020202020204" pitchFamily="34" charset="0"/>
              </a:rPr>
              <a:t> </a:t>
            </a:r>
            <a:r>
              <a:rPr lang="en-US" sz="1100" i="1" dirty="0" err="1">
                <a:solidFill>
                  <a:srgbClr val="69645A"/>
                </a:solidFill>
                <a:ea typeface="Microsoft Sans Serif" panose="020B0604020202020204" pitchFamily="34" charset="0"/>
                <a:cs typeface="Microsoft Sans Serif" panose="020B0604020202020204" pitchFamily="34" charset="0"/>
              </a:rPr>
              <a:t>Stamm</a:t>
            </a:r>
            <a:r>
              <a:rPr lang="en-US" sz="1100" i="1" dirty="0">
                <a:solidFill>
                  <a:srgbClr val="69645A"/>
                </a:solidFill>
                <a:ea typeface="Microsoft Sans Serif" panose="020B0604020202020204" pitchFamily="34" charset="0"/>
                <a:cs typeface="Microsoft Sans Serif" panose="020B0604020202020204" pitchFamily="34" charset="0"/>
              </a:rPr>
              <a:t>, 2009. Professional Quality of Life Scale (</a:t>
            </a:r>
            <a:r>
              <a:rPr lang="en-US" sz="1100" i="1" dirty="0" err="1">
                <a:solidFill>
                  <a:srgbClr val="69645A"/>
                </a:solidFill>
                <a:ea typeface="Microsoft Sans Serif" panose="020B0604020202020204" pitchFamily="34" charset="0"/>
                <a:cs typeface="Microsoft Sans Serif" panose="020B0604020202020204" pitchFamily="34" charset="0"/>
              </a:rPr>
              <a:t>ProQOL</a:t>
            </a:r>
            <a:r>
              <a:rPr lang="en-US" sz="1100" i="1" dirty="0">
                <a:solidFill>
                  <a:srgbClr val="69645A"/>
                </a:solidFill>
                <a:ea typeface="Microsoft Sans Serif" panose="020B0604020202020204" pitchFamily="34" charset="0"/>
                <a:cs typeface="Microsoft Sans Serif" panose="020B0604020202020204" pitchFamily="34" charset="0"/>
              </a:rPr>
              <a:t>). http://</a:t>
            </a:r>
            <a:r>
              <a:rPr lang="en-US" sz="1100" i="1" dirty="0" smtClean="0">
                <a:solidFill>
                  <a:srgbClr val="69645A"/>
                </a:solidFill>
                <a:ea typeface="Microsoft Sans Serif" panose="020B0604020202020204" pitchFamily="34" charset="0"/>
                <a:cs typeface="Microsoft Sans Serif" panose="020B0604020202020204" pitchFamily="34" charset="0"/>
              </a:rPr>
              <a:t>www.proqol.org</a:t>
            </a:r>
            <a:endParaRPr lang="en-US" sz="1100" i="1" dirty="0">
              <a:solidFill>
                <a:srgbClr val="69645A"/>
              </a:solidFill>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2115996414"/>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Frequently Asked Questions</a:t>
            </a:r>
          </a:p>
        </p:txBody>
      </p:sp>
      <p:sp>
        <p:nvSpPr>
          <p:cNvPr id="3" name="Content Placeholder 2"/>
          <p:cNvSpPr>
            <a:spLocks noGrp="1"/>
          </p:cNvSpPr>
          <p:nvPr>
            <p:ph idx="1"/>
          </p:nvPr>
        </p:nvSpPr>
        <p:spPr>
          <a:xfrm>
            <a:off x="609600" y="1516566"/>
            <a:ext cx="10972800" cy="4495800"/>
          </a:xfrm>
        </p:spPr>
        <p:txBody>
          <a:bodyPr>
            <a:normAutofit/>
          </a:bodyPr>
          <a:lstStyle/>
          <a:p>
            <a:pPr marL="0" indent="0">
              <a:buNone/>
            </a:pPr>
            <a:r>
              <a:rPr lang="en-US" sz="3200" dirty="0"/>
              <a:t>Can you provide funds for survivors of an extreme form of GBV to help them get back on their feet</a:t>
            </a:r>
            <a:r>
              <a:rPr lang="en-US" sz="3200" dirty="0" smtClean="0"/>
              <a:t>?</a:t>
            </a:r>
          </a:p>
          <a:p>
            <a:pPr marL="0" indent="0">
              <a:buNone/>
            </a:pPr>
            <a:endParaRPr lang="en-US" dirty="0"/>
          </a:p>
          <a:p>
            <a:r>
              <a:rPr lang="en-US" dirty="0"/>
              <a:t>Funds are limited to support urgent needs directly resulting from extreme </a:t>
            </a:r>
            <a:r>
              <a:rPr lang="en-US" dirty="0" smtClean="0"/>
              <a:t>violence</a:t>
            </a:r>
            <a:endParaRPr lang="en-US" dirty="0"/>
          </a:p>
          <a:p>
            <a:r>
              <a:rPr lang="en-US" dirty="0"/>
              <a:t>Funds are not available to support medium to long-term needs, such as ongoing medical expenses for </a:t>
            </a:r>
            <a:r>
              <a:rPr lang="en-US" dirty="0" smtClean="0"/>
              <a:t>chronic issues</a:t>
            </a:r>
            <a:r>
              <a:rPr lang="en-US" dirty="0"/>
              <a:t>, educational or vocational training, </a:t>
            </a:r>
            <a:r>
              <a:rPr lang="en-US" dirty="0" smtClean="0"/>
              <a:t>business startup </a:t>
            </a:r>
            <a:r>
              <a:rPr lang="en-US" dirty="0"/>
              <a:t>costs, etc. </a:t>
            </a:r>
          </a:p>
          <a:p>
            <a:endParaRPr lang="en-US" dirty="0"/>
          </a:p>
          <a:p>
            <a:endParaRPr lang="en-US" dirty="0"/>
          </a:p>
        </p:txBody>
      </p:sp>
    </p:spTree>
    <p:extLst>
      <p:ext uri="{BB962C8B-B14F-4D97-AF65-F5344CB8AC3E}">
        <p14:creationId xmlns:p14="http://schemas.microsoft.com/office/powerpoint/2010/main" val="3017281594"/>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Frequently Asked Questions, </a:t>
            </a:r>
            <a:r>
              <a:rPr lang="en-US" dirty="0" smtClean="0">
                <a:solidFill>
                  <a:srgbClr val="9BD7D7"/>
                </a:solidFill>
                <a:ea typeface="Garamond"/>
                <a:cs typeface="Garamond"/>
              </a:rPr>
              <a:t>cont’d</a:t>
            </a:r>
            <a:endParaRPr lang="en-US" dirty="0">
              <a:solidFill>
                <a:srgbClr val="9BD7D7"/>
              </a:solidFill>
              <a:ea typeface="Garamond"/>
              <a:cs typeface="Garamond"/>
            </a:endParaRPr>
          </a:p>
        </p:txBody>
      </p:sp>
      <p:sp>
        <p:nvSpPr>
          <p:cNvPr id="3" name="Content Placeholder 2"/>
          <p:cNvSpPr>
            <a:spLocks noGrp="1"/>
          </p:cNvSpPr>
          <p:nvPr>
            <p:ph idx="1"/>
          </p:nvPr>
        </p:nvSpPr>
        <p:spPr>
          <a:xfrm>
            <a:off x="609600" y="1325563"/>
            <a:ext cx="10972800" cy="4724400"/>
          </a:xfrm>
        </p:spPr>
        <p:txBody>
          <a:bodyPr>
            <a:normAutofit/>
          </a:bodyPr>
          <a:lstStyle/>
          <a:p>
            <a:pPr marL="0" indent="0">
              <a:buNone/>
            </a:pPr>
            <a:r>
              <a:rPr lang="en-US" sz="3200" dirty="0"/>
              <a:t>I work for an NGO offering services to survivors of GBV. Can funds be used to support the services organizations like mine offer to survivors</a:t>
            </a:r>
            <a:r>
              <a:rPr lang="en-US" sz="3200" dirty="0" smtClean="0"/>
              <a:t>?</a:t>
            </a:r>
          </a:p>
          <a:p>
            <a:pPr marL="0" indent="0">
              <a:buNone/>
            </a:pPr>
            <a:endParaRPr lang="en-US" dirty="0"/>
          </a:p>
          <a:p>
            <a:r>
              <a:rPr lang="en-US" dirty="0"/>
              <a:t>Support from this program is provided to survivors of extreme forms of gender-based violence either through an intermediary, like an NGO, or directly to the survivor. Assistance is granted only on an individual basis for particular needs that cannot be met by the referring organization. </a:t>
            </a:r>
            <a:endParaRPr lang="en-US" dirty="0" smtClean="0"/>
          </a:p>
          <a:p>
            <a:r>
              <a:rPr lang="en-US" dirty="0" smtClean="0"/>
              <a:t>We </a:t>
            </a:r>
            <a:r>
              <a:rPr lang="en-US" dirty="0"/>
              <a:t>are not able to fund general services provided </a:t>
            </a:r>
            <a:r>
              <a:rPr lang="en-US" dirty="0" smtClean="0"/>
              <a:t>on the </a:t>
            </a:r>
            <a:r>
              <a:rPr lang="en-US" dirty="0"/>
              <a:t>part of organizations that work with survivors. </a:t>
            </a:r>
          </a:p>
        </p:txBody>
      </p:sp>
    </p:spTree>
    <p:extLst>
      <p:ext uri="{BB962C8B-B14F-4D97-AF65-F5344CB8AC3E}">
        <p14:creationId xmlns:p14="http://schemas.microsoft.com/office/powerpoint/2010/main" val="973194658"/>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08237"/>
            <a:ext cx="10515600" cy="1325563"/>
          </a:xfrm>
        </p:spPr>
        <p:txBody>
          <a:bodyPr>
            <a:normAutofit/>
          </a:bodyPr>
          <a:lstStyle/>
          <a:p>
            <a:pPr algn="ctr"/>
            <a:r>
              <a:rPr lang="en-US" dirty="0">
                <a:solidFill>
                  <a:srgbClr val="9BD7D7"/>
                </a:solidFill>
                <a:ea typeface="Garamond"/>
                <a:cs typeface="Garamond"/>
              </a:rPr>
              <a:t>Questions?</a:t>
            </a:r>
          </a:p>
        </p:txBody>
      </p:sp>
    </p:spTree>
    <p:extLst>
      <p:ext uri="{BB962C8B-B14F-4D97-AF65-F5344CB8AC3E}">
        <p14:creationId xmlns:p14="http://schemas.microsoft.com/office/powerpoint/2010/main" val="3882358383"/>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350837"/>
            <a:ext cx="10515600" cy="1325563"/>
          </a:xfrm>
        </p:spPr>
        <p:txBody>
          <a:bodyPr>
            <a:normAutofit/>
          </a:bodyPr>
          <a:lstStyle/>
          <a:p>
            <a:pPr algn="ctr"/>
            <a:r>
              <a:rPr lang="en-US" dirty="0">
                <a:solidFill>
                  <a:srgbClr val="9BD7D7"/>
                </a:solidFill>
                <a:ea typeface="Garamond"/>
                <a:cs typeface="Garamond"/>
              </a:rPr>
              <a:t>“One Word” &amp; Conclude for the Day</a:t>
            </a:r>
          </a:p>
        </p:txBody>
      </p:sp>
      <p:pic>
        <p:nvPicPr>
          <p:cNvPr id="3" name="EGOP899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16200000">
            <a:off x="4022260" y="-47539"/>
            <a:ext cx="3995074" cy="7102353"/>
          </a:xfrm>
          <a:prstGeom prst="rect">
            <a:avLst/>
          </a:prstGeom>
          <a:ln w="25400">
            <a:solidFill>
              <a:srgbClr val="00BAAE"/>
            </a:solidFill>
          </a:ln>
        </p:spPr>
      </p:pic>
      <p:sp>
        <p:nvSpPr>
          <p:cNvPr id="4" name="Rectangle 3"/>
          <p:cNvSpPr/>
          <p:nvPr/>
        </p:nvSpPr>
        <p:spPr>
          <a:xfrm>
            <a:off x="4918375" y="5501175"/>
            <a:ext cx="2202847" cy="584775"/>
          </a:xfrm>
          <a:prstGeom prst="rect">
            <a:avLst/>
          </a:prstGeom>
        </p:spPr>
        <p:txBody>
          <a:bodyPr wrap="none">
            <a:spAutoFit/>
          </a:bodyPr>
          <a:lstStyle/>
          <a:p>
            <a:pPr algn="ctr"/>
            <a:r>
              <a:rPr lang="en-US" sz="3200" dirty="0" smtClean="0">
                <a:solidFill>
                  <a:srgbClr val="69645A"/>
                </a:solidFill>
              </a:rPr>
              <a:t>Thank </a:t>
            </a:r>
            <a:r>
              <a:rPr lang="en-US" sz="3200" dirty="0">
                <a:solidFill>
                  <a:srgbClr val="69645A"/>
                </a:solidFill>
              </a:rPr>
              <a:t>you! </a:t>
            </a:r>
            <a:endParaRPr lang="en-US" sz="2400" dirty="0">
              <a:solidFill>
                <a:srgbClr val="69645A"/>
              </a:solidFill>
            </a:endParaRPr>
          </a:p>
        </p:txBody>
      </p:sp>
    </p:spTree>
    <p:extLst>
      <p:ext uri="{BB962C8B-B14F-4D97-AF65-F5344CB8AC3E}">
        <p14:creationId xmlns:p14="http://schemas.microsoft.com/office/powerpoint/2010/main" val="41028757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Compassion Satisfaction</a:t>
            </a:r>
          </a:p>
        </p:txBody>
      </p:sp>
      <p:sp>
        <p:nvSpPr>
          <p:cNvPr id="3" name="Content Placeholder 2"/>
          <p:cNvSpPr>
            <a:spLocks noGrp="1"/>
          </p:cNvSpPr>
          <p:nvPr>
            <p:ph idx="1"/>
          </p:nvPr>
        </p:nvSpPr>
        <p:spPr/>
        <p:txBody>
          <a:bodyPr>
            <a:normAutofit/>
          </a:bodyPr>
          <a:lstStyle/>
          <a:p>
            <a:r>
              <a:rPr lang="en-US" sz="3200" dirty="0"/>
              <a:t>Positive feelings from doing your job well</a:t>
            </a:r>
          </a:p>
          <a:p>
            <a:r>
              <a:rPr lang="en-US" sz="3200" dirty="0"/>
              <a:t>Positive relationships with colleagues</a:t>
            </a:r>
          </a:p>
          <a:p>
            <a:r>
              <a:rPr lang="en-US" sz="3200" dirty="0"/>
              <a:t>Feeling your work makes a difference</a:t>
            </a:r>
          </a:p>
        </p:txBody>
      </p:sp>
    </p:spTree>
    <p:extLst>
      <p:ext uri="{BB962C8B-B14F-4D97-AF65-F5344CB8AC3E}">
        <p14:creationId xmlns:p14="http://schemas.microsoft.com/office/powerpoint/2010/main" val="1528319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Compassion Fatigue</a:t>
            </a:r>
          </a:p>
        </p:txBody>
      </p:sp>
      <p:sp>
        <p:nvSpPr>
          <p:cNvPr id="3" name="Content Placeholder 2"/>
          <p:cNvSpPr>
            <a:spLocks noGrp="1"/>
          </p:cNvSpPr>
          <p:nvPr>
            <p:ph idx="1"/>
          </p:nvPr>
        </p:nvSpPr>
        <p:spPr/>
        <p:txBody>
          <a:bodyPr>
            <a:normAutofit/>
          </a:bodyPr>
          <a:lstStyle/>
          <a:p>
            <a:r>
              <a:rPr lang="en-US" sz="3200" dirty="0"/>
              <a:t>Compassion Fatigue (compassion stress, secondary traumatic stress) is common in the care giving field</a:t>
            </a:r>
          </a:p>
          <a:p>
            <a:r>
              <a:rPr lang="en-US" sz="3200" dirty="0"/>
              <a:t>Practitioners working with victims/survivors can experience pain as a result of their exposure to others’ traumatic experiences</a:t>
            </a:r>
          </a:p>
          <a:p>
            <a:r>
              <a:rPr lang="en-US" sz="3200" dirty="0"/>
              <a:t>They may experience physical, psychological, emotional, spiritual, and professional manifestations of this fatigue</a:t>
            </a:r>
          </a:p>
        </p:txBody>
      </p:sp>
    </p:spTree>
    <p:extLst>
      <p:ext uri="{BB962C8B-B14F-4D97-AF65-F5344CB8AC3E}">
        <p14:creationId xmlns:p14="http://schemas.microsoft.com/office/powerpoint/2010/main" val="4177471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9BD7D7"/>
                </a:solidFill>
              </a:rPr>
              <a:t>Objectives</a:t>
            </a:r>
            <a:r>
              <a:rPr lang="en-US" dirty="0" smtClean="0"/>
              <a:t> </a:t>
            </a:r>
            <a:endParaRPr lang="en-US" dirty="0"/>
          </a:p>
        </p:txBody>
      </p:sp>
      <p:sp>
        <p:nvSpPr>
          <p:cNvPr id="3" name="Content Placeholder 2"/>
          <p:cNvSpPr>
            <a:spLocks noGrp="1"/>
          </p:cNvSpPr>
          <p:nvPr>
            <p:ph idx="1"/>
          </p:nvPr>
        </p:nvSpPr>
        <p:spPr/>
        <p:txBody>
          <a:bodyPr/>
          <a:lstStyle/>
          <a:p>
            <a:r>
              <a:rPr lang="en-US" b="1" dirty="0" smtClean="0"/>
              <a:t>Encourage Conversation </a:t>
            </a:r>
            <a:r>
              <a:rPr lang="en-US" dirty="0" smtClean="0"/>
              <a:t>regarding your personal leadership journey and about addressing Gender-Based Violence in the Philippines </a:t>
            </a:r>
          </a:p>
          <a:p>
            <a:r>
              <a:rPr lang="en-US" b="1" dirty="0" smtClean="0"/>
              <a:t>Provide Information </a:t>
            </a:r>
            <a:r>
              <a:rPr lang="en-US" dirty="0" smtClean="0"/>
              <a:t>about how to enhance your capacity as a leader and how to recognize and respond – safely and with consent – to the needs of survivors of violence</a:t>
            </a:r>
          </a:p>
          <a:p>
            <a:r>
              <a:rPr lang="en-US" b="1" dirty="0" smtClean="0"/>
              <a:t>Improve Support </a:t>
            </a:r>
            <a:r>
              <a:rPr lang="en-US" dirty="0" smtClean="0"/>
              <a:t>for you as a leader at Avon and in your community, and enable you to pay forward your opportunities and learnings to your friends, families, and communities </a:t>
            </a:r>
            <a:endParaRPr lang="en-US" b="1" dirty="0"/>
          </a:p>
        </p:txBody>
      </p:sp>
    </p:spTree>
    <p:extLst>
      <p:ext uri="{BB962C8B-B14F-4D97-AF65-F5344CB8AC3E}">
        <p14:creationId xmlns:p14="http://schemas.microsoft.com/office/powerpoint/2010/main" val="29754394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Burnout and Secondary Trauma</a:t>
            </a:r>
          </a:p>
        </p:txBody>
      </p:sp>
      <p:sp>
        <p:nvSpPr>
          <p:cNvPr id="3" name="Content Placeholder 2"/>
          <p:cNvSpPr>
            <a:spLocks noGrp="1"/>
          </p:cNvSpPr>
          <p:nvPr>
            <p:ph idx="1"/>
          </p:nvPr>
        </p:nvSpPr>
        <p:spPr>
          <a:xfrm>
            <a:off x="6096000" y="1600200"/>
            <a:ext cx="5562600" cy="4724400"/>
          </a:xfrm>
        </p:spPr>
        <p:txBody>
          <a:bodyPr>
            <a:normAutofit/>
          </a:bodyPr>
          <a:lstStyle/>
          <a:p>
            <a:r>
              <a:rPr lang="en-US" dirty="0"/>
              <a:t>The negative aspects of helping</a:t>
            </a:r>
          </a:p>
          <a:p>
            <a:r>
              <a:rPr lang="en-US" dirty="0"/>
              <a:t>The negative aspects of working in helping systems may be related to:</a:t>
            </a:r>
          </a:p>
          <a:p>
            <a:pPr lvl="1"/>
            <a:r>
              <a:rPr lang="en-US" dirty="0"/>
              <a:t>Providing care</a:t>
            </a:r>
          </a:p>
          <a:p>
            <a:pPr lvl="1"/>
            <a:r>
              <a:rPr lang="en-US" dirty="0"/>
              <a:t>The system</a:t>
            </a:r>
          </a:p>
          <a:p>
            <a:pPr lvl="1"/>
            <a:r>
              <a:rPr lang="en-US" dirty="0"/>
              <a:t>Work with colleagues</a:t>
            </a:r>
          </a:p>
          <a:p>
            <a:pPr lvl="1"/>
            <a:r>
              <a:rPr lang="en-US" dirty="0"/>
              <a:t>Beliefs about self</a:t>
            </a:r>
          </a:p>
        </p:txBody>
      </p:sp>
      <p:grpSp>
        <p:nvGrpSpPr>
          <p:cNvPr id="4" name="Group 3"/>
          <p:cNvGrpSpPr/>
          <p:nvPr/>
        </p:nvGrpSpPr>
        <p:grpSpPr>
          <a:xfrm>
            <a:off x="652080" y="1600200"/>
            <a:ext cx="5032172" cy="3559888"/>
            <a:chOff x="935192" y="2180756"/>
            <a:chExt cx="4257833" cy="2892650"/>
          </a:xfrm>
        </p:grpSpPr>
        <p:grpSp>
          <p:nvGrpSpPr>
            <p:cNvPr id="5" name="Group 4"/>
            <p:cNvGrpSpPr/>
            <p:nvPr/>
          </p:nvGrpSpPr>
          <p:grpSpPr>
            <a:xfrm>
              <a:off x="2133600" y="2180756"/>
              <a:ext cx="1676400" cy="1066800"/>
              <a:chOff x="609600" y="2057400"/>
              <a:chExt cx="1676400" cy="1066800"/>
            </a:xfrm>
          </p:grpSpPr>
          <p:sp>
            <p:nvSpPr>
              <p:cNvPr id="16" name="Rounded Rectangle 15"/>
              <p:cNvSpPr/>
              <p:nvPr/>
            </p:nvSpPr>
            <p:spPr>
              <a:xfrm>
                <a:off x="609600" y="2057400"/>
                <a:ext cx="1676400" cy="1066800"/>
              </a:xfrm>
              <a:prstGeom prst="roundRect">
                <a:avLst/>
              </a:prstGeom>
              <a:solidFill>
                <a:srgbClr val="00BAAE"/>
              </a:solidFill>
              <a:ln>
                <a:solidFill>
                  <a:srgbClr val="00BAAE"/>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7" name="TextBox 16"/>
              <p:cNvSpPr txBox="1"/>
              <p:nvPr/>
            </p:nvSpPr>
            <p:spPr>
              <a:xfrm>
                <a:off x="609600" y="2206079"/>
                <a:ext cx="1676400" cy="775277"/>
              </a:xfrm>
              <a:prstGeom prst="rect">
                <a:avLst/>
              </a:prstGeom>
              <a:noFill/>
            </p:spPr>
            <p:txBody>
              <a:bodyPr wrap="square" rtlCol="0">
                <a:spAutoFit/>
              </a:bodyPr>
              <a:lstStyle/>
              <a:p>
                <a:pPr algn="ctr"/>
                <a:r>
                  <a:rPr lang="en-US" sz="2800" dirty="0">
                    <a:solidFill>
                      <a:srgbClr val="69645A"/>
                    </a:solidFill>
                    <a:ea typeface="Microsoft Sans Serif" panose="020B0604020202020204" pitchFamily="34" charset="0"/>
                    <a:cs typeface="Microsoft Sans Serif" panose="020B0604020202020204" pitchFamily="34" charset="0"/>
                  </a:rPr>
                  <a:t>Compassion Fatigue</a:t>
                </a:r>
              </a:p>
            </p:txBody>
          </p:sp>
        </p:grpSp>
        <p:grpSp>
          <p:nvGrpSpPr>
            <p:cNvPr id="6" name="Group 5"/>
            <p:cNvGrpSpPr/>
            <p:nvPr/>
          </p:nvGrpSpPr>
          <p:grpSpPr>
            <a:xfrm>
              <a:off x="935192" y="4006606"/>
              <a:ext cx="1676400" cy="1066800"/>
              <a:chOff x="380868" y="4270023"/>
              <a:chExt cx="1676400" cy="1066800"/>
            </a:xfrm>
          </p:grpSpPr>
          <p:sp>
            <p:nvSpPr>
              <p:cNvPr id="14" name="Rounded Rectangle 13"/>
              <p:cNvSpPr/>
              <p:nvPr/>
            </p:nvSpPr>
            <p:spPr>
              <a:xfrm>
                <a:off x="380868" y="4270023"/>
                <a:ext cx="1676400" cy="1066800"/>
              </a:xfrm>
              <a:prstGeom prst="roundRect">
                <a:avLst/>
              </a:prstGeom>
              <a:solidFill>
                <a:srgbClr val="9BD7D7"/>
              </a:solidFill>
              <a:ln>
                <a:solidFill>
                  <a:srgbClr val="827D73"/>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5" name="TextBox 14"/>
              <p:cNvSpPr txBox="1"/>
              <p:nvPr/>
            </p:nvSpPr>
            <p:spPr>
              <a:xfrm>
                <a:off x="380868" y="4576789"/>
                <a:ext cx="1676400" cy="425152"/>
              </a:xfrm>
              <a:prstGeom prst="rect">
                <a:avLst/>
              </a:prstGeom>
              <a:noFill/>
            </p:spPr>
            <p:txBody>
              <a:bodyPr wrap="square" rtlCol="0">
                <a:spAutoFit/>
              </a:bodyPr>
              <a:lstStyle/>
              <a:p>
                <a:pPr algn="ctr"/>
                <a:r>
                  <a:rPr lang="en-US" sz="2800" dirty="0">
                    <a:solidFill>
                      <a:srgbClr val="69645A"/>
                    </a:solidFill>
                    <a:ea typeface="Microsoft Sans Serif" panose="020B0604020202020204" pitchFamily="34" charset="0"/>
                    <a:cs typeface="Microsoft Sans Serif" panose="020B0604020202020204" pitchFamily="34" charset="0"/>
                  </a:rPr>
                  <a:t>Burnout</a:t>
                </a:r>
              </a:p>
            </p:txBody>
          </p:sp>
        </p:grpSp>
        <p:grpSp>
          <p:nvGrpSpPr>
            <p:cNvPr id="7" name="Group 6"/>
            <p:cNvGrpSpPr/>
            <p:nvPr/>
          </p:nvGrpSpPr>
          <p:grpSpPr>
            <a:xfrm>
              <a:off x="3496364" y="4006606"/>
              <a:ext cx="1696661" cy="1066800"/>
              <a:chOff x="3469070" y="4175080"/>
              <a:chExt cx="1696661" cy="1066800"/>
            </a:xfrm>
          </p:grpSpPr>
          <p:sp>
            <p:nvSpPr>
              <p:cNvPr id="12" name="Rounded Rectangle 11"/>
              <p:cNvSpPr/>
              <p:nvPr/>
            </p:nvSpPr>
            <p:spPr>
              <a:xfrm>
                <a:off x="3489331" y="4175080"/>
                <a:ext cx="1676400" cy="1066800"/>
              </a:xfrm>
              <a:prstGeom prst="roundRect">
                <a:avLst/>
              </a:prstGeom>
              <a:solidFill>
                <a:srgbClr val="9BD7D7"/>
              </a:solidFill>
              <a:ln>
                <a:solidFill>
                  <a:srgbClr val="9BD7D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3" name="TextBox 12"/>
              <p:cNvSpPr txBox="1"/>
              <p:nvPr/>
            </p:nvSpPr>
            <p:spPr>
              <a:xfrm>
                <a:off x="3469070" y="4368597"/>
                <a:ext cx="1676400" cy="775277"/>
              </a:xfrm>
              <a:prstGeom prst="rect">
                <a:avLst/>
              </a:prstGeom>
              <a:noFill/>
            </p:spPr>
            <p:txBody>
              <a:bodyPr wrap="square" rtlCol="0">
                <a:spAutoFit/>
              </a:bodyPr>
              <a:lstStyle/>
              <a:p>
                <a:pPr algn="ctr"/>
                <a:r>
                  <a:rPr lang="en-US" sz="2800" dirty="0">
                    <a:solidFill>
                      <a:srgbClr val="69645A"/>
                    </a:solidFill>
                    <a:ea typeface="Microsoft Sans Serif" panose="020B0604020202020204" pitchFamily="34" charset="0"/>
                    <a:cs typeface="Microsoft Sans Serif" panose="020B0604020202020204" pitchFamily="34" charset="0"/>
                  </a:rPr>
                  <a:t>Secondary Trauma</a:t>
                </a:r>
              </a:p>
            </p:txBody>
          </p:sp>
        </p:grpSp>
        <p:cxnSp>
          <p:nvCxnSpPr>
            <p:cNvPr id="8" name="Straight Connector 7"/>
            <p:cNvCxnSpPr>
              <a:stCxn id="16" idx="2"/>
            </p:cNvCxnSpPr>
            <p:nvPr/>
          </p:nvCxnSpPr>
          <p:spPr>
            <a:xfrm>
              <a:off x="2971800" y="3247556"/>
              <a:ext cx="0" cy="415900"/>
            </a:xfrm>
            <a:prstGeom prst="line">
              <a:avLst/>
            </a:prstGeom>
            <a:ln>
              <a:solidFill>
                <a:srgbClr val="00B9CC"/>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773392" y="3663456"/>
              <a:ext cx="2341408" cy="0"/>
            </a:xfrm>
            <a:prstGeom prst="line">
              <a:avLst/>
            </a:prstGeom>
            <a:ln>
              <a:solidFill>
                <a:srgbClr val="00B9CC"/>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a:endCxn id="14" idx="0"/>
            </p:cNvCxnSpPr>
            <p:nvPr/>
          </p:nvCxnSpPr>
          <p:spPr>
            <a:xfrm>
              <a:off x="1773392" y="3663456"/>
              <a:ext cx="0" cy="3431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114800" y="3663456"/>
              <a:ext cx="0" cy="34315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 name="TextBox 18"/>
          <p:cNvSpPr txBox="1"/>
          <p:nvPr/>
        </p:nvSpPr>
        <p:spPr>
          <a:xfrm>
            <a:off x="370737" y="5820545"/>
            <a:ext cx="11038778" cy="261610"/>
          </a:xfrm>
          <a:prstGeom prst="rect">
            <a:avLst/>
          </a:prstGeom>
          <a:noFill/>
        </p:spPr>
        <p:txBody>
          <a:bodyPr wrap="square" rtlCol="0">
            <a:spAutoFit/>
          </a:bodyPr>
          <a:lstStyle/>
          <a:p>
            <a:r>
              <a:rPr lang="en-US" sz="1100" i="1" dirty="0" err="1">
                <a:solidFill>
                  <a:srgbClr val="69645A"/>
                </a:solidFill>
                <a:ea typeface="Microsoft Sans Serif" panose="020B0604020202020204" pitchFamily="34" charset="0"/>
                <a:cs typeface="Microsoft Sans Serif" panose="020B0604020202020204" pitchFamily="34" charset="0"/>
              </a:rPr>
              <a:t>D</a:t>
            </a:r>
            <a:r>
              <a:rPr lang="en-US" sz="1100" i="1" dirty="0" err="1" smtClean="0">
                <a:solidFill>
                  <a:srgbClr val="69645A"/>
                </a:solidFill>
                <a:ea typeface="Microsoft Sans Serif" panose="020B0604020202020204" pitchFamily="34" charset="0"/>
                <a:cs typeface="Microsoft Sans Serif" panose="020B0604020202020204" pitchFamily="34" charset="0"/>
              </a:rPr>
              <a:t>eth</a:t>
            </a:r>
            <a:r>
              <a:rPr lang="en-US" sz="1100" i="1" dirty="0" smtClean="0">
                <a:solidFill>
                  <a:srgbClr val="69645A"/>
                </a:solidFill>
                <a:ea typeface="Microsoft Sans Serif" panose="020B0604020202020204" pitchFamily="34" charset="0"/>
                <a:cs typeface="Microsoft Sans Serif" panose="020B0604020202020204" pitchFamily="34" charset="0"/>
              </a:rPr>
              <a:t> </a:t>
            </a:r>
            <a:r>
              <a:rPr lang="en-US" sz="1100" i="1" dirty="0" err="1">
                <a:solidFill>
                  <a:srgbClr val="69645A"/>
                </a:solidFill>
                <a:ea typeface="Microsoft Sans Serif" panose="020B0604020202020204" pitchFamily="34" charset="0"/>
                <a:cs typeface="Microsoft Sans Serif" panose="020B0604020202020204" pitchFamily="34" charset="0"/>
              </a:rPr>
              <a:t>Hudnall</a:t>
            </a:r>
            <a:r>
              <a:rPr lang="en-US" sz="1100" i="1" dirty="0">
                <a:solidFill>
                  <a:srgbClr val="69645A"/>
                </a:solidFill>
                <a:ea typeface="Microsoft Sans Serif" panose="020B0604020202020204" pitchFamily="34" charset="0"/>
                <a:cs typeface="Microsoft Sans Serif" panose="020B0604020202020204" pitchFamily="34" charset="0"/>
              </a:rPr>
              <a:t> </a:t>
            </a:r>
            <a:r>
              <a:rPr lang="en-US" sz="1100" i="1" dirty="0" err="1">
                <a:solidFill>
                  <a:srgbClr val="69645A"/>
                </a:solidFill>
                <a:ea typeface="Microsoft Sans Serif" panose="020B0604020202020204" pitchFamily="34" charset="0"/>
                <a:cs typeface="Microsoft Sans Serif" panose="020B0604020202020204" pitchFamily="34" charset="0"/>
              </a:rPr>
              <a:t>Stamm</a:t>
            </a:r>
            <a:r>
              <a:rPr lang="en-US" sz="1100" i="1" dirty="0">
                <a:solidFill>
                  <a:srgbClr val="69645A"/>
                </a:solidFill>
                <a:ea typeface="Microsoft Sans Serif" panose="020B0604020202020204" pitchFamily="34" charset="0"/>
                <a:cs typeface="Microsoft Sans Serif" panose="020B0604020202020204" pitchFamily="34" charset="0"/>
              </a:rPr>
              <a:t>, 2009. Professional Quality of Life Scale (</a:t>
            </a:r>
            <a:r>
              <a:rPr lang="en-US" sz="1100" i="1" dirty="0" err="1">
                <a:solidFill>
                  <a:srgbClr val="69645A"/>
                </a:solidFill>
                <a:ea typeface="Microsoft Sans Serif" panose="020B0604020202020204" pitchFamily="34" charset="0"/>
                <a:cs typeface="Microsoft Sans Serif" panose="020B0604020202020204" pitchFamily="34" charset="0"/>
              </a:rPr>
              <a:t>ProQOL</a:t>
            </a:r>
            <a:r>
              <a:rPr lang="en-US" sz="1100" i="1" dirty="0">
                <a:solidFill>
                  <a:srgbClr val="69645A"/>
                </a:solidFill>
                <a:ea typeface="Microsoft Sans Serif" panose="020B0604020202020204" pitchFamily="34" charset="0"/>
                <a:cs typeface="Microsoft Sans Serif" panose="020B0604020202020204" pitchFamily="34" charset="0"/>
              </a:rPr>
              <a:t>). http://www.proqol.org</a:t>
            </a:r>
            <a:r>
              <a:rPr lang="en-US" sz="1100" i="1" dirty="0" smtClean="0">
                <a:solidFill>
                  <a:srgbClr val="69645A"/>
                </a:solidFill>
                <a:ea typeface="Microsoft Sans Serif" panose="020B0604020202020204" pitchFamily="34" charset="0"/>
                <a:cs typeface="Microsoft Sans Serif" panose="020B0604020202020204" pitchFamily="34" charset="0"/>
              </a:rPr>
              <a:t>.</a:t>
            </a:r>
            <a:endParaRPr lang="en-US" sz="1100" i="1" dirty="0">
              <a:solidFill>
                <a:srgbClr val="69645A"/>
              </a:solidFill>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8616625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What is Burnout?</a:t>
            </a:r>
          </a:p>
        </p:txBody>
      </p:sp>
      <p:sp>
        <p:nvSpPr>
          <p:cNvPr id="3" name="Content Placeholder 2"/>
          <p:cNvSpPr>
            <a:spLocks noGrp="1"/>
          </p:cNvSpPr>
          <p:nvPr>
            <p:ph idx="1"/>
          </p:nvPr>
        </p:nvSpPr>
        <p:spPr>
          <a:xfrm>
            <a:off x="533400" y="1600200"/>
            <a:ext cx="11024235" cy="4724400"/>
          </a:xfrm>
        </p:spPr>
        <p:txBody>
          <a:bodyPr>
            <a:normAutofit/>
          </a:bodyPr>
          <a:lstStyle/>
          <a:p>
            <a:r>
              <a:rPr lang="en-US" sz="3200" dirty="0" smtClean="0"/>
              <a:t>Results from the work environment/conditions, e.g. workload, rather than exposure to another person’s </a:t>
            </a:r>
            <a:br>
              <a:rPr lang="en-US" sz="3200" dirty="0" smtClean="0"/>
            </a:br>
            <a:r>
              <a:rPr lang="en-US" sz="3200" dirty="0" smtClean="0"/>
              <a:t>trauma</a:t>
            </a:r>
          </a:p>
          <a:p>
            <a:pPr lvl="1"/>
            <a:r>
              <a:rPr lang="en-US" sz="2800" dirty="0" smtClean="0"/>
              <a:t>Reaction to chronic occupational </a:t>
            </a:r>
            <a:br>
              <a:rPr lang="en-US" sz="2800" dirty="0" smtClean="0"/>
            </a:br>
            <a:r>
              <a:rPr lang="en-US" sz="2800" dirty="0" smtClean="0"/>
              <a:t>stress </a:t>
            </a:r>
          </a:p>
          <a:p>
            <a:pPr lvl="1"/>
            <a:r>
              <a:rPr lang="en-US" sz="2800" dirty="0" smtClean="0"/>
              <a:t>Occurs over time</a:t>
            </a:r>
          </a:p>
          <a:p>
            <a:pPr lvl="1"/>
            <a:r>
              <a:rPr lang="en-US" sz="2800" dirty="0" smtClean="0"/>
              <a:t>Does not only occur if you do not </a:t>
            </a:r>
            <a:br>
              <a:rPr lang="en-US" sz="2800" dirty="0" smtClean="0"/>
            </a:br>
            <a:r>
              <a:rPr lang="en-US" sz="2800" dirty="0" smtClean="0"/>
              <a:t>like your job!</a:t>
            </a:r>
          </a:p>
          <a:p>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87990" y="3213411"/>
            <a:ext cx="3937635" cy="2785056"/>
          </a:xfrm>
          <a:prstGeom prst="rect">
            <a:avLst/>
          </a:prstGeom>
          <a:ln w="31750">
            <a:solidFill>
              <a:srgbClr val="9BD7DA"/>
            </a:solidFill>
          </a:ln>
        </p:spPr>
      </p:pic>
    </p:spTree>
    <p:extLst>
      <p:ext uri="{BB962C8B-B14F-4D97-AF65-F5344CB8AC3E}">
        <p14:creationId xmlns:p14="http://schemas.microsoft.com/office/powerpoint/2010/main" val="6137826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Symptoms of Burnout</a:t>
            </a:r>
          </a:p>
        </p:txBody>
      </p:sp>
      <p:sp>
        <p:nvSpPr>
          <p:cNvPr id="4" name="Text Placeholder 3"/>
          <p:cNvSpPr>
            <a:spLocks noGrp="1"/>
          </p:cNvSpPr>
          <p:nvPr>
            <p:ph type="body" idx="1"/>
          </p:nvPr>
        </p:nvSpPr>
        <p:spPr>
          <a:xfrm>
            <a:off x="533400" y="1535116"/>
            <a:ext cx="9525000" cy="639765"/>
          </a:xfrm>
        </p:spPr>
        <p:txBody>
          <a:bodyPr>
            <a:noAutofit/>
          </a:bodyPr>
          <a:lstStyle/>
          <a:p>
            <a:pPr marL="342900" indent="-342900">
              <a:buFont typeface="Arial" panose="020B0604020202020204" pitchFamily="34" charset="0"/>
              <a:buChar char="•"/>
            </a:pPr>
            <a:r>
              <a:rPr lang="en-US" sz="2800" dirty="0"/>
              <a:t>Physical and Emotional Exhaustion</a:t>
            </a:r>
          </a:p>
        </p:txBody>
      </p:sp>
      <p:sp>
        <p:nvSpPr>
          <p:cNvPr id="5" name="Content Placeholder 4"/>
          <p:cNvSpPr>
            <a:spLocks noGrp="1"/>
          </p:cNvSpPr>
          <p:nvPr>
            <p:ph sz="half" idx="2"/>
          </p:nvPr>
        </p:nvSpPr>
        <p:spPr>
          <a:xfrm>
            <a:off x="839788" y="2505075"/>
            <a:ext cx="5408612" cy="3684588"/>
          </a:xfrm>
        </p:spPr>
        <p:txBody>
          <a:bodyPr/>
          <a:lstStyle/>
          <a:p>
            <a:pPr lvl="1"/>
            <a:r>
              <a:rPr lang="en-US" sz="2800" dirty="0"/>
              <a:t>Forgetfulness and/or impaired concentration and </a:t>
            </a:r>
            <a:r>
              <a:rPr lang="en-US" sz="2800" dirty="0" smtClean="0"/>
              <a:t>attention</a:t>
            </a:r>
          </a:p>
          <a:p>
            <a:pPr marL="457200" lvl="1" indent="0">
              <a:buNone/>
            </a:pPr>
            <a:endParaRPr lang="en-US" sz="2800" dirty="0"/>
          </a:p>
          <a:p>
            <a:pPr lvl="1"/>
            <a:r>
              <a:rPr lang="en-US" sz="2800" dirty="0"/>
              <a:t>Physical symptoms may include chest pain, heart palpitations, shortness of breath, digestive pain, dizziness, fainting, and/or headaches</a:t>
            </a:r>
          </a:p>
          <a:p>
            <a:endParaRPr lang="en-US" dirty="0"/>
          </a:p>
        </p:txBody>
      </p:sp>
      <p:sp>
        <p:nvSpPr>
          <p:cNvPr id="7" name="Content Placeholder 6"/>
          <p:cNvSpPr>
            <a:spLocks noGrp="1"/>
          </p:cNvSpPr>
          <p:nvPr>
            <p:ph sz="quarter" idx="4"/>
          </p:nvPr>
        </p:nvSpPr>
        <p:spPr/>
        <p:txBody>
          <a:bodyPr>
            <a:normAutofit/>
          </a:bodyPr>
          <a:lstStyle/>
          <a:p>
            <a:pPr lvl="1"/>
            <a:r>
              <a:rPr lang="en-US" sz="2800" dirty="0"/>
              <a:t>Chronic fatigue</a:t>
            </a:r>
          </a:p>
          <a:p>
            <a:pPr lvl="1"/>
            <a:r>
              <a:rPr lang="en-US" sz="2800" dirty="0"/>
              <a:t>Insomnia</a:t>
            </a:r>
          </a:p>
          <a:p>
            <a:pPr lvl="1"/>
            <a:r>
              <a:rPr lang="en-US" sz="2800" dirty="0"/>
              <a:t>Increased illness</a:t>
            </a:r>
          </a:p>
          <a:p>
            <a:pPr lvl="1"/>
            <a:r>
              <a:rPr lang="en-US" sz="2800" dirty="0"/>
              <a:t>Loss of appetite</a:t>
            </a:r>
          </a:p>
          <a:p>
            <a:pPr lvl="1"/>
            <a:r>
              <a:rPr lang="en-US" sz="2800" dirty="0"/>
              <a:t>Anxiety</a:t>
            </a:r>
          </a:p>
          <a:p>
            <a:pPr lvl="1"/>
            <a:r>
              <a:rPr lang="en-US" sz="2800" dirty="0"/>
              <a:t>Depression</a:t>
            </a:r>
          </a:p>
          <a:p>
            <a:pPr lvl="1"/>
            <a:r>
              <a:rPr lang="en-US" sz="2800" dirty="0"/>
              <a:t>Anger</a:t>
            </a:r>
          </a:p>
        </p:txBody>
      </p:sp>
    </p:spTree>
    <p:extLst>
      <p:ext uri="{BB962C8B-B14F-4D97-AF65-F5344CB8AC3E}">
        <p14:creationId xmlns:p14="http://schemas.microsoft.com/office/powerpoint/2010/main" val="35590341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Symptoms of Burnout, cont’d</a:t>
            </a:r>
          </a:p>
        </p:txBody>
      </p:sp>
      <p:sp>
        <p:nvSpPr>
          <p:cNvPr id="3" name="Content Placeholder 2"/>
          <p:cNvSpPr>
            <a:spLocks noGrp="1"/>
          </p:cNvSpPr>
          <p:nvPr>
            <p:ph sz="half" idx="1"/>
          </p:nvPr>
        </p:nvSpPr>
        <p:spPr/>
        <p:txBody>
          <a:bodyPr>
            <a:normAutofit/>
          </a:bodyPr>
          <a:lstStyle/>
          <a:p>
            <a:r>
              <a:rPr lang="en-US" sz="3200" b="1" dirty="0"/>
              <a:t>Cynicism and Detachment</a:t>
            </a:r>
          </a:p>
          <a:p>
            <a:pPr lvl="1"/>
            <a:r>
              <a:rPr lang="en-US" sz="2800" dirty="0"/>
              <a:t>Loss of enjoyment</a:t>
            </a:r>
          </a:p>
          <a:p>
            <a:pPr lvl="1"/>
            <a:r>
              <a:rPr lang="en-US" sz="2800" dirty="0"/>
              <a:t>Pessimism</a:t>
            </a:r>
          </a:p>
          <a:p>
            <a:pPr lvl="1"/>
            <a:r>
              <a:rPr lang="en-US" sz="2800" dirty="0"/>
              <a:t>Isolation</a:t>
            </a:r>
          </a:p>
          <a:p>
            <a:pPr lvl="1"/>
            <a:r>
              <a:rPr lang="en-US" sz="2800" dirty="0"/>
              <a:t>Detachment</a:t>
            </a:r>
          </a:p>
        </p:txBody>
      </p:sp>
      <p:sp>
        <p:nvSpPr>
          <p:cNvPr id="4" name="Content Placeholder 3"/>
          <p:cNvSpPr>
            <a:spLocks noGrp="1"/>
          </p:cNvSpPr>
          <p:nvPr>
            <p:ph sz="half" idx="2"/>
          </p:nvPr>
        </p:nvSpPr>
        <p:spPr/>
        <p:txBody>
          <a:bodyPr>
            <a:normAutofit/>
          </a:bodyPr>
          <a:lstStyle/>
          <a:p>
            <a:r>
              <a:rPr lang="en-US" sz="3200" b="1" dirty="0"/>
              <a:t>Feelings of ineffectiveness and lack of accomplishment</a:t>
            </a:r>
          </a:p>
          <a:p>
            <a:pPr lvl="1"/>
            <a:r>
              <a:rPr lang="en-US" sz="2800" dirty="0"/>
              <a:t>Feelings of apathy and hopelessness</a:t>
            </a:r>
          </a:p>
          <a:p>
            <a:pPr lvl="1"/>
            <a:r>
              <a:rPr lang="en-US" sz="2800" dirty="0"/>
              <a:t>Increased irritability</a:t>
            </a:r>
          </a:p>
          <a:p>
            <a:pPr lvl="1"/>
            <a:r>
              <a:rPr lang="en-US" sz="2800" dirty="0"/>
              <a:t>Lack of productivity and poor performance</a:t>
            </a:r>
          </a:p>
        </p:txBody>
      </p:sp>
    </p:spTree>
    <p:extLst>
      <p:ext uri="{BB962C8B-B14F-4D97-AF65-F5344CB8AC3E}">
        <p14:creationId xmlns:p14="http://schemas.microsoft.com/office/powerpoint/2010/main" val="10814484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What is Secondary Trauma?</a:t>
            </a:r>
          </a:p>
        </p:txBody>
      </p:sp>
      <p:sp>
        <p:nvSpPr>
          <p:cNvPr id="3" name="Content Placeholder 2"/>
          <p:cNvSpPr>
            <a:spLocks noGrp="1"/>
          </p:cNvSpPr>
          <p:nvPr>
            <p:ph idx="1"/>
          </p:nvPr>
        </p:nvSpPr>
        <p:spPr/>
        <p:txBody>
          <a:bodyPr/>
          <a:lstStyle/>
          <a:p>
            <a:r>
              <a:rPr lang="en-US" sz="3200" dirty="0" smtClean="0"/>
              <a:t>Secondary trauma, or “vicarious trauma”, </a:t>
            </a:r>
            <a:r>
              <a:rPr lang="en-US" sz="3200" dirty="0"/>
              <a:t>results from working with someone who has experienced trauma</a:t>
            </a:r>
          </a:p>
          <a:p>
            <a:pPr lvl="1"/>
            <a:r>
              <a:rPr lang="en-US" sz="2800" dirty="0"/>
              <a:t>Trauma: A deeply distressing or disturbing experience that often exceeds our capacity to cope</a:t>
            </a:r>
          </a:p>
          <a:p>
            <a:pPr lvl="1"/>
            <a:r>
              <a:rPr lang="en-US" sz="2800" dirty="0"/>
              <a:t>The client’s trauma becomes a trauma event for the provider</a:t>
            </a:r>
          </a:p>
          <a:p>
            <a:pPr lvl="1"/>
            <a:r>
              <a:rPr lang="en-US" sz="2800" dirty="0"/>
              <a:t>Service provider begins to experience trauma symptoms and cognitive changes in themselves</a:t>
            </a:r>
          </a:p>
          <a:p>
            <a:endParaRPr lang="en-US" dirty="0"/>
          </a:p>
        </p:txBody>
      </p:sp>
    </p:spTree>
    <p:extLst>
      <p:ext uri="{BB962C8B-B14F-4D97-AF65-F5344CB8AC3E}">
        <p14:creationId xmlns:p14="http://schemas.microsoft.com/office/powerpoint/2010/main" val="29151285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Symptoms of Secondary Trauma</a:t>
            </a:r>
          </a:p>
        </p:txBody>
      </p:sp>
      <p:sp>
        <p:nvSpPr>
          <p:cNvPr id="4" name="Text Placeholder 3"/>
          <p:cNvSpPr>
            <a:spLocks noGrp="1"/>
          </p:cNvSpPr>
          <p:nvPr>
            <p:ph type="body" idx="1"/>
          </p:nvPr>
        </p:nvSpPr>
        <p:spPr>
          <a:xfrm>
            <a:off x="839788" y="1511300"/>
            <a:ext cx="5157787" cy="823912"/>
          </a:xfrm>
        </p:spPr>
        <p:txBody>
          <a:bodyPr>
            <a:normAutofit/>
          </a:bodyPr>
          <a:lstStyle/>
          <a:p>
            <a:r>
              <a:rPr lang="en-US" dirty="0" smtClean="0"/>
              <a:t>Under-controlled</a:t>
            </a:r>
            <a:r>
              <a:rPr lang="en-US" dirty="0"/>
              <a:t>	</a:t>
            </a:r>
          </a:p>
        </p:txBody>
      </p:sp>
      <p:sp>
        <p:nvSpPr>
          <p:cNvPr id="5" name="Content Placeholder 4"/>
          <p:cNvSpPr>
            <a:spLocks noGrp="1"/>
          </p:cNvSpPr>
          <p:nvPr>
            <p:ph sz="half" idx="2"/>
          </p:nvPr>
        </p:nvSpPr>
        <p:spPr>
          <a:xfrm>
            <a:off x="839788" y="2335212"/>
            <a:ext cx="5157787" cy="3684588"/>
          </a:xfrm>
        </p:spPr>
        <p:txBody>
          <a:bodyPr/>
          <a:lstStyle/>
          <a:p>
            <a:r>
              <a:rPr lang="en-US" dirty="0" smtClean="0"/>
              <a:t>Excessive </a:t>
            </a:r>
            <a:r>
              <a:rPr lang="en-US" dirty="0"/>
              <a:t>blaming</a:t>
            </a:r>
          </a:p>
          <a:p>
            <a:r>
              <a:rPr lang="en-US" dirty="0"/>
              <a:t>Voices excessive complaints about administrative functions</a:t>
            </a:r>
          </a:p>
          <a:p>
            <a:r>
              <a:rPr lang="en-US" dirty="0"/>
              <a:t>Substance abuse</a:t>
            </a:r>
          </a:p>
          <a:p>
            <a:r>
              <a:rPr lang="en-US" dirty="0"/>
              <a:t>Overspending, overeating, gambling, sexual addictions</a:t>
            </a:r>
          </a:p>
          <a:p>
            <a:r>
              <a:rPr lang="en-US" dirty="0"/>
              <a:t>Legal problems</a:t>
            </a:r>
          </a:p>
        </p:txBody>
      </p:sp>
      <p:sp>
        <p:nvSpPr>
          <p:cNvPr id="6" name="Text Placeholder 5"/>
          <p:cNvSpPr>
            <a:spLocks noGrp="1"/>
          </p:cNvSpPr>
          <p:nvPr>
            <p:ph type="body" sz="quarter" idx="3"/>
          </p:nvPr>
        </p:nvSpPr>
        <p:spPr>
          <a:xfrm>
            <a:off x="6172200" y="1511300"/>
            <a:ext cx="5183188" cy="823912"/>
          </a:xfrm>
        </p:spPr>
        <p:txBody>
          <a:bodyPr>
            <a:normAutofit/>
          </a:bodyPr>
          <a:lstStyle/>
          <a:p>
            <a:r>
              <a:rPr lang="en-US" dirty="0" smtClean="0"/>
              <a:t>Over-controlled</a:t>
            </a:r>
            <a:endParaRPr lang="en-US" dirty="0"/>
          </a:p>
        </p:txBody>
      </p:sp>
      <p:sp>
        <p:nvSpPr>
          <p:cNvPr id="7" name="Content Placeholder 6"/>
          <p:cNvSpPr>
            <a:spLocks noGrp="1"/>
          </p:cNvSpPr>
          <p:nvPr>
            <p:ph sz="quarter" idx="4"/>
          </p:nvPr>
        </p:nvSpPr>
        <p:spPr>
          <a:xfrm>
            <a:off x="6172200" y="2335212"/>
            <a:ext cx="5183188" cy="3684588"/>
          </a:xfrm>
        </p:spPr>
        <p:txBody>
          <a:bodyPr/>
          <a:lstStyle/>
          <a:p>
            <a:r>
              <a:rPr lang="en-US" dirty="0" smtClean="0"/>
              <a:t>Bottled-up </a:t>
            </a:r>
            <a:r>
              <a:rPr lang="en-US" dirty="0"/>
              <a:t>emotions</a:t>
            </a:r>
          </a:p>
          <a:p>
            <a:r>
              <a:rPr lang="en-US" dirty="0"/>
              <a:t>Isolation from others</a:t>
            </a:r>
          </a:p>
          <a:p>
            <a:r>
              <a:rPr lang="en-US" dirty="0"/>
              <a:t>Excessive complaints from others</a:t>
            </a:r>
          </a:p>
          <a:p>
            <a:r>
              <a:rPr lang="en-US" dirty="0"/>
              <a:t>Poor self-care</a:t>
            </a:r>
          </a:p>
          <a:p>
            <a:r>
              <a:rPr lang="en-US" dirty="0"/>
              <a:t>Mentally and physically tired</a:t>
            </a:r>
          </a:p>
        </p:txBody>
      </p:sp>
    </p:spTree>
    <p:extLst>
      <p:ext uri="{BB962C8B-B14F-4D97-AF65-F5344CB8AC3E}">
        <p14:creationId xmlns:p14="http://schemas.microsoft.com/office/powerpoint/2010/main" val="14744447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839787" y="1299990"/>
            <a:ext cx="5157787" cy="823912"/>
          </a:xfrm>
        </p:spPr>
        <p:txBody>
          <a:bodyPr>
            <a:normAutofit/>
          </a:bodyPr>
          <a:lstStyle/>
          <a:p>
            <a:r>
              <a:rPr lang="en-US" sz="2800" dirty="0" smtClean="0"/>
              <a:t>Under-controlled</a:t>
            </a:r>
            <a:endParaRPr lang="en-US" sz="2800" dirty="0"/>
          </a:p>
        </p:txBody>
      </p:sp>
      <p:sp>
        <p:nvSpPr>
          <p:cNvPr id="5" name="Content Placeholder 4"/>
          <p:cNvSpPr>
            <a:spLocks noGrp="1"/>
          </p:cNvSpPr>
          <p:nvPr>
            <p:ph sz="half" idx="2"/>
          </p:nvPr>
        </p:nvSpPr>
        <p:spPr>
          <a:xfrm>
            <a:off x="839787" y="2270899"/>
            <a:ext cx="5157787" cy="3684588"/>
          </a:xfrm>
        </p:spPr>
        <p:txBody>
          <a:bodyPr>
            <a:normAutofit lnSpcReduction="10000"/>
          </a:bodyPr>
          <a:lstStyle/>
          <a:p>
            <a:r>
              <a:rPr lang="en-US" dirty="0" smtClean="0"/>
              <a:t>Aggression</a:t>
            </a:r>
            <a:endParaRPr lang="en-US" dirty="0"/>
          </a:p>
          <a:p>
            <a:r>
              <a:rPr lang="en-US" dirty="0"/>
              <a:t>Exaggerated responses</a:t>
            </a:r>
          </a:p>
          <a:p>
            <a:r>
              <a:rPr lang="en-US" dirty="0"/>
              <a:t>Anxiety and panic attacks</a:t>
            </a:r>
          </a:p>
          <a:p>
            <a:r>
              <a:rPr lang="en-US" dirty="0"/>
              <a:t>Depression</a:t>
            </a:r>
          </a:p>
          <a:p>
            <a:r>
              <a:rPr lang="en-US" dirty="0"/>
              <a:t>Detachment (making jokes about the work or the clients)</a:t>
            </a:r>
          </a:p>
          <a:p>
            <a:r>
              <a:rPr lang="en-US" dirty="0"/>
              <a:t>Detachment from things you previously cared about</a:t>
            </a:r>
          </a:p>
        </p:txBody>
      </p:sp>
      <p:sp>
        <p:nvSpPr>
          <p:cNvPr id="6" name="Text Placeholder 5"/>
          <p:cNvSpPr>
            <a:spLocks noGrp="1"/>
          </p:cNvSpPr>
          <p:nvPr>
            <p:ph type="body" sz="quarter" idx="3"/>
          </p:nvPr>
        </p:nvSpPr>
        <p:spPr>
          <a:xfrm>
            <a:off x="6097588" y="1299990"/>
            <a:ext cx="5183188" cy="823912"/>
          </a:xfrm>
        </p:spPr>
        <p:txBody>
          <a:bodyPr>
            <a:normAutofit/>
          </a:bodyPr>
          <a:lstStyle/>
          <a:p>
            <a:r>
              <a:rPr lang="en-US" sz="2800" dirty="0" smtClean="0"/>
              <a:t>Over-controlled</a:t>
            </a:r>
            <a:endParaRPr lang="en-US" sz="2800" dirty="0"/>
          </a:p>
        </p:txBody>
      </p:sp>
      <p:sp>
        <p:nvSpPr>
          <p:cNvPr id="7" name="Content Placeholder 6"/>
          <p:cNvSpPr>
            <a:spLocks noGrp="1"/>
          </p:cNvSpPr>
          <p:nvPr>
            <p:ph sz="quarter" idx="4"/>
          </p:nvPr>
        </p:nvSpPr>
        <p:spPr>
          <a:xfrm>
            <a:off x="6172200" y="2270899"/>
            <a:ext cx="5183188" cy="3684588"/>
          </a:xfrm>
        </p:spPr>
        <p:txBody>
          <a:bodyPr/>
          <a:lstStyle/>
          <a:p>
            <a:r>
              <a:rPr lang="en-US" dirty="0" smtClean="0"/>
              <a:t>Preoccupied</a:t>
            </a:r>
            <a:endParaRPr lang="en-US" dirty="0"/>
          </a:p>
          <a:p>
            <a:r>
              <a:rPr lang="en-US" dirty="0"/>
              <a:t>Denial </a:t>
            </a:r>
          </a:p>
          <a:p>
            <a:r>
              <a:rPr lang="en-US" dirty="0"/>
              <a:t>Apathy</a:t>
            </a:r>
          </a:p>
          <a:p>
            <a:r>
              <a:rPr lang="en-US" dirty="0"/>
              <a:t>Depression</a:t>
            </a:r>
          </a:p>
          <a:p>
            <a:r>
              <a:rPr lang="en-US" dirty="0"/>
              <a:t>Feeling lethargic</a:t>
            </a:r>
          </a:p>
          <a:p>
            <a:r>
              <a:rPr lang="en-US" dirty="0"/>
              <a:t>Cynical</a:t>
            </a:r>
          </a:p>
        </p:txBody>
      </p:sp>
      <p:sp>
        <p:nvSpPr>
          <p:cNvPr id="8" name="Title 1"/>
          <p:cNvSpPr txBox="1">
            <a:spLocks/>
          </p:cNvSpPr>
          <p:nvPr/>
        </p:nvSpPr>
        <p:spPr>
          <a:xfrm>
            <a:off x="839788"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0CECD"/>
                </a:solidFill>
                <a:latin typeface="Avenir 85 Heavy" panose="020B0603020203020204" pitchFamily="34" charset="0"/>
                <a:ea typeface="+mj-ea"/>
                <a:cs typeface="+mj-cs"/>
              </a:defRPr>
            </a:lvl1pPr>
          </a:lstStyle>
          <a:p>
            <a:pPr algn="ctr"/>
            <a:r>
              <a:rPr lang="en-US" dirty="0" smtClean="0">
                <a:solidFill>
                  <a:srgbClr val="9BD7D7"/>
                </a:solidFill>
                <a:ea typeface="Garamond"/>
                <a:cs typeface="Garamond"/>
              </a:rPr>
              <a:t>Symptoms of Secondary Trauma, cont’d</a:t>
            </a:r>
            <a:endParaRPr lang="en-US" dirty="0">
              <a:solidFill>
                <a:srgbClr val="9BD7D7"/>
              </a:solidFill>
              <a:ea typeface="Garamond"/>
              <a:cs typeface="Garamond"/>
            </a:endParaRPr>
          </a:p>
        </p:txBody>
      </p:sp>
    </p:spTree>
    <p:extLst>
      <p:ext uri="{BB962C8B-B14F-4D97-AF65-F5344CB8AC3E}">
        <p14:creationId xmlns:p14="http://schemas.microsoft.com/office/powerpoint/2010/main" val="33571855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1248" y="365760"/>
            <a:ext cx="10515600" cy="1325563"/>
          </a:xfrm>
        </p:spPr>
        <p:txBody>
          <a:bodyPr>
            <a:normAutofit/>
          </a:bodyPr>
          <a:lstStyle/>
          <a:p>
            <a:pPr algn="ctr"/>
            <a:r>
              <a:rPr lang="en-US" dirty="0">
                <a:solidFill>
                  <a:srgbClr val="9BD7D7"/>
                </a:solidFill>
                <a:ea typeface="Garamond"/>
                <a:cs typeface="Garamond"/>
              </a:rPr>
              <a:t>Organizational Impact</a:t>
            </a:r>
          </a:p>
        </p:txBody>
      </p:sp>
      <p:sp>
        <p:nvSpPr>
          <p:cNvPr id="4" name="Content Placeholder 3"/>
          <p:cNvSpPr>
            <a:spLocks noGrp="1"/>
          </p:cNvSpPr>
          <p:nvPr>
            <p:ph idx="1"/>
          </p:nvPr>
        </p:nvSpPr>
        <p:spPr>
          <a:xfrm>
            <a:off x="781514" y="1512008"/>
            <a:ext cx="10628971" cy="4606948"/>
          </a:xfrm>
        </p:spPr>
        <p:txBody>
          <a:bodyPr>
            <a:normAutofit fontScale="85000" lnSpcReduction="20000"/>
          </a:bodyPr>
          <a:lstStyle/>
          <a:p>
            <a:r>
              <a:rPr lang="en-US" sz="3300" dirty="0"/>
              <a:t>In a public statement </a:t>
            </a:r>
            <a:r>
              <a:rPr lang="en-US" sz="3300" dirty="0" smtClean="0"/>
              <a:t>in May 2019, </a:t>
            </a:r>
            <a:r>
              <a:rPr lang="en-US" sz="3300" dirty="0"/>
              <a:t>the WHO </a:t>
            </a:r>
            <a:r>
              <a:rPr lang="en-US" sz="3300" dirty="0" smtClean="0"/>
              <a:t>made it </a:t>
            </a:r>
            <a:r>
              <a:rPr lang="en-US" sz="3300" dirty="0"/>
              <a:t>clear that burnout is not a medical condition in and of itself—but rather an “occupational phenomenon” affecting </a:t>
            </a:r>
            <a:r>
              <a:rPr lang="en-US" sz="3300" dirty="0" smtClean="0"/>
              <a:t>health</a:t>
            </a:r>
          </a:p>
          <a:p>
            <a:r>
              <a:rPr lang="en-US" sz="3300" dirty="0" smtClean="0"/>
              <a:t>From </a:t>
            </a:r>
            <a:r>
              <a:rPr lang="en-US" sz="3300" dirty="0"/>
              <a:t>a</a:t>
            </a:r>
            <a:r>
              <a:rPr lang="en-US" sz="3300" dirty="0" smtClean="0"/>
              <a:t> </a:t>
            </a:r>
            <a:r>
              <a:rPr lang="en-US" sz="3300" dirty="0"/>
              <a:t>socio-economic </a:t>
            </a:r>
            <a:r>
              <a:rPr lang="en-US" sz="3300" dirty="0" smtClean="0"/>
              <a:t>viewpoint, </a:t>
            </a:r>
            <a:r>
              <a:rPr lang="en-US" sz="3300" dirty="0"/>
              <a:t>burnout is the source of 50% of the sick leaves in the European Union and annually affects up to 40 million workers, which costs more than 20 million </a:t>
            </a:r>
            <a:r>
              <a:rPr lang="en-US" sz="3300" dirty="0" smtClean="0"/>
              <a:t>euros</a:t>
            </a:r>
          </a:p>
          <a:p>
            <a:r>
              <a:rPr lang="en-US" sz="3300" dirty="0" smtClean="0"/>
              <a:t>Studies </a:t>
            </a:r>
            <a:r>
              <a:rPr lang="en-US" sz="3300" dirty="0"/>
              <a:t>carried out in the United States </a:t>
            </a:r>
            <a:r>
              <a:rPr lang="en-US" sz="3300" dirty="0" smtClean="0"/>
              <a:t>have </a:t>
            </a:r>
            <a:r>
              <a:rPr lang="en-US" sz="3300" dirty="0"/>
              <a:t>also shown high costs due to work absenteeism caused by stress-related conditions and costs due to </a:t>
            </a:r>
            <a:r>
              <a:rPr lang="en-US" sz="3300" dirty="0" smtClean="0"/>
              <a:t>diseases</a:t>
            </a:r>
          </a:p>
          <a:p>
            <a:r>
              <a:rPr lang="en-US" sz="3300" dirty="0" smtClean="0"/>
              <a:t>Studies also show that burnout leads to turnover, which can harm productivity, resulting in negative impacts on organizational efficacy </a:t>
            </a:r>
          </a:p>
          <a:p>
            <a:pPr marL="0" indent="0">
              <a:buNone/>
            </a:pPr>
            <a:endParaRPr lang="en-US" sz="400" i="1" dirty="0" smtClean="0"/>
          </a:p>
          <a:p>
            <a:pPr marL="0" indent="0">
              <a:buNone/>
            </a:pPr>
            <a:endParaRPr lang="en-US" sz="500" i="1" dirty="0"/>
          </a:p>
          <a:p>
            <a:pPr marL="0" indent="0">
              <a:buNone/>
            </a:pPr>
            <a:r>
              <a:rPr lang="en-US" sz="1300" i="1" dirty="0" smtClean="0">
                <a:ea typeface="Microsoft Sans Serif" panose="020B0604020202020204" pitchFamily="34" charset="0"/>
                <a:cs typeface="Microsoft Sans Serif" panose="020B0604020202020204" pitchFamily="34" charset="0"/>
                <a:hlinkClick r:id="rId2"/>
              </a:rPr>
              <a:t>https</a:t>
            </a:r>
            <a:r>
              <a:rPr lang="en-US" sz="1300" i="1" dirty="0">
                <a:ea typeface="Microsoft Sans Serif" panose="020B0604020202020204" pitchFamily="34" charset="0"/>
                <a:cs typeface="Microsoft Sans Serif" panose="020B0604020202020204" pitchFamily="34" charset="0"/>
                <a:hlinkClick r:id="rId2"/>
              </a:rPr>
              <a:t>://</a:t>
            </a:r>
            <a:r>
              <a:rPr lang="en-US" sz="1300" i="1" dirty="0" smtClean="0">
                <a:ea typeface="Microsoft Sans Serif" panose="020B0604020202020204" pitchFamily="34" charset="0"/>
                <a:cs typeface="Microsoft Sans Serif" panose="020B0604020202020204" pitchFamily="34" charset="0"/>
                <a:hlinkClick r:id="rId2"/>
              </a:rPr>
              <a:t>www.frontiersin.org/articles/10.3389/fpsyg.2018.00662/full</a:t>
            </a:r>
            <a:endParaRPr lang="en-US" sz="1300" i="1" dirty="0" smtClean="0">
              <a:ea typeface="Microsoft Sans Serif" panose="020B0604020202020204" pitchFamily="34" charset="0"/>
              <a:cs typeface="Microsoft Sans Serif" panose="020B0604020202020204" pitchFamily="34" charset="0"/>
            </a:endParaRPr>
          </a:p>
          <a:p>
            <a:pPr marL="0" indent="0">
              <a:buNone/>
            </a:pPr>
            <a:r>
              <a:rPr lang="en-US" sz="1300" i="1" dirty="0">
                <a:hlinkClick r:id="rId3"/>
              </a:rPr>
              <a:t>https://www.who.int/mental_health/evidence/burn-out/en/</a:t>
            </a:r>
            <a:endParaRPr lang="en-US" sz="1200" i="1" dirty="0">
              <a:ea typeface="Microsoft Sans Serif" panose="020B0604020202020204" pitchFamily="34" charset="0"/>
              <a:cs typeface="Microsoft Sans Serif" panose="020B0604020202020204" pitchFamily="34" charset="0"/>
            </a:endParaRPr>
          </a:p>
        </p:txBody>
      </p:sp>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l="-126"/>
          <a:stretch/>
        </p:blipFill>
        <p:spPr>
          <a:xfrm>
            <a:off x="0" y="6115987"/>
            <a:ext cx="12206594" cy="742013"/>
          </a:xfrm>
          <a:prstGeom prst="rect">
            <a:avLst/>
          </a:prstGeom>
        </p:spPr>
      </p:pic>
      <p:sp>
        <p:nvSpPr>
          <p:cNvPr id="5" name="Slide Number Placeholder 4"/>
          <p:cNvSpPr>
            <a:spLocks noGrp="1"/>
          </p:cNvSpPr>
          <p:nvPr>
            <p:ph type="sldNum" sz="quarter" idx="12"/>
          </p:nvPr>
        </p:nvSpPr>
        <p:spPr/>
        <p:txBody>
          <a:bodyPr/>
          <a:lstStyle/>
          <a:p>
            <a:r>
              <a:rPr lang="en-US" dirty="0" smtClean="0"/>
              <a:t>35</a:t>
            </a:r>
            <a:endParaRPr lang="en-US" dirty="0"/>
          </a:p>
        </p:txBody>
      </p:sp>
    </p:spTree>
    <p:extLst>
      <p:ext uri="{BB962C8B-B14F-4D97-AF65-F5344CB8AC3E}">
        <p14:creationId xmlns:p14="http://schemas.microsoft.com/office/powerpoint/2010/main" val="5085656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p:cNvSpPr/>
          <p:nvPr/>
        </p:nvSpPr>
        <p:spPr bwMode="auto">
          <a:xfrm rot="21293149">
            <a:off x="1602502" y="1801197"/>
            <a:ext cx="2451735" cy="1708785"/>
          </a:xfrm>
          <a:prstGeom prst="ellipse">
            <a:avLst/>
          </a:prstGeom>
          <a:solidFill>
            <a:srgbClr val="00BAAE"/>
          </a:solidFill>
          <a:ln w="9525" cap="flat" cmpd="sng" algn="ctr">
            <a:solidFill>
              <a:srgbClr val="00BAAE"/>
            </a:solidFill>
            <a:prstDash val="solid"/>
            <a:round/>
            <a:headEnd type="none" w="med" len="med"/>
            <a:tailEnd type="none" w="med" len="med"/>
          </a:ln>
          <a:effectLst/>
          <a:scene3d>
            <a:camera prst="orthographicFront"/>
            <a:lightRig rig="threePt" dir="t"/>
          </a:scene3d>
          <a:sp3d>
            <a:bevelT/>
          </a:sp3d>
        </p:spPr>
        <p:txBody>
          <a:bodyPr vert="horz" wrap="square" lIns="89154" tIns="44577" rIns="89154" bIns="44577" numCol="1" rtlCol="0" anchor="t" anchorCtr="0" compatLnSpc="1">
            <a:prstTxWarp prst="textNoShape">
              <a:avLst/>
            </a:prstTxWarp>
          </a:bodyPr>
          <a:lstStyle/>
          <a:p>
            <a:endParaRPr lang="en-US">
              <a:solidFill>
                <a:srgbClr val="000099"/>
              </a:solidFill>
              <a:latin typeface="Arial" pitchFamily="34" charset="0"/>
            </a:endParaRPr>
          </a:p>
        </p:txBody>
      </p:sp>
      <p:sp>
        <p:nvSpPr>
          <p:cNvPr id="2" name="Title 1"/>
          <p:cNvSpPr>
            <a:spLocks noGrp="1"/>
          </p:cNvSpPr>
          <p:nvPr>
            <p:ph type="title"/>
          </p:nvPr>
        </p:nvSpPr>
        <p:spPr>
          <a:xfrm>
            <a:off x="841248" y="365760"/>
            <a:ext cx="10515600" cy="1325563"/>
          </a:xfrm>
        </p:spPr>
        <p:txBody>
          <a:bodyPr>
            <a:normAutofit/>
          </a:bodyPr>
          <a:lstStyle/>
          <a:p>
            <a:pPr algn="ctr"/>
            <a:r>
              <a:rPr lang="es-ES" dirty="0">
                <a:solidFill>
                  <a:srgbClr val="9BD7D7"/>
                </a:solidFill>
                <a:ea typeface="Garamond"/>
                <a:cs typeface="Garamond"/>
              </a:rPr>
              <a:t>Risk and Resiliency Factors</a:t>
            </a:r>
          </a:p>
        </p:txBody>
      </p:sp>
      <p:sp>
        <p:nvSpPr>
          <p:cNvPr id="4" name="TextBox 3"/>
          <p:cNvSpPr txBox="1"/>
          <p:nvPr/>
        </p:nvSpPr>
        <p:spPr>
          <a:xfrm rot="21127183">
            <a:off x="1834555" y="2055424"/>
            <a:ext cx="1857375" cy="1200329"/>
          </a:xfrm>
          <a:prstGeom prst="rect">
            <a:avLst/>
          </a:prstGeom>
          <a:noFill/>
        </p:spPr>
        <p:txBody>
          <a:bodyPr wrap="square" rtlCol="0">
            <a:spAutoFit/>
          </a:bodyPr>
          <a:lstStyle/>
          <a:p>
            <a:pPr algn="ctr"/>
            <a:r>
              <a:rPr lang="es-ES" sz="2400" dirty="0" err="1">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Personality</a:t>
            </a:r>
            <a:r>
              <a:rPr lang="es-ES" sz="2400" dirty="0">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 </a:t>
            </a:r>
            <a:r>
              <a:rPr lang="es-ES" sz="2400" dirty="0" smtClean="0">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and </a:t>
            </a:r>
            <a:r>
              <a:rPr lang="es-ES" sz="2400" dirty="0" err="1">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Coping</a:t>
            </a:r>
            <a:r>
              <a:rPr lang="es-ES" sz="2400" dirty="0">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 Style</a:t>
            </a:r>
          </a:p>
        </p:txBody>
      </p:sp>
      <p:pic>
        <p:nvPicPr>
          <p:cNvPr id="5" name="Picture 15" descr="C:\Users\Mmarrow\AppData\Local\Microsoft\Windows\Temporary Internet Files\Low\Content.IE5\OGQUQHFK\head_stuck_in_sand_400_clr[1].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378142" y="1860409"/>
            <a:ext cx="1521304" cy="1285502"/>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bwMode="auto">
          <a:xfrm rot="249283">
            <a:off x="7928720" y="4233374"/>
            <a:ext cx="2451735" cy="1708785"/>
          </a:xfrm>
          <a:prstGeom prst="ellipse">
            <a:avLst/>
          </a:prstGeom>
          <a:solidFill>
            <a:srgbClr val="00BAAE"/>
          </a:solidFill>
          <a:ln w="9525" cap="flat" cmpd="sng" algn="ctr">
            <a:solidFill>
              <a:srgbClr val="00BAAE"/>
            </a:solidFill>
            <a:prstDash val="solid"/>
            <a:round/>
            <a:headEnd type="none" w="med" len="med"/>
            <a:tailEnd type="none" w="med" len="med"/>
          </a:ln>
          <a:effectLst/>
          <a:scene3d>
            <a:camera prst="orthographicFront"/>
            <a:lightRig rig="threePt" dir="t"/>
          </a:scene3d>
          <a:sp3d>
            <a:bevelT/>
          </a:sp3d>
        </p:spPr>
        <p:txBody>
          <a:bodyPr vert="horz" wrap="square" lIns="89154" tIns="44577" rIns="89154" bIns="44577" numCol="1" rtlCol="0" anchor="t" anchorCtr="0" compatLnSpc="1">
            <a:prstTxWarp prst="textNoShape">
              <a:avLst/>
            </a:prstTxWarp>
          </a:bodyPr>
          <a:lstStyle/>
          <a:p>
            <a:endParaRPr lang="en-US">
              <a:solidFill>
                <a:srgbClr val="000099"/>
              </a:solidFill>
              <a:latin typeface="Arial" pitchFamily="34" charset="0"/>
            </a:endParaRPr>
          </a:p>
        </p:txBody>
      </p:sp>
      <p:sp>
        <p:nvSpPr>
          <p:cNvPr id="7" name="TextBox 6"/>
          <p:cNvSpPr txBox="1"/>
          <p:nvPr/>
        </p:nvSpPr>
        <p:spPr>
          <a:xfrm rot="227698">
            <a:off x="8086103" y="4656104"/>
            <a:ext cx="2186214" cy="830997"/>
          </a:xfrm>
          <a:prstGeom prst="rect">
            <a:avLst/>
          </a:prstGeom>
          <a:noFill/>
        </p:spPr>
        <p:txBody>
          <a:bodyPr wrap="square" rtlCol="0">
            <a:spAutoFit/>
          </a:bodyPr>
          <a:lstStyle/>
          <a:p>
            <a:pPr algn="ctr"/>
            <a:r>
              <a:rPr lang="en-US" sz="2400" dirty="0">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Past Trauma History</a:t>
            </a:r>
          </a:p>
        </p:txBody>
      </p:sp>
      <p:pic>
        <p:nvPicPr>
          <p:cNvPr id="8" name="Picture 22" descr="C:\Users\Mmarrow\Dropbox\Public\3d people\the_closet_monster_400_clr.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06014" y="5079548"/>
            <a:ext cx="1042938" cy="1011650"/>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bwMode="auto">
          <a:xfrm>
            <a:off x="1752601" y="3774395"/>
            <a:ext cx="2451735" cy="1708785"/>
          </a:xfrm>
          <a:prstGeom prst="ellipse">
            <a:avLst/>
          </a:prstGeom>
          <a:solidFill>
            <a:srgbClr val="00BAAE"/>
          </a:solidFill>
          <a:ln w="9525" cap="flat" cmpd="sng" algn="ctr">
            <a:solidFill>
              <a:srgbClr val="00BAAE"/>
            </a:solidFill>
            <a:prstDash val="solid"/>
            <a:round/>
            <a:headEnd type="none" w="med" len="med"/>
            <a:tailEnd type="none" w="med" len="med"/>
          </a:ln>
          <a:effectLst/>
          <a:scene3d>
            <a:camera prst="orthographicFront"/>
            <a:lightRig rig="threePt" dir="t"/>
          </a:scene3d>
          <a:sp3d>
            <a:bevelT/>
          </a:sp3d>
        </p:spPr>
        <p:txBody>
          <a:bodyPr vert="horz" wrap="square" lIns="89154" tIns="44577" rIns="89154" bIns="44577" numCol="1" rtlCol="0" anchor="t" anchorCtr="0" compatLnSpc="1">
            <a:prstTxWarp prst="textNoShape">
              <a:avLst/>
            </a:prstTxWarp>
          </a:bodyPr>
          <a:lstStyle/>
          <a:p>
            <a:endParaRPr lang="en-US">
              <a:solidFill>
                <a:srgbClr val="000099"/>
              </a:solidFill>
              <a:latin typeface="Arial" pitchFamily="34" charset="0"/>
            </a:endParaRPr>
          </a:p>
        </p:txBody>
      </p:sp>
      <p:sp>
        <p:nvSpPr>
          <p:cNvPr id="10" name="TextBox 9"/>
          <p:cNvSpPr txBox="1"/>
          <p:nvPr/>
        </p:nvSpPr>
        <p:spPr>
          <a:xfrm>
            <a:off x="1909885" y="4066868"/>
            <a:ext cx="2154555" cy="830997"/>
          </a:xfrm>
          <a:prstGeom prst="rect">
            <a:avLst/>
          </a:prstGeom>
          <a:noFill/>
        </p:spPr>
        <p:txBody>
          <a:bodyPr wrap="square" rtlCol="0">
            <a:spAutoFit/>
          </a:bodyPr>
          <a:lstStyle/>
          <a:p>
            <a:pPr algn="ctr"/>
            <a:r>
              <a:rPr lang="en-US" sz="2400" dirty="0">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Current Life Circumstances</a:t>
            </a:r>
          </a:p>
        </p:txBody>
      </p:sp>
      <p:pic>
        <p:nvPicPr>
          <p:cNvPr id="11" name="Picture 21" descr="C:\Users\Mmarrow\Dropbox\Public\3d people\ball_n_chain_stick_figure_1600_clr.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779208" y="4855426"/>
            <a:ext cx="1546389" cy="1353090"/>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p:cNvSpPr/>
          <p:nvPr/>
        </p:nvSpPr>
        <p:spPr bwMode="auto">
          <a:xfrm rot="249283">
            <a:off x="7829152" y="1946979"/>
            <a:ext cx="2451735" cy="1708785"/>
          </a:xfrm>
          <a:prstGeom prst="ellipse">
            <a:avLst/>
          </a:prstGeom>
          <a:solidFill>
            <a:srgbClr val="00BAAE"/>
          </a:solidFill>
          <a:ln w="9525" cap="flat" cmpd="sng" algn="ctr">
            <a:solidFill>
              <a:srgbClr val="00BAAE"/>
            </a:solidFill>
            <a:prstDash val="solid"/>
            <a:round/>
            <a:headEnd type="none" w="med" len="med"/>
            <a:tailEnd type="none" w="med" len="med"/>
          </a:ln>
          <a:effectLst/>
          <a:scene3d>
            <a:camera prst="orthographicFront"/>
            <a:lightRig rig="threePt" dir="t"/>
          </a:scene3d>
          <a:sp3d>
            <a:bevelT/>
          </a:sp3d>
        </p:spPr>
        <p:txBody>
          <a:bodyPr vert="horz" wrap="square" lIns="89154" tIns="44577" rIns="89154" bIns="44577" numCol="1" rtlCol="0" anchor="t" anchorCtr="0" compatLnSpc="1">
            <a:prstTxWarp prst="textNoShape">
              <a:avLst/>
            </a:prstTxWarp>
          </a:bodyPr>
          <a:lstStyle/>
          <a:p>
            <a:endParaRPr lang="en-US">
              <a:solidFill>
                <a:srgbClr val="000099"/>
              </a:solidFill>
              <a:latin typeface="Arial" pitchFamily="34" charset="0"/>
            </a:endParaRPr>
          </a:p>
        </p:txBody>
      </p:sp>
      <p:sp>
        <p:nvSpPr>
          <p:cNvPr id="13" name="TextBox 12"/>
          <p:cNvSpPr txBox="1"/>
          <p:nvPr/>
        </p:nvSpPr>
        <p:spPr>
          <a:xfrm rot="227698">
            <a:off x="7894818" y="2298744"/>
            <a:ext cx="1857375" cy="830997"/>
          </a:xfrm>
          <a:prstGeom prst="rect">
            <a:avLst/>
          </a:prstGeom>
          <a:noFill/>
        </p:spPr>
        <p:txBody>
          <a:bodyPr wrap="square" rtlCol="0">
            <a:spAutoFit/>
          </a:bodyPr>
          <a:lstStyle/>
          <a:p>
            <a:pPr algn="ctr"/>
            <a:r>
              <a:rPr lang="en-US" sz="2400" dirty="0">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Social Support</a:t>
            </a:r>
          </a:p>
        </p:txBody>
      </p:sp>
      <p:sp>
        <p:nvSpPr>
          <p:cNvPr id="14" name="Oval 13"/>
          <p:cNvSpPr/>
          <p:nvPr/>
        </p:nvSpPr>
        <p:spPr bwMode="auto">
          <a:xfrm rot="21354292">
            <a:off x="4945446" y="2068783"/>
            <a:ext cx="2451735" cy="1708785"/>
          </a:xfrm>
          <a:prstGeom prst="ellipse">
            <a:avLst/>
          </a:prstGeom>
          <a:solidFill>
            <a:srgbClr val="00BAAE"/>
          </a:solidFill>
          <a:ln w="9525" cap="flat" cmpd="sng" algn="ctr">
            <a:solidFill>
              <a:srgbClr val="00BAAE"/>
            </a:solidFill>
            <a:prstDash val="solid"/>
            <a:round/>
            <a:headEnd type="none" w="med" len="med"/>
            <a:tailEnd type="none" w="med" len="med"/>
          </a:ln>
          <a:effectLst/>
          <a:scene3d>
            <a:camera prst="orthographicFront"/>
            <a:lightRig rig="threePt" dir="t"/>
          </a:scene3d>
          <a:sp3d>
            <a:bevelT/>
          </a:sp3d>
        </p:spPr>
        <p:txBody>
          <a:bodyPr vert="horz" wrap="square" lIns="89154" tIns="44577" rIns="89154" bIns="44577" numCol="1" rtlCol="0" anchor="t" anchorCtr="0" compatLnSpc="1">
            <a:prstTxWarp prst="textNoShape">
              <a:avLst/>
            </a:prstTxWarp>
          </a:bodyPr>
          <a:lstStyle/>
          <a:p>
            <a:endParaRPr lang="en-US">
              <a:solidFill>
                <a:srgbClr val="000099"/>
              </a:solidFill>
              <a:latin typeface="Arial" pitchFamily="34" charset="0"/>
            </a:endParaRPr>
          </a:p>
        </p:txBody>
      </p:sp>
      <p:sp>
        <p:nvSpPr>
          <p:cNvPr id="15" name="TextBox 14"/>
          <p:cNvSpPr txBox="1"/>
          <p:nvPr/>
        </p:nvSpPr>
        <p:spPr>
          <a:xfrm rot="21317879">
            <a:off x="5175608" y="2233209"/>
            <a:ext cx="1857375" cy="1200329"/>
          </a:xfrm>
          <a:prstGeom prst="rect">
            <a:avLst/>
          </a:prstGeom>
          <a:noFill/>
        </p:spPr>
        <p:txBody>
          <a:bodyPr wrap="square" rtlCol="0">
            <a:spAutoFit/>
          </a:bodyPr>
          <a:lstStyle/>
          <a:p>
            <a:pPr algn="ctr"/>
            <a:r>
              <a:rPr lang="en-US" sz="2400" dirty="0">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Spiritual or other Resources</a:t>
            </a:r>
          </a:p>
        </p:txBody>
      </p:sp>
      <p:pic>
        <p:nvPicPr>
          <p:cNvPr id="16" name="Picture 15" descr="religion 1.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6373322" y="3064220"/>
            <a:ext cx="1411605" cy="1411605"/>
          </a:xfrm>
          <a:prstGeom prst="rect">
            <a:avLst/>
          </a:prstGeom>
        </p:spPr>
      </p:pic>
      <p:pic>
        <p:nvPicPr>
          <p:cNvPr id="17" name="Picture 25" descr="C:\Users\Mmarrow\Dropbox\Public\3d people\stick_figure_meditation_400_clr.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84891" y="2939047"/>
            <a:ext cx="952833" cy="1411605"/>
          </a:xfrm>
          <a:prstGeom prst="rect">
            <a:avLst/>
          </a:prstGeom>
          <a:noFill/>
          <a:extLst>
            <a:ext uri="{909E8E84-426E-40DD-AFC4-6F175D3DCCD1}">
              <a14:hiddenFill xmlns:a14="http://schemas.microsoft.com/office/drawing/2010/main">
                <a:solidFill>
                  <a:srgbClr val="FFFFFF"/>
                </a:solidFill>
              </a14:hiddenFill>
            </a:ext>
          </a:extLst>
        </p:spPr>
      </p:pic>
      <p:sp>
        <p:nvSpPr>
          <p:cNvPr id="18" name="Oval 17"/>
          <p:cNvSpPr/>
          <p:nvPr/>
        </p:nvSpPr>
        <p:spPr bwMode="auto">
          <a:xfrm rot="21190423">
            <a:off x="4427221" y="4095166"/>
            <a:ext cx="2451735" cy="1708785"/>
          </a:xfrm>
          <a:prstGeom prst="ellipse">
            <a:avLst/>
          </a:prstGeom>
          <a:solidFill>
            <a:srgbClr val="00BAAE"/>
          </a:solidFill>
          <a:ln w="9525" cap="flat" cmpd="sng" algn="ctr">
            <a:solidFill>
              <a:srgbClr val="00BAAE"/>
            </a:solidFill>
            <a:prstDash val="solid"/>
            <a:round/>
            <a:headEnd type="none" w="med" len="med"/>
            <a:tailEnd type="none" w="med" len="med"/>
          </a:ln>
          <a:effectLst/>
          <a:scene3d>
            <a:camera prst="orthographicFront"/>
            <a:lightRig rig="threePt" dir="t"/>
          </a:scene3d>
          <a:sp3d>
            <a:bevelT/>
          </a:sp3d>
        </p:spPr>
        <p:txBody>
          <a:bodyPr vert="horz" wrap="square" lIns="89154" tIns="44577" rIns="89154" bIns="44577" numCol="1" rtlCol="0" anchor="t" anchorCtr="0" compatLnSpc="1">
            <a:prstTxWarp prst="textNoShape">
              <a:avLst/>
            </a:prstTxWarp>
          </a:bodyPr>
          <a:lstStyle/>
          <a:p>
            <a:endParaRPr lang="en-US">
              <a:solidFill>
                <a:srgbClr val="000099"/>
              </a:solidFill>
              <a:latin typeface="Arial" pitchFamily="34" charset="0"/>
            </a:endParaRPr>
          </a:p>
        </p:txBody>
      </p:sp>
      <p:sp>
        <p:nvSpPr>
          <p:cNvPr id="19" name="TextBox 18"/>
          <p:cNvSpPr txBox="1"/>
          <p:nvPr/>
        </p:nvSpPr>
        <p:spPr>
          <a:xfrm rot="21350292">
            <a:off x="4528233" y="4533898"/>
            <a:ext cx="2154555" cy="461665"/>
          </a:xfrm>
          <a:prstGeom prst="rect">
            <a:avLst/>
          </a:prstGeom>
          <a:noFill/>
        </p:spPr>
        <p:txBody>
          <a:bodyPr wrap="square" rtlCol="0">
            <a:spAutoFit/>
          </a:bodyPr>
          <a:lstStyle/>
          <a:p>
            <a:pPr algn="ctr"/>
            <a:r>
              <a:rPr lang="en-US" sz="2400" dirty="0">
                <a:solidFill>
                  <a:srgbClr val="69645A"/>
                </a:solidFill>
                <a:effectLst>
                  <a:outerShdw blurRad="38100" dist="38100" dir="2700000" algn="tl">
                    <a:srgbClr val="000000">
                      <a:alpha val="43137"/>
                    </a:srgbClr>
                  </a:outerShdw>
                </a:effectLst>
                <a:ea typeface="Microsoft Sans Serif" panose="020B0604020202020204" pitchFamily="34" charset="0"/>
                <a:cs typeface="Microsoft Sans Serif" panose="020B0604020202020204" pitchFamily="34" charset="0"/>
              </a:rPr>
              <a:t>Work Style</a:t>
            </a:r>
          </a:p>
        </p:txBody>
      </p:sp>
      <p:pic>
        <p:nvPicPr>
          <p:cNvPr id="20" name="Picture 19" descr="stick_figures_walking_talking_500_clr.gif"/>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1372" y="2214202"/>
            <a:ext cx="1723644" cy="2154555"/>
          </a:xfrm>
          <a:prstGeom prst="rect">
            <a:avLst/>
          </a:prstGeom>
        </p:spPr>
      </p:pic>
      <p:pic>
        <p:nvPicPr>
          <p:cNvPr id="22" name="Picture 21" descr="hard_working_on_computer_anim_500_clr.gif"/>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303758" y="5099930"/>
            <a:ext cx="1355884" cy="1355884"/>
          </a:xfrm>
          <a:prstGeom prst="rect">
            <a:avLst/>
          </a:prstGeom>
        </p:spPr>
      </p:pic>
    </p:spTree>
    <p:extLst>
      <p:ext uri="{BB962C8B-B14F-4D97-AF65-F5344CB8AC3E}">
        <p14:creationId xmlns:p14="http://schemas.microsoft.com/office/powerpoint/2010/main" val="3320685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20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2000"/>
                                        <p:tgtEl>
                                          <p:spTgt spid="5"/>
                                        </p:tgtEl>
                                      </p:cBhvr>
                                    </p:animEffect>
                                    <p:set>
                                      <p:cBhvr>
                                        <p:cTn id="18" dur="1" fill="hold">
                                          <p:stCondLst>
                                            <p:cond delay="1999"/>
                                          </p:stCondLst>
                                        </p:cTn>
                                        <p:tgtEl>
                                          <p:spTgt spid="5"/>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2000"/>
                                        <p:tgtEl>
                                          <p:spTgt spid="4"/>
                                        </p:tgtEl>
                                      </p:cBhvr>
                                    </p:animEffect>
                                    <p:set>
                                      <p:cBhvr>
                                        <p:cTn id="21" dur="1" fill="hold">
                                          <p:stCondLst>
                                            <p:cond delay="1999"/>
                                          </p:stCondLst>
                                        </p:cTn>
                                        <p:tgtEl>
                                          <p:spTgt spid="4"/>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2000"/>
                                        <p:tgtEl>
                                          <p:spTgt spid="21"/>
                                        </p:tgtEl>
                                      </p:cBhvr>
                                    </p:animEffect>
                                    <p:set>
                                      <p:cBhvr>
                                        <p:cTn id="24" dur="1" fill="hold">
                                          <p:stCondLst>
                                            <p:cond delay="1999"/>
                                          </p:stCondLst>
                                        </p:cTn>
                                        <p:tgtEl>
                                          <p:spTgt spid="2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2000"/>
                                        <p:tgtEl>
                                          <p:spTgt spid="5"/>
                                        </p:tgtEl>
                                      </p:cBhvr>
                                    </p:animEffect>
                                    <p:set>
                                      <p:cBhvr>
                                        <p:cTn id="29" dur="1" fill="hold">
                                          <p:stCondLst>
                                            <p:cond delay="1999"/>
                                          </p:stCondLst>
                                        </p:cTn>
                                        <p:tgtEl>
                                          <p:spTgt spid="5"/>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20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2000"/>
                                        <p:tgtEl>
                                          <p:spTgt spid="7"/>
                                        </p:tgtEl>
                                      </p:cBhvr>
                                    </p:animEffect>
                                  </p:childTnLst>
                                </p:cTn>
                              </p:par>
                              <p:par>
                                <p:cTn id="36" presetID="10"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20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2000"/>
                                        <p:tgtEl>
                                          <p:spTgt spid="6"/>
                                        </p:tgtEl>
                                      </p:cBhvr>
                                    </p:animEffect>
                                    <p:set>
                                      <p:cBhvr>
                                        <p:cTn id="43" dur="1" fill="hold">
                                          <p:stCondLst>
                                            <p:cond delay="1999"/>
                                          </p:stCondLst>
                                        </p:cTn>
                                        <p:tgtEl>
                                          <p:spTgt spid="6"/>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2000"/>
                                        <p:tgtEl>
                                          <p:spTgt spid="7"/>
                                        </p:tgtEl>
                                      </p:cBhvr>
                                    </p:animEffect>
                                    <p:set>
                                      <p:cBhvr>
                                        <p:cTn id="46" dur="1" fill="hold">
                                          <p:stCondLst>
                                            <p:cond delay="1999"/>
                                          </p:stCondLst>
                                        </p:cTn>
                                        <p:tgtEl>
                                          <p:spTgt spid="7"/>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2000"/>
                                        <p:tgtEl>
                                          <p:spTgt spid="8"/>
                                        </p:tgtEl>
                                      </p:cBhvr>
                                    </p:animEffect>
                                    <p:set>
                                      <p:cBhvr>
                                        <p:cTn id="49" dur="1" fill="hold">
                                          <p:stCondLst>
                                            <p:cond delay="1999"/>
                                          </p:stCondLst>
                                        </p:cTn>
                                        <p:tgtEl>
                                          <p:spTgt spid="8"/>
                                        </p:tgtEl>
                                        <p:attrNameLst>
                                          <p:attrName>style.visibility</p:attrName>
                                        </p:attrNameLst>
                                      </p:cBhvr>
                                      <p:to>
                                        <p:strVal val="hidden"/>
                                      </p:to>
                                    </p:set>
                                  </p:childTnLst>
                                </p:cTn>
                              </p:par>
                              <p:par>
                                <p:cTn id="50" presetID="10" presetClass="entr" presetSubtype="0"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2000"/>
                                        <p:tgtEl>
                                          <p:spTgt spid="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2000"/>
                                        <p:tgtEl>
                                          <p:spTgt spid="10"/>
                                        </p:tgtEl>
                                      </p:cBhvr>
                                    </p:animEffect>
                                  </p:childTnLst>
                                </p:cTn>
                              </p:par>
                              <p:par>
                                <p:cTn id="56" presetID="10" presetClass="entr" presetSubtype="0" fill="hold" nodeType="with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20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1" nodeType="clickEffect">
                                  <p:stCondLst>
                                    <p:cond delay="0"/>
                                  </p:stCondLst>
                                  <p:childTnLst>
                                    <p:animEffect transition="out" filter="fade">
                                      <p:cBhvr>
                                        <p:cTn id="62" dur="2000"/>
                                        <p:tgtEl>
                                          <p:spTgt spid="9"/>
                                        </p:tgtEl>
                                      </p:cBhvr>
                                    </p:animEffect>
                                    <p:set>
                                      <p:cBhvr>
                                        <p:cTn id="63" dur="1" fill="hold">
                                          <p:stCondLst>
                                            <p:cond delay="1999"/>
                                          </p:stCondLst>
                                        </p:cTn>
                                        <p:tgtEl>
                                          <p:spTgt spid="9"/>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2000"/>
                                        <p:tgtEl>
                                          <p:spTgt spid="10"/>
                                        </p:tgtEl>
                                      </p:cBhvr>
                                    </p:animEffect>
                                    <p:set>
                                      <p:cBhvr>
                                        <p:cTn id="66" dur="1" fill="hold">
                                          <p:stCondLst>
                                            <p:cond delay="1999"/>
                                          </p:stCondLst>
                                        </p:cTn>
                                        <p:tgtEl>
                                          <p:spTgt spid="10"/>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2000"/>
                                        <p:tgtEl>
                                          <p:spTgt spid="11"/>
                                        </p:tgtEl>
                                      </p:cBhvr>
                                    </p:animEffect>
                                    <p:set>
                                      <p:cBhvr>
                                        <p:cTn id="69" dur="1" fill="hold">
                                          <p:stCondLst>
                                            <p:cond delay="1999"/>
                                          </p:stCondLst>
                                        </p:cTn>
                                        <p:tgtEl>
                                          <p:spTgt spid="11"/>
                                        </p:tgtEl>
                                        <p:attrNameLst>
                                          <p:attrName>style.visibility</p:attrName>
                                        </p:attrNameLst>
                                      </p:cBhvr>
                                      <p:to>
                                        <p:strVal val="hidden"/>
                                      </p:to>
                                    </p:set>
                                  </p:childTnLst>
                                </p:cTn>
                              </p:par>
                              <p:par>
                                <p:cTn id="70" presetID="10" presetClass="entr" presetSubtype="0" fill="hold" grpId="0" nodeType="with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2000"/>
                                        <p:tgtEl>
                                          <p:spTgt spid="1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2000"/>
                                        <p:tgtEl>
                                          <p:spTgt spid="13"/>
                                        </p:tgtEl>
                                      </p:cBhvr>
                                    </p:animEffect>
                                  </p:childTnLst>
                                </p:cTn>
                              </p:par>
                              <p:par>
                                <p:cTn id="76" presetID="10" presetClass="entr" presetSubtype="0" fill="hold" nodeType="with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2000"/>
                                        <p:tgtEl>
                                          <p:spTgt spid="2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1" nodeType="clickEffect">
                                  <p:stCondLst>
                                    <p:cond delay="0"/>
                                  </p:stCondLst>
                                  <p:childTnLst>
                                    <p:animEffect transition="out" filter="fade">
                                      <p:cBhvr>
                                        <p:cTn id="82" dur="2000"/>
                                        <p:tgtEl>
                                          <p:spTgt spid="12"/>
                                        </p:tgtEl>
                                      </p:cBhvr>
                                    </p:animEffect>
                                    <p:set>
                                      <p:cBhvr>
                                        <p:cTn id="83" dur="1" fill="hold">
                                          <p:stCondLst>
                                            <p:cond delay="1999"/>
                                          </p:stCondLst>
                                        </p:cTn>
                                        <p:tgtEl>
                                          <p:spTgt spid="12"/>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2000"/>
                                        <p:tgtEl>
                                          <p:spTgt spid="13"/>
                                        </p:tgtEl>
                                      </p:cBhvr>
                                    </p:animEffect>
                                    <p:set>
                                      <p:cBhvr>
                                        <p:cTn id="86" dur="1" fill="hold">
                                          <p:stCondLst>
                                            <p:cond delay="1999"/>
                                          </p:stCondLst>
                                        </p:cTn>
                                        <p:tgtEl>
                                          <p:spTgt spid="13"/>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2000"/>
                                        <p:tgtEl>
                                          <p:spTgt spid="20"/>
                                        </p:tgtEl>
                                      </p:cBhvr>
                                    </p:animEffect>
                                    <p:set>
                                      <p:cBhvr>
                                        <p:cTn id="89" dur="1" fill="hold">
                                          <p:stCondLst>
                                            <p:cond delay="1999"/>
                                          </p:stCondLst>
                                        </p:cTn>
                                        <p:tgtEl>
                                          <p:spTgt spid="20"/>
                                        </p:tgtEl>
                                        <p:attrNameLst>
                                          <p:attrName>style.visibility</p:attrName>
                                        </p:attrNameLst>
                                      </p:cBhvr>
                                      <p:to>
                                        <p:strVal val="hidden"/>
                                      </p:to>
                                    </p:set>
                                  </p:childTnLst>
                                </p:cTn>
                              </p:par>
                              <p:par>
                                <p:cTn id="90" presetID="10" presetClass="entr" presetSubtype="0" fill="hold" grpId="0" nodeType="withEffect">
                                  <p:stCondLst>
                                    <p:cond delay="0"/>
                                  </p:stCondLst>
                                  <p:childTnLst>
                                    <p:set>
                                      <p:cBhvr>
                                        <p:cTn id="91" dur="1" fill="hold">
                                          <p:stCondLst>
                                            <p:cond delay="0"/>
                                          </p:stCondLst>
                                        </p:cTn>
                                        <p:tgtEl>
                                          <p:spTgt spid="14"/>
                                        </p:tgtEl>
                                        <p:attrNameLst>
                                          <p:attrName>style.visibility</p:attrName>
                                        </p:attrNameLst>
                                      </p:cBhvr>
                                      <p:to>
                                        <p:strVal val="visible"/>
                                      </p:to>
                                    </p:set>
                                    <p:animEffect transition="in" filter="fade">
                                      <p:cBhvr>
                                        <p:cTn id="92" dur="2000"/>
                                        <p:tgtEl>
                                          <p:spTgt spid="1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2000"/>
                                        <p:tgtEl>
                                          <p:spTgt spid="15"/>
                                        </p:tgtEl>
                                      </p:cBhvr>
                                    </p:animEffect>
                                  </p:childTnLst>
                                </p:cTn>
                              </p:par>
                              <p:par>
                                <p:cTn id="96" presetID="10" presetClass="entr" presetSubtype="0" fill="hold" nodeType="withEffect">
                                  <p:stCondLst>
                                    <p:cond delay="0"/>
                                  </p:stCondLst>
                                  <p:childTnLst>
                                    <p:set>
                                      <p:cBhvr>
                                        <p:cTn id="97" dur="1" fill="hold">
                                          <p:stCondLst>
                                            <p:cond delay="0"/>
                                          </p:stCondLst>
                                        </p:cTn>
                                        <p:tgtEl>
                                          <p:spTgt spid="17"/>
                                        </p:tgtEl>
                                        <p:attrNameLst>
                                          <p:attrName>style.visibility</p:attrName>
                                        </p:attrNameLst>
                                      </p:cBhvr>
                                      <p:to>
                                        <p:strVal val="visible"/>
                                      </p:to>
                                    </p:set>
                                    <p:animEffect transition="in" filter="fade">
                                      <p:cBhvr>
                                        <p:cTn id="98" dur="2000"/>
                                        <p:tgtEl>
                                          <p:spTgt spid="17"/>
                                        </p:tgtEl>
                                      </p:cBhvr>
                                    </p:animEffect>
                                  </p:childTnLst>
                                </p:cTn>
                              </p:par>
                              <p:par>
                                <p:cTn id="99" presetID="10" presetClass="entr" presetSubtype="0" fill="hold" nodeType="withEffect">
                                  <p:stCondLst>
                                    <p:cond delay="0"/>
                                  </p:stCondLst>
                                  <p:childTnLst>
                                    <p:set>
                                      <p:cBhvr>
                                        <p:cTn id="100" dur="1" fill="hold">
                                          <p:stCondLst>
                                            <p:cond delay="0"/>
                                          </p:stCondLst>
                                        </p:cTn>
                                        <p:tgtEl>
                                          <p:spTgt spid="16"/>
                                        </p:tgtEl>
                                        <p:attrNameLst>
                                          <p:attrName>style.visibility</p:attrName>
                                        </p:attrNameLst>
                                      </p:cBhvr>
                                      <p:to>
                                        <p:strVal val="visible"/>
                                      </p:to>
                                    </p:set>
                                    <p:animEffect transition="in" filter="fade">
                                      <p:cBhvr>
                                        <p:cTn id="101" dur="2000"/>
                                        <p:tgtEl>
                                          <p:spTgt spid="16"/>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1" nodeType="clickEffect">
                                  <p:stCondLst>
                                    <p:cond delay="0"/>
                                  </p:stCondLst>
                                  <p:childTnLst>
                                    <p:animEffect transition="out" filter="fade">
                                      <p:cBhvr>
                                        <p:cTn id="105" dur="2000"/>
                                        <p:tgtEl>
                                          <p:spTgt spid="14"/>
                                        </p:tgtEl>
                                      </p:cBhvr>
                                    </p:animEffect>
                                    <p:set>
                                      <p:cBhvr>
                                        <p:cTn id="106" dur="1" fill="hold">
                                          <p:stCondLst>
                                            <p:cond delay="1999"/>
                                          </p:stCondLst>
                                        </p:cTn>
                                        <p:tgtEl>
                                          <p:spTgt spid="14"/>
                                        </p:tgtEl>
                                        <p:attrNameLst>
                                          <p:attrName>style.visibility</p:attrName>
                                        </p:attrNameLst>
                                      </p:cBhvr>
                                      <p:to>
                                        <p:strVal val="hidden"/>
                                      </p:to>
                                    </p:set>
                                  </p:childTnLst>
                                </p:cTn>
                              </p:par>
                              <p:par>
                                <p:cTn id="107" presetID="10" presetClass="exit" presetSubtype="0" fill="hold" grpId="1" nodeType="withEffect">
                                  <p:stCondLst>
                                    <p:cond delay="0"/>
                                  </p:stCondLst>
                                  <p:childTnLst>
                                    <p:animEffect transition="out" filter="fade">
                                      <p:cBhvr>
                                        <p:cTn id="108" dur="2000"/>
                                        <p:tgtEl>
                                          <p:spTgt spid="15"/>
                                        </p:tgtEl>
                                      </p:cBhvr>
                                    </p:animEffect>
                                    <p:set>
                                      <p:cBhvr>
                                        <p:cTn id="109" dur="1" fill="hold">
                                          <p:stCondLst>
                                            <p:cond delay="1999"/>
                                          </p:stCondLst>
                                        </p:cTn>
                                        <p:tgtEl>
                                          <p:spTgt spid="15"/>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2000"/>
                                        <p:tgtEl>
                                          <p:spTgt spid="17"/>
                                        </p:tgtEl>
                                      </p:cBhvr>
                                    </p:animEffect>
                                    <p:set>
                                      <p:cBhvr>
                                        <p:cTn id="112" dur="1" fill="hold">
                                          <p:stCondLst>
                                            <p:cond delay="1999"/>
                                          </p:stCondLst>
                                        </p:cTn>
                                        <p:tgtEl>
                                          <p:spTgt spid="17"/>
                                        </p:tgtEl>
                                        <p:attrNameLst>
                                          <p:attrName>style.visibility</p:attrName>
                                        </p:attrNameLst>
                                      </p:cBhvr>
                                      <p:to>
                                        <p:strVal val="hidden"/>
                                      </p:to>
                                    </p:set>
                                  </p:childTnLst>
                                </p:cTn>
                              </p:par>
                              <p:par>
                                <p:cTn id="113" presetID="10" presetClass="exit" presetSubtype="0" fill="hold" nodeType="withEffect">
                                  <p:stCondLst>
                                    <p:cond delay="0"/>
                                  </p:stCondLst>
                                  <p:childTnLst>
                                    <p:animEffect transition="out" filter="fade">
                                      <p:cBhvr>
                                        <p:cTn id="114" dur="2000"/>
                                        <p:tgtEl>
                                          <p:spTgt spid="16"/>
                                        </p:tgtEl>
                                      </p:cBhvr>
                                    </p:animEffect>
                                    <p:set>
                                      <p:cBhvr>
                                        <p:cTn id="115" dur="1" fill="hold">
                                          <p:stCondLst>
                                            <p:cond delay="1999"/>
                                          </p:stCondLst>
                                        </p:cTn>
                                        <p:tgtEl>
                                          <p:spTgt spid="16"/>
                                        </p:tgtEl>
                                        <p:attrNameLst>
                                          <p:attrName>style.visibility</p:attrName>
                                        </p:attrNameLst>
                                      </p:cBhvr>
                                      <p:to>
                                        <p:strVal val="hidden"/>
                                      </p:to>
                                    </p:set>
                                  </p:childTnLst>
                                </p:cTn>
                              </p:par>
                              <p:par>
                                <p:cTn id="116" presetID="10" presetClass="entr" presetSubtype="0" fill="hold" grpId="0" nodeType="withEffect">
                                  <p:stCondLst>
                                    <p:cond delay="0"/>
                                  </p:stCondLst>
                                  <p:childTnLst>
                                    <p:set>
                                      <p:cBhvr>
                                        <p:cTn id="117" dur="1" fill="hold">
                                          <p:stCondLst>
                                            <p:cond delay="0"/>
                                          </p:stCondLst>
                                        </p:cTn>
                                        <p:tgtEl>
                                          <p:spTgt spid="18"/>
                                        </p:tgtEl>
                                        <p:attrNameLst>
                                          <p:attrName>style.visibility</p:attrName>
                                        </p:attrNameLst>
                                      </p:cBhvr>
                                      <p:to>
                                        <p:strVal val="visible"/>
                                      </p:to>
                                    </p:set>
                                    <p:animEffect transition="in" filter="fade">
                                      <p:cBhvr>
                                        <p:cTn id="118" dur="2000"/>
                                        <p:tgtEl>
                                          <p:spTgt spid="18"/>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19"/>
                                        </p:tgtEl>
                                        <p:attrNameLst>
                                          <p:attrName>style.visibility</p:attrName>
                                        </p:attrNameLst>
                                      </p:cBhvr>
                                      <p:to>
                                        <p:strVal val="visible"/>
                                      </p:to>
                                    </p:set>
                                    <p:animEffect transition="in" filter="fade">
                                      <p:cBhvr>
                                        <p:cTn id="121" dur="2000"/>
                                        <p:tgtEl>
                                          <p:spTgt spid="19"/>
                                        </p:tgtEl>
                                      </p:cBhvr>
                                    </p:animEffect>
                                  </p:childTnLst>
                                </p:cTn>
                              </p:par>
                              <p:par>
                                <p:cTn id="122" presetID="10" presetClass="entr" presetSubtype="0" fill="hold" nodeType="withEffect">
                                  <p:stCondLst>
                                    <p:cond delay="0"/>
                                  </p:stCondLst>
                                  <p:childTnLst>
                                    <p:set>
                                      <p:cBhvr>
                                        <p:cTn id="123" dur="1" fill="hold">
                                          <p:stCondLst>
                                            <p:cond delay="0"/>
                                          </p:stCondLst>
                                        </p:cTn>
                                        <p:tgtEl>
                                          <p:spTgt spid="22"/>
                                        </p:tgtEl>
                                        <p:attrNameLst>
                                          <p:attrName>style.visibility</p:attrName>
                                        </p:attrNameLst>
                                      </p:cBhvr>
                                      <p:to>
                                        <p:strVal val="visible"/>
                                      </p:to>
                                    </p:set>
                                    <p:animEffect transition="in" filter="fade">
                                      <p:cBhvr>
                                        <p:cTn id="124"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4" grpId="0"/>
      <p:bldP spid="4" grpId="1"/>
      <p:bldP spid="6" grpId="0" animBg="1"/>
      <p:bldP spid="6" grpId="1" animBg="1"/>
      <p:bldP spid="7" grpId="0"/>
      <p:bldP spid="7" grpId="1"/>
      <p:bldP spid="9" grpId="0" animBg="1"/>
      <p:bldP spid="9" grpId="1" animBg="1"/>
      <p:bldP spid="10" grpId="0"/>
      <p:bldP spid="10" grpId="1"/>
      <p:bldP spid="12" grpId="0" animBg="1"/>
      <p:bldP spid="12" grpId="1" animBg="1"/>
      <p:bldP spid="13" grpId="0"/>
      <p:bldP spid="13" grpId="1"/>
      <p:bldP spid="14" grpId="0" animBg="1"/>
      <p:bldP spid="14" grpId="1" animBg="1"/>
      <p:bldP spid="15" grpId="0"/>
      <p:bldP spid="15" grpId="1"/>
      <p:bldP spid="18" grpId="0" animBg="1"/>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248" y="365760"/>
            <a:ext cx="10515600" cy="1325563"/>
          </a:xfrm>
        </p:spPr>
        <p:txBody>
          <a:bodyPr>
            <a:normAutofit/>
          </a:bodyPr>
          <a:lstStyle/>
          <a:p>
            <a:pPr algn="ctr"/>
            <a:r>
              <a:rPr lang="en-US" dirty="0">
                <a:solidFill>
                  <a:srgbClr val="9BD7D7"/>
                </a:solidFill>
                <a:ea typeface="Garamond"/>
                <a:cs typeface="Garamond"/>
              </a:rPr>
              <a:t>Dimensions of Wellness</a:t>
            </a:r>
          </a:p>
        </p:txBody>
      </p:sp>
      <p:sp>
        <p:nvSpPr>
          <p:cNvPr id="3" name="Content Placeholder 2"/>
          <p:cNvSpPr>
            <a:spLocks noGrp="1"/>
          </p:cNvSpPr>
          <p:nvPr>
            <p:ph idx="1"/>
          </p:nvPr>
        </p:nvSpPr>
        <p:spPr>
          <a:xfrm>
            <a:off x="711200" y="1657097"/>
            <a:ext cx="10515600" cy="4351338"/>
          </a:xfrm>
        </p:spPr>
        <p:txBody>
          <a:bodyPr>
            <a:normAutofit/>
          </a:bodyPr>
          <a:lstStyle/>
          <a:p>
            <a:r>
              <a:rPr lang="en-US" sz="3200" dirty="0" smtClean="0"/>
              <a:t>Physical wellness</a:t>
            </a:r>
          </a:p>
          <a:p>
            <a:r>
              <a:rPr lang="en-US" sz="3200" dirty="0" smtClean="0"/>
              <a:t>Intellectual wellness </a:t>
            </a:r>
          </a:p>
          <a:p>
            <a:r>
              <a:rPr lang="en-US" sz="3200" dirty="0" smtClean="0"/>
              <a:t>Emotional wellness </a:t>
            </a:r>
          </a:p>
          <a:p>
            <a:r>
              <a:rPr lang="en-US" sz="3200" dirty="0" smtClean="0"/>
              <a:t>Spiritual wellness</a:t>
            </a:r>
          </a:p>
          <a:p>
            <a:r>
              <a:rPr lang="en-US" sz="3200" dirty="0" smtClean="0"/>
              <a:t>Relationship/Social wellness </a:t>
            </a:r>
          </a:p>
          <a:p>
            <a:r>
              <a:rPr lang="en-US" sz="3200" dirty="0" smtClean="0"/>
              <a:t>Professional/Occupational wellness </a:t>
            </a:r>
            <a:endParaRPr lang="en-US" sz="3200" dirty="0"/>
          </a:p>
        </p:txBody>
      </p:sp>
      <p:pic>
        <p:nvPicPr>
          <p:cNvPr id="5" name="Picture 4"/>
          <p:cNvPicPr>
            <a:picLocks noChangeAspect="1"/>
          </p:cNvPicPr>
          <p:nvPr/>
        </p:nvPicPr>
        <p:blipFill>
          <a:blip r:embed="rId2"/>
          <a:stretch>
            <a:fillRect/>
          </a:stretch>
        </p:blipFill>
        <p:spPr>
          <a:xfrm>
            <a:off x="6884276" y="1529495"/>
            <a:ext cx="4342524" cy="3765194"/>
          </a:xfrm>
          <a:prstGeom prst="rect">
            <a:avLst/>
          </a:prstGeom>
          <a:ln w="31750">
            <a:solidFill>
              <a:srgbClr val="00BAAE"/>
            </a:solidFill>
          </a:ln>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l="-126"/>
          <a:stretch/>
        </p:blipFill>
        <p:spPr>
          <a:xfrm>
            <a:off x="0" y="6115987"/>
            <a:ext cx="12206594" cy="742013"/>
          </a:xfrm>
          <a:prstGeom prst="rect">
            <a:avLst/>
          </a:prstGeom>
        </p:spPr>
      </p:pic>
      <p:sp>
        <p:nvSpPr>
          <p:cNvPr id="6" name="Slide Number Placeholder 5"/>
          <p:cNvSpPr>
            <a:spLocks noGrp="1"/>
          </p:cNvSpPr>
          <p:nvPr>
            <p:ph type="sldNum" sz="quarter" idx="12"/>
          </p:nvPr>
        </p:nvSpPr>
        <p:spPr/>
        <p:txBody>
          <a:bodyPr/>
          <a:lstStyle/>
          <a:p>
            <a:r>
              <a:rPr lang="en-US" dirty="0" smtClean="0"/>
              <a:t>38</a:t>
            </a:r>
            <a:endParaRPr lang="en-US" dirty="0"/>
          </a:p>
        </p:txBody>
      </p:sp>
    </p:spTree>
    <p:extLst>
      <p:ext uri="{BB962C8B-B14F-4D97-AF65-F5344CB8AC3E}">
        <p14:creationId xmlns:p14="http://schemas.microsoft.com/office/powerpoint/2010/main" val="1190465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rPr>
              <a:t>Support Is Available </a:t>
            </a:r>
          </a:p>
        </p:txBody>
      </p:sp>
      <p:sp>
        <p:nvSpPr>
          <p:cNvPr id="3" name="Content Placeholder 2"/>
          <p:cNvSpPr>
            <a:spLocks noGrp="1"/>
          </p:cNvSpPr>
          <p:nvPr>
            <p:ph idx="1"/>
          </p:nvPr>
        </p:nvSpPr>
        <p:spPr>
          <a:xfrm>
            <a:off x="838200" y="1744504"/>
            <a:ext cx="10145110" cy="3366485"/>
          </a:xfrm>
        </p:spPr>
        <p:txBody>
          <a:bodyPr>
            <a:normAutofit/>
          </a:bodyPr>
          <a:lstStyle/>
          <a:p>
            <a:r>
              <a:rPr lang="en-US" dirty="0" smtClean="0"/>
              <a:t>Gender-Based Violence (GBV) is a complex, difficult topic</a:t>
            </a:r>
            <a:endParaRPr lang="en-US" dirty="0"/>
          </a:p>
          <a:p>
            <a:r>
              <a:rPr lang="en-US" dirty="0"/>
              <a:t>S</a:t>
            </a:r>
            <a:r>
              <a:rPr lang="en-US" dirty="0" smtClean="0"/>
              <a:t>upport </a:t>
            </a:r>
            <a:r>
              <a:rPr lang="en-US" dirty="0"/>
              <a:t>is available throughout the </a:t>
            </a:r>
            <a:r>
              <a:rPr lang="en-US" dirty="0" smtClean="0"/>
              <a:t>day</a:t>
            </a:r>
            <a:endParaRPr lang="en-US" dirty="0"/>
          </a:p>
          <a:p>
            <a:r>
              <a:rPr lang="en-US" dirty="0"/>
              <a:t>Please take care of yourself and take breaks as </a:t>
            </a:r>
            <a:r>
              <a:rPr lang="en-US" dirty="0" smtClean="0"/>
              <a:t>needed</a:t>
            </a:r>
          </a:p>
          <a:p>
            <a:r>
              <a:rPr lang="en-US" dirty="0" smtClean="0"/>
              <a:t>Feel empowered to access a quiet space any time you need it</a:t>
            </a:r>
          </a:p>
          <a:p>
            <a:r>
              <a:rPr lang="en-US" dirty="0" smtClean="0"/>
              <a:t>We will discuss to the concept of self-care later in the day</a:t>
            </a:r>
            <a:endParaRPr lang="en-US" dirty="0"/>
          </a:p>
        </p:txBody>
      </p:sp>
      <p:sp>
        <p:nvSpPr>
          <p:cNvPr id="4" name="Slide Number Placeholder 3"/>
          <p:cNvSpPr>
            <a:spLocks noGrp="1"/>
          </p:cNvSpPr>
          <p:nvPr>
            <p:ph type="sldNum" sz="quarter" idx="12"/>
          </p:nvPr>
        </p:nvSpPr>
        <p:spPr/>
        <p:txBody>
          <a:bodyPr/>
          <a:lstStyle/>
          <a:p>
            <a:r>
              <a:rPr lang="en-US" dirty="0" smtClean="0"/>
              <a:t>10</a:t>
            </a:r>
            <a:endParaRPr lang="en-US" dirty="0"/>
          </a:p>
        </p:txBody>
      </p:sp>
    </p:spTree>
    <p:extLst>
      <p:ext uri="{BB962C8B-B14F-4D97-AF65-F5344CB8AC3E}">
        <p14:creationId xmlns:p14="http://schemas.microsoft.com/office/powerpoint/2010/main" val="39170615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515600" cy="1325563"/>
          </a:xfrm>
        </p:spPr>
        <p:txBody>
          <a:bodyPr>
            <a:normAutofit/>
          </a:bodyPr>
          <a:lstStyle/>
          <a:p>
            <a:pPr algn="ctr"/>
            <a:r>
              <a:rPr lang="es-ES" dirty="0">
                <a:solidFill>
                  <a:srgbClr val="9BD7D7"/>
                </a:solidFill>
                <a:ea typeface="Garamond"/>
                <a:cs typeface="Garamond"/>
              </a:rPr>
              <a:t>Self-Care Wheel Activity</a:t>
            </a:r>
          </a:p>
        </p:txBody>
      </p:sp>
      <p:sp>
        <p:nvSpPr>
          <p:cNvPr id="3" name="Content Placeholder 2"/>
          <p:cNvSpPr>
            <a:spLocks noGrp="1"/>
          </p:cNvSpPr>
          <p:nvPr>
            <p:ph idx="1"/>
          </p:nvPr>
        </p:nvSpPr>
        <p:spPr>
          <a:xfrm>
            <a:off x="6019800" y="1600200"/>
            <a:ext cx="5638800" cy="4724400"/>
          </a:xfrm>
        </p:spPr>
        <p:txBody>
          <a:bodyPr>
            <a:normAutofit/>
          </a:bodyPr>
          <a:lstStyle/>
          <a:p>
            <a:r>
              <a:rPr lang="en-US" sz="3200" dirty="0"/>
              <a:t>The wheel breaks self-care down into </a:t>
            </a:r>
            <a:r>
              <a:rPr lang="en-US" sz="3200" dirty="0" smtClean="0"/>
              <a:t>six dimensions of wellness</a:t>
            </a:r>
            <a:endParaRPr lang="en-US" sz="3200" dirty="0"/>
          </a:p>
          <a:p>
            <a:r>
              <a:rPr lang="en-US" sz="3200" dirty="0"/>
              <a:t>Examine the wheel:</a:t>
            </a:r>
          </a:p>
          <a:p>
            <a:pPr lvl="1"/>
            <a:r>
              <a:rPr lang="en-US" sz="2800" dirty="0"/>
              <a:t>Which parts are you strong in?</a:t>
            </a:r>
          </a:p>
          <a:p>
            <a:pPr lvl="1"/>
            <a:r>
              <a:rPr lang="en-US" sz="2800" dirty="0"/>
              <a:t>Which parts could use more of your attention?</a:t>
            </a:r>
          </a:p>
          <a:p>
            <a:pPr lvl="1"/>
            <a:r>
              <a:rPr lang="en-US" sz="2800" dirty="0"/>
              <a:t>Fill in the wheel with your own activities and tools for </a:t>
            </a:r>
            <a:r>
              <a:rPr lang="en-US" sz="2800" dirty="0" smtClean="0"/>
              <a:t>self-care</a:t>
            </a:r>
            <a:endParaRPr lang="en-US" sz="2800" dirty="0"/>
          </a:p>
        </p:txBody>
      </p:sp>
      <p:pic>
        <p:nvPicPr>
          <p:cNvPr id="6" name="Content Placeholder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6636" y="1752600"/>
            <a:ext cx="3851053" cy="4173420"/>
          </a:xfrm>
          <a:prstGeom prst="rect">
            <a:avLst/>
          </a:prstGeom>
          <a:ln w="31750">
            <a:solidFill>
              <a:srgbClr val="00BAAE"/>
            </a:solidFill>
          </a:ln>
        </p:spPr>
      </p:pic>
    </p:spTree>
    <p:extLst>
      <p:ext uri="{BB962C8B-B14F-4D97-AF65-F5344CB8AC3E}">
        <p14:creationId xmlns:p14="http://schemas.microsoft.com/office/powerpoint/2010/main" val="3501184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Self-Care “Homework”</a:t>
            </a:r>
          </a:p>
        </p:txBody>
      </p:sp>
      <p:sp>
        <p:nvSpPr>
          <p:cNvPr id="3" name="Content Placeholder 2"/>
          <p:cNvSpPr>
            <a:spLocks noGrp="1"/>
          </p:cNvSpPr>
          <p:nvPr>
            <p:ph idx="1"/>
          </p:nvPr>
        </p:nvSpPr>
        <p:spPr>
          <a:xfrm>
            <a:off x="533400" y="1600200"/>
            <a:ext cx="5943600" cy="4724400"/>
          </a:xfrm>
        </p:spPr>
        <p:txBody>
          <a:bodyPr>
            <a:normAutofit/>
          </a:bodyPr>
          <a:lstStyle/>
          <a:p>
            <a:r>
              <a:rPr lang="en-US" sz="3200" dirty="0"/>
              <a:t>Create and connect with your community </a:t>
            </a:r>
          </a:p>
          <a:p>
            <a:r>
              <a:rPr lang="en-US" sz="3200" dirty="0"/>
              <a:t>U</a:t>
            </a:r>
            <a:r>
              <a:rPr lang="en-US" sz="3200" dirty="0" smtClean="0"/>
              <a:t>tilize </a:t>
            </a:r>
            <a:r>
              <a:rPr lang="en-US" sz="3200" dirty="0"/>
              <a:t>self-assessment tools </a:t>
            </a:r>
            <a:endParaRPr lang="en-US" sz="3200" dirty="0" smtClean="0"/>
          </a:p>
          <a:p>
            <a:r>
              <a:rPr lang="en-US" sz="3200" dirty="0" smtClean="0"/>
              <a:t>Build a </a:t>
            </a:r>
            <a:r>
              <a:rPr lang="en-US" sz="3200" dirty="0"/>
              <a:t>self-care practice</a:t>
            </a:r>
          </a:p>
          <a:p>
            <a:r>
              <a:rPr lang="en-US" sz="3200" dirty="0"/>
              <a:t>Pursue organizational change</a:t>
            </a:r>
          </a:p>
          <a:p>
            <a:endParaRPr lang="en-US" dirty="0"/>
          </a:p>
        </p:txBody>
      </p:sp>
      <p:sp>
        <p:nvSpPr>
          <p:cNvPr id="4" name="TextBox 3"/>
          <p:cNvSpPr txBox="1"/>
          <p:nvPr/>
        </p:nvSpPr>
        <p:spPr>
          <a:xfrm>
            <a:off x="7179527" y="1690688"/>
            <a:ext cx="3810000" cy="1569660"/>
          </a:xfrm>
          <a:prstGeom prst="rect">
            <a:avLst/>
          </a:prstGeom>
          <a:noFill/>
        </p:spPr>
        <p:txBody>
          <a:bodyPr wrap="square" rtlCol="0">
            <a:spAutoFit/>
          </a:bodyPr>
          <a:lstStyle/>
          <a:p>
            <a:pPr algn="ctr"/>
            <a:r>
              <a:rPr lang="en-US" sz="3200" dirty="0">
                <a:solidFill>
                  <a:srgbClr val="69645A"/>
                </a:solidFill>
              </a:rPr>
              <a:t>You can’t pour from an empty cup. Take care of yourself first.</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22214" y="3702205"/>
            <a:ext cx="3764886" cy="2117749"/>
          </a:xfrm>
          <a:prstGeom prst="rect">
            <a:avLst/>
          </a:prstGeom>
          <a:ln w="31750">
            <a:solidFill>
              <a:srgbClr val="00BAAE"/>
            </a:solidFill>
          </a:ln>
        </p:spPr>
      </p:pic>
      <p:cxnSp>
        <p:nvCxnSpPr>
          <p:cNvPr id="7" name="Straight Connector 6"/>
          <p:cNvCxnSpPr/>
          <p:nvPr/>
        </p:nvCxnSpPr>
        <p:spPr>
          <a:xfrm>
            <a:off x="7505700" y="1316378"/>
            <a:ext cx="3657600" cy="0"/>
          </a:xfrm>
          <a:prstGeom prst="line">
            <a:avLst/>
          </a:prstGeom>
          <a:ln w="38100">
            <a:solidFill>
              <a:srgbClr val="F3F3F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34742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Create and Connect with Community</a:t>
            </a:r>
            <a:endParaRPr lang="es-ES" dirty="0">
              <a:solidFill>
                <a:srgbClr val="9BD7D7"/>
              </a:solidFill>
              <a:ea typeface="Garamond"/>
              <a:cs typeface="Garamond"/>
            </a:endParaRPr>
          </a:p>
        </p:txBody>
      </p:sp>
      <p:sp>
        <p:nvSpPr>
          <p:cNvPr id="3" name="Content Placeholder 2"/>
          <p:cNvSpPr>
            <a:spLocks noGrp="1"/>
          </p:cNvSpPr>
          <p:nvPr>
            <p:ph idx="1"/>
          </p:nvPr>
        </p:nvSpPr>
        <p:spPr/>
        <p:txBody>
          <a:bodyPr/>
          <a:lstStyle/>
          <a:p>
            <a:r>
              <a:rPr lang="en-US" sz="3200" dirty="0"/>
              <a:t>Consider connecting with your network of peers to process and exchange about challenges and successes in your work life</a:t>
            </a:r>
          </a:p>
          <a:p>
            <a:r>
              <a:rPr lang="en-US" sz="3200" dirty="0"/>
              <a:t>Consult with expert colleagues about safe ways to practice self-care and manage compassion fatigue </a:t>
            </a:r>
          </a:p>
          <a:p>
            <a:r>
              <a:rPr lang="en-US" sz="3200" dirty="0"/>
              <a:t>Maintain a network outside of the work that you are doing that may provide you with a safe place to process and reflect </a:t>
            </a:r>
          </a:p>
          <a:p>
            <a:endParaRPr lang="en-US" dirty="0"/>
          </a:p>
        </p:txBody>
      </p:sp>
    </p:spTree>
    <p:extLst>
      <p:ext uri="{BB962C8B-B14F-4D97-AF65-F5344CB8AC3E}">
        <p14:creationId xmlns:p14="http://schemas.microsoft.com/office/powerpoint/2010/main" val="12706127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Self-Assessment Tools</a:t>
            </a:r>
          </a:p>
        </p:txBody>
      </p:sp>
      <p:sp>
        <p:nvSpPr>
          <p:cNvPr id="3" name="Content Placeholder 2"/>
          <p:cNvSpPr>
            <a:spLocks noGrp="1"/>
          </p:cNvSpPr>
          <p:nvPr>
            <p:ph idx="1"/>
          </p:nvPr>
        </p:nvSpPr>
        <p:spPr/>
        <p:txBody>
          <a:bodyPr>
            <a:normAutofit/>
          </a:bodyPr>
          <a:lstStyle/>
          <a:p>
            <a:r>
              <a:rPr lang="en-US" sz="3200" dirty="0"/>
              <a:t>Professional Quality of Life Scale (</a:t>
            </a:r>
            <a:r>
              <a:rPr lang="en-US" sz="3200" dirty="0" err="1"/>
              <a:t>ProQOL</a:t>
            </a:r>
            <a:r>
              <a:rPr lang="en-US" sz="3200" dirty="0"/>
              <a:t>) is a free tool for self-reflection and resiliency planning</a:t>
            </a:r>
          </a:p>
          <a:p>
            <a:r>
              <a:rPr lang="en-US" sz="3200" dirty="0"/>
              <a:t>A 30 item self-report measure of the positive and negative aspects of caring</a:t>
            </a:r>
          </a:p>
          <a:p>
            <a:r>
              <a:rPr lang="en-US" sz="3200" dirty="0"/>
              <a:t>Helps measure Compassion Satisfaction and Compassion Fatigue </a:t>
            </a:r>
          </a:p>
        </p:txBody>
      </p:sp>
      <p:sp>
        <p:nvSpPr>
          <p:cNvPr id="4" name="TextBox 3"/>
          <p:cNvSpPr txBox="1"/>
          <p:nvPr/>
        </p:nvSpPr>
        <p:spPr>
          <a:xfrm>
            <a:off x="1074234" y="5711006"/>
            <a:ext cx="9240644" cy="498598"/>
          </a:xfrm>
          <a:prstGeom prst="rect">
            <a:avLst/>
          </a:prstGeom>
          <a:noFill/>
        </p:spPr>
        <p:txBody>
          <a:bodyPr wrap="square" rtlCol="0">
            <a:spAutoFit/>
          </a:bodyPr>
          <a:lstStyle/>
          <a:p>
            <a:pPr>
              <a:lnSpc>
                <a:spcPct val="70000"/>
              </a:lnSpc>
              <a:spcBef>
                <a:spcPts val="1000"/>
              </a:spcBef>
            </a:pPr>
            <a:r>
              <a:rPr lang="en-US" sz="1100" i="1" dirty="0" smtClean="0">
                <a:solidFill>
                  <a:srgbClr val="69645A"/>
                </a:solidFill>
                <a:ea typeface="Microsoft Sans Serif" panose="020B0604020202020204" pitchFamily="34" charset="0"/>
                <a:cs typeface="Microsoft Sans Serif" panose="020B0604020202020204" pitchFamily="34" charset="0"/>
              </a:rPr>
              <a:t>Beth </a:t>
            </a:r>
            <a:r>
              <a:rPr lang="en-US" sz="1100" i="1" dirty="0" err="1">
                <a:solidFill>
                  <a:srgbClr val="69645A"/>
                </a:solidFill>
                <a:ea typeface="Microsoft Sans Serif" panose="020B0604020202020204" pitchFamily="34" charset="0"/>
                <a:cs typeface="Microsoft Sans Serif" panose="020B0604020202020204" pitchFamily="34" charset="0"/>
              </a:rPr>
              <a:t>Hudnall</a:t>
            </a:r>
            <a:r>
              <a:rPr lang="en-US" sz="1100" i="1" dirty="0">
                <a:solidFill>
                  <a:srgbClr val="69645A"/>
                </a:solidFill>
                <a:ea typeface="Microsoft Sans Serif" panose="020B0604020202020204" pitchFamily="34" charset="0"/>
                <a:cs typeface="Microsoft Sans Serif" panose="020B0604020202020204" pitchFamily="34" charset="0"/>
              </a:rPr>
              <a:t> </a:t>
            </a:r>
            <a:r>
              <a:rPr lang="en-US" sz="1100" i="1" dirty="0" err="1">
                <a:solidFill>
                  <a:srgbClr val="69645A"/>
                </a:solidFill>
                <a:ea typeface="Microsoft Sans Serif" panose="020B0604020202020204" pitchFamily="34" charset="0"/>
                <a:cs typeface="Microsoft Sans Serif" panose="020B0604020202020204" pitchFamily="34" charset="0"/>
              </a:rPr>
              <a:t>Stamm</a:t>
            </a:r>
            <a:r>
              <a:rPr lang="en-US" sz="1100" i="1" dirty="0">
                <a:solidFill>
                  <a:srgbClr val="69645A"/>
                </a:solidFill>
                <a:ea typeface="Microsoft Sans Serif" panose="020B0604020202020204" pitchFamily="34" charset="0"/>
                <a:cs typeface="Microsoft Sans Serif" panose="020B0604020202020204" pitchFamily="34" charset="0"/>
              </a:rPr>
              <a:t>, 2009. http://www.ProQOL.org</a:t>
            </a:r>
          </a:p>
          <a:p>
            <a:endParaRPr lang="en-US" dirty="0"/>
          </a:p>
        </p:txBody>
      </p:sp>
    </p:spTree>
    <p:extLst>
      <p:ext uri="{BB962C8B-B14F-4D97-AF65-F5344CB8AC3E}">
        <p14:creationId xmlns:p14="http://schemas.microsoft.com/office/powerpoint/2010/main" val="42156285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Self-Care Practice</a:t>
            </a:r>
          </a:p>
        </p:txBody>
      </p:sp>
      <p:sp>
        <p:nvSpPr>
          <p:cNvPr id="3" name="Content Placeholder 2"/>
          <p:cNvSpPr>
            <a:spLocks noGrp="1"/>
          </p:cNvSpPr>
          <p:nvPr>
            <p:ph sz="half" idx="1"/>
          </p:nvPr>
        </p:nvSpPr>
        <p:spPr/>
        <p:txBody>
          <a:bodyPr>
            <a:normAutofit/>
          </a:bodyPr>
          <a:lstStyle/>
          <a:p>
            <a:r>
              <a:rPr lang="en-US" sz="3200" b="1" dirty="0"/>
              <a:t>Two minutes</a:t>
            </a:r>
          </a:p>
          <a:p>
            <a:pPr lvl="1"/>
            <a:r>
              <a:rPr lang="en-US" sz="2800" dirty="0"/>
              <a:t>Breathe</a:t>
            </a:r>
          </a:p>
          <a:p>
            <a:pPr lvl="1"/>
            <a:r>
              <a:rPr lang="en-US" sz="2800" dirty="0"/>
              <a:t>Stretch</a:t>
            </a:r>
          </a:p>
          <a:p>
            <a:pPr lvl="1"/>
            <a:r>
              <a:rPr lang="en-US" sz="2800" dirty="0"/>
              <a:t>Daydream</a:t>
            </a:r>
          </a:p>
          <a:p>
            <a:pPr lvl="1"/>
            <a:r>
              <a:rPr lang="en-US" sz="2800" dirty="0"/>
              <a:t>Laugh</a:t>
            </a:r>
          </a:p>
          <a:p>
            <a:pPr lvl="1"/>
            <a:r>
              <a:rPr lang="en-US" sz="2800" dirty="0"/>
              <a:t>Doodle</a:t>
            </a:r>
          </a:p>
          <a:p>
            <a:pPr lvl="1"/>
            <a:r>
              <a:rPr lang="en-US" sz="2800" dirty="0"/>
              <a:t>Acknowledge one of your accomplishments</a:t>
            </a:r>
          </a:p>
          <a:p>
            <a:endParaRPr lang="en-US" dirty="0"/>
          </a:p>
          <a:p>
            <a:endParaRPr lang="en-US" dirty="0"/>
          </a:p>
          <a:p>
            <a:endParaRPr lang="en-US" dirty="0"/>
          </a:p>
        </p:txBody>
      </p:sp>
      <p:sp>
        <p:nvSpPr>
          <p:cNvPr id="4" name="Content Placeholder 3"/>
          <p:cNvSpPr>
            <a:spLocks noGrp="1"/>
          </p:cNvSpPr>
          <p:nvPr>
            <p:ph sz="half" idx="2"/>
          </p:nvPr>
        </p:nvSpPr>
        <p:spPr>
          <a:xfrm>
            <a:off x="6096000" y="1825625"/>
            <a:ext cx="5463540" cy="4267200"/>
          </a:xfrm>
        </p:spPr>
        <p:txBody>
          <a:bodyPr>
            <a:normAutofit/>
          </a:bodyPr>
          <a:lstStyle/>
          <a:p>
            <a:pPr lvl="1"/>
            <a:r>
              <a:rPr lang="en-US" sz="2800" dirty="0"/>
              <a:t>Say no to a new responsibility</a:t>
            </a:r>
          </a:p>
          <a:p>
            <a:pPr lvl="1"/>
            <a:r>
              <a:rPr lang="en-US" sz="2800" dirty="0"/>
              <a:t>Compliment yourself</a:t>
            </a:r>
          </a:p>
          <a:p>
            <a:pPr lvl="1"/>
            <a:r>
              <a:rPr lang="en-US" sz="2800" dirty="0"/>
              <a:t>Look out the window</a:t>
            </a:r>
          </a:p>
          <a:p>
            <a:pPr lvl="1"/>
            <a:r>
              <a:rPr lang="en-US" sz="2800" dirty="0"/>
              <a:t>Spend time with your pet</a:t>
            </a:r>
          </a:p>
          <a:p>
            <a:pPr lvl="1"/>
            <a:r>
              <a:rPr lang="en-US" sz="2800" dirty="0"/>
              <a:t>Share a favorite joke</a:t>
            </a:r>
          </a:p>
          <a:p>
            <a:pPr lvl="1"/>
            <a:endParaRPr lang="en-US" dirty="0"/>
          </a:p>
          <a:p>
            <a:endParaRPr lang="en-US" dirty="0"/>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91400" y="4191000"/>
            <a:ext cx="2031243" cy="1730079"/>
          </a:xfrm>
          <a:prstGeom prst="rect">
            <a:avLst/>
          </a:prstGeom>
          <a:ln w="31750">
            <a:solidFill>
              <a:srgbClr val="00BAAE"/>
            </a:solidFill>
          </a:ln>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30740" y="4129699"/>
            <a:ext cx="1828800" cy="1828800"/>
          </a:xfrm>
          <a:prstGeom prst="rect">
            <a:avLst/>
          </a:prstGeom>
        </p:spPr>
      </p:pic>
    </p:spTree>
    <p:extLst>
      <p:ext uri="{BB962C8B-B14F-4D97-AF65-F5344CB8AC3E}">
        <p14:creationId xmlns:p14="http://schemas.microsoft.com/office/powerpoint/2010/main" val="41958668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Self-Care Practice, cont’d</a:t>
            </a:r>
          </a:p>
        </p:txBody>
      </p:sp>
      <p:sp>
        <p:nvSpPr>
          <p:cNvPr id="3" name="Content Placeholder 2"/>
          <p:cNvSpPr>
            <a:spLocks noGrp="1"/>
          </p:cNvSpPr>
          <p:nvPr>
            <p:ph idx="1"/>
          </p:nvPr>
        </p:nvSpPr>
        <p:spPr/>
        <p:txBody>
          <a:bodyPr/>
          <a:lstStyle/>
          <a:p>
            <a:r>
              <a:rPr lang="en-US" sz="3200" b="1" dirty="0"/>
              <a:t>Five minutes</a:t>
            </a:r>
          </a:p>
          <a:p>
            <a:pPr lvl="1"/>
            <a:r>
              <a:rPr lang="en-US" sz="2800" dirty="0"/>
              <a:t>Listen to music</a:t>
            </a:r>
          </a:p>
          <a:p>
            <a:pPr lvl="1"/>
            <a:r>
              <a:rPr lang="en-US" sz="2800" dirty="0"/>
              <a:t>Have a cleansing cry</a:t>
            </a:r>
          </a:p>
          <a:p>
            <a:pPr lvl="1"/>
            <a:r>
              <a:rPr lang="en-US" sz="2800" dirty="0"/>
              <a:t>Chat with a co-worker</a:t>
            </a:r>
          </a:p>
          <a:p>
            <a:pPr lvl="1"/>
            <a:r>
              <a:rPr lang="en-US" sz="2800" dirty="0"/>
              <a:t>Sing out loud</a:t>
            </a:r>
          </a:p>
          <a:p>
            <a:pPr lvl="1"/>
            <a:r>
              <a:rPr lang="en-US" sz="2800" dirty="0"/>
              <a:t>Jot down dreams</a:t>
            </a:r>
          </a:p>
          <a:p>
            <a:pPr lvl="1"/>
            <a:r>
              <a:rPr lang="en-US" sz="2800" dirty="0"/>
              <a:t>Step outside for fresh air</a:t>
            </a:r>
          </a:p>
          <a:p>
            <a:pPr lvl="1"/>
            <a:r>
              <a:rPr lang="en-US" sz="2800" dirty="0"/>
              <a:t>Enjoy a snack or make a cup of coffee/tea</a:t>
            </a:r>
          </a:p>
          <a:p>
            <a:endParaRPr lang="en-US" dirty="0"/>
          </a:p>
        </p:txBody>
      </p:sp>
      <p:pic>
        <p:nvPicPr>
          <p:cNvPr id="3074" name="Picture 2" descr="https://imagesvc.timeincapp.com/v3/mm/image?url=https%3A%2F%2Ftimedotcom.files.wordpress.com%2F2018%2F04%2Flistening-to-music-headphones.jpg&amp;w=800&amp;c=sc&amp;poi=face&amp;q=8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08949" y="1752601"/>
            <a:ext cx="3655761" cy="2438400"/>
          </a:xfrm>
          <a:prstGeom prst="rect">
            <a:avLst/>
          </a:prstGeom>
          <a:noFill/>
          <a:ln w="31750">
            <a:solidFill>
              <a:srgbClr val="00B9CC"/>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5980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Self-Care Practice, cont’d</a:t>
            </a:r>
          </a:p>
        </p:txBody>
      </p:sp>
      <p:sp>
        <p:nvSpPr>
          <p:cNvPr id="4" name="Content Placeholder 3"/>
          <p:cNvSpPr>
            <a:spLocks noGrp="1"/>
          </p:cNvSpPr>
          <p:nvPr>
            <p:ph sz="half" idx="1"/>
          </p:nvPr>
        </p:nvSpPr>
        <p:spPr/>
        <p:txBody>
          <a:bodyPr/>
          <a:lstStyle/>
          <a:p>
            <a:r>
              <a:rPr lang="en-US" b="1" dirty="0"/>
              <a:t>Ten minutes</a:t>
            </a:r>
          </a:p>
          <a:p>
            <a:pPr lvl="1"/>
            <a:r>
              <a:rPr lang="en-US" dirty="0"/>
              <a:t>Evaluate your day</a:t>
            </a:r>
          </a:p>
          <a:p>
            <a:pPr lvl="1"/>
            <a:r>
              <a:rPr lang="en-US" dirty="0"/>
              <a:t>Write in a journal</a:t>
            </a:r>
          </a:p>
          <a:p>
            <a:pPr lvl="1"/>
            <a:r>
              <a:rPr lang="en-US" dirty="0"/>
              <a:t>Go for a walk</a:t>
            </a:r>
          </a:p>
          <a:p>
            <a:pPr lvl="1"/>
            <a:r>
              <a:rPr lang="en-US" dirty="0"/>
              <a:t>Call a friend</a:t>
            </a:r>
          </a:p>
          <a:p>
            <a:pPr lvl="1"/>
            <a:r>
              <a:rPr lang="en-US" dirty="0"/>
              <a:t>Meditate</a:t>
            </a:r>
          </a:p>
          <a:p>
            <a:pPr lvl="1"/>
            <a:r>
              <a:rPr lang="en-US" dirty="0"/>
              <a:t>Tidy your work area</a:t>
            </a:r>
          </a:p>
        </p:txBody>
      </p:sp>
      <p:sp>
        <p:nvSpPr>
          <p:cNvPr id="5" name="Content Placeholder 4"/>
          <p:cNvSpPr>
            <a:spLocks noGrp="1"/>
          </p:cNvSpPr>
          <p:nvPr>
            <p:ph sz="half" idx="2"/>
          </p:nvPr>
        </p:nvSpPr>
        <p:spPr>
          <a:xfrm>
            <a:off x="6195060" y="1981200"/>
            <a:ext cx="5463540" cy="4343400"/>
          </a:xfrm>
        </p:spPr>
        <p:txBody>
          <a:bodyPr/>
          <a:lstStyle/>
          <a:p>
            <a:pPr lvl="1"/>
            <a:r>
              <a:rPr lang="en-US" dirty="0"/>
              <a:t>Assess your self-care</a:t>
            </a:r>
          </a:p>
          <a:p>
            <a:pPr lvl="1"/>
            <a:r>
              <a:rPr lang="en-US" dirty="0"/>
              <a:t>Draw a picture</a:t>
            </a:r>
          </a:p>
          <a:p>
            <a:pPr lvl="1"/>
            <a:r>
              <a:rPr lang="en-US" dirty="0"/>
              <a:t>Dance</a:t>
            </a:r>
          </a:p>
          <a:p>
            <a:pPr lvl="1"/>
            <a:r>
              <a:rPr lang="en-US" dirty="0"/>
              <a:t>Listen to soothing sounds</a:t>
            </a:r>
          </a:p>
          <a:p>
            <a:pPr lvl="1"/>
            <a:r>
              <a:rPr lang="en-US" dirty="0"/>
              <a:t>Surf the web</a:t>
            </a:r>
          </a:p>
          <a:p>
            <a:pPr lvl="1"/>
            <a:r>
              <a:rPr lang="en-US" dirty="0"/>
              <a:t>Read a magazine</a:t>
            </a:r>
          </a:p>
        </p:txBody>
      </p:sp>
    </p:spTree>
    <p:extLst>
      <p:ext uri="{BB962C8B-B14F-4D97-AF65-F5344CB8AC3E}">
        <p14:creationId xmlns:p14="http://schemas.microsoft.com/office/powerpoint/2010/main" val="34994231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Self-Care Practice, cont’d</a:t>
            </a:r>
          </a:p>
        </p:txBody>
      </p:sp>
      <p:sp>
        <p:nvSpPr>
          <p:cNvPr id="3" name="Content Placeholder 2"/>
          <p:cNvSpPr>
            <a:spLocks noGrp="1"/>
          </p:cNvSpPr>
          <p:nvPr>
            <p:ph idx="1"/>
          </p:nvPr>
        </p:nvSpPr>
        <p:spPr/>
        <p:txBody>
          <a:bodyPr>
            <a:normAutofit/>
          </a:bodyPr>
          <a:lstStyle/>
          <a:p>
            <a:r>
              <a:rPr lang="en-US" b="1" dirty="0"/>
              <a:t>30 minutes</a:t>
            </a:r>
          </a:p>
          <a:p>
            <a:pPr lvl="1"/>
            <a:r>
              <a:rPr lang="en-US" dirty="0"/>
              <a:t>Exercise</a:t>
            </a:r>
          </a:p>
          <a:p>
            <a:pPr lvl="1"/>
            <a:r>
              <a:rPr lang="en-US" dirty="0"/>
              <a:t>Eat lunch with a co-worker</a:t>
            </a:r>
          </a:p>
          <a:p>
            <a:pPr lvl="1"/>
            <a:r>
              <a:rPr lang="en-US" dirty="0"/>
              <a:t>Take a bath</a:t>
            </a:r>
          </a:p>
          <a:p>
            <a:pPr lvl="1"/>
            <a:r>
              <a:rPr lang="en-US" dirty="0"/>
              <a:t>Read non-work related literature</a:t>
            </a:r>
          </a:p>
          <a:p>
            <a:pPr lvl="1"/>
            <a:r>
              <a:rPr lang="en-US" dirty="0"/>
              <a:t>Spend time in nature</a:t>
            </a:r>
          </a:p>
          <a:p>
            <a:pPr lvl="1"/>
            <a:r>
              <a:rPr lang="en-US" dirty="0"/>
              <a:t>Practice yoga</a:t>
            </a:r>
          </a:p>
          <a:p>
            <a:pPr lvl="1"/>
            <a:r>
              <a:rPr lang="en-US" dirty="0"/>
              <a:t>Watch your favorite television </a:t>
            </a:r>
            <a:r>
              <a:rPr lang="en-US" dirty="0" smtClean="0"/>
              <a:t>show</a:t>
            </a:r>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10600" y="1676781"/>
            <a:ext cx="3010328" cy="2009394"/>
          </a:xfrm>
          <a:prstGeom prst="rect">
            <a:avLst/>
          </a:prstGeom>
          <a:ln w="31750">
            <a:solidFill>
              <a:srgbClr val="00BAAE"/>
            </a:solidFill>
          </a:ln>
        </p:spPr>
      </p:pic>
      <p:pic>
        <p:nvPicPr>
          <p:cNvPr id="4098" name="Picture 2" descr="Image result for reading a boo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10600" y="4035539"/>
            <a:ext cx="3027360" cy="1856781"/>
          </a:xfrm>
          <a:prstGeom prst="rect">
            <a:avLst/>
          </a:prstGeom>
          <a:noFill/>
          <a:ln w="31750">
            <a:solidFill>
              <a:srgbClr val="00BAAE"/>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3995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990600" y="1378468"/>
            <a:ext cx="3225331" cy="4764396"/>
          </a:xfrm>
        </p:spPr>
        <p:txBody>
          <a:bodyPr>
            <a:normAutofit fontScale="32500" lnSpcReduction="20000"/>
          </a:bodyPr>
          <a:lstStyle/>
          <a:p>
            <a:pPr marL="0" indent="0">
              <a:buNone/>
            </a:pPr>
            <a:r>
              <a:rPr lang="en-US" sz="8600" b="1" dirty="0"/>
              <a:t>Taste:</a:t>
            </a:r>
          </a:p>
          <a:p>
            <a:r>
              <a:rPr lang="en-US" sz="6800" dirty="0" smtClean="0"/>
              <a:t>Green tea</a:t>
            </a:r>
          </a:p>
          <a:p>
            <a:r>
              <a:rPr lang="en-US" sz="6800" dirty="0" smtClean="0"/>
              <a:t>Chocolate</a:t>
            </a:r>
          </a:p>
          <a:p>
            <a:r>
              <a:rPr lang="en-US" sz="6800" dirty="0" smtClean="0"/>
              <a:t>Mango</a:t>
            </a:r>
          </a:p>
          <a:p>
            <a:r>
              <a:rPr lang="en-US" sz="6800" dirty="0" smtClean="0"/>
              <a:t>Gum</a:t>
            </a:r>
          </a:p>
          <a:p>
            <a:r>
              <a:rPr lang="en-US" sz="6800" dirty="0" smtClean="0"/>
              <a:t>Crunchy snack</a:t>
            </a:r>
          </a:p>
          <a:p>
            <a:r>
              <a:rPr lang="en-US" sz="6800" dirty="0" smtClean="0"/>
              <a:t>Vegetable soup</a:t>
            </a:r>
          </a:p>
          <a:p>
            <a:r>
              <a:rPr lang="en-US" sz="6800" dirty="0" smtClean="0"/>
              <a:t>Milk</a:t>
            </a:r>
          </a:p>
          <a:p>
            <a:r>
              <a:rPr lang="en-US" sz="6800" dirty="0" smtClean="0"/>
              <a:t>Oatmeal</a:t>
            </a:r>
          </a:p>
          <a:p>
            <a:r>
              <a:rPr lang="en-US" sz="6800" dirty="0" smtClean="0"/>
              <a:t>Celery</a:t>
            </a:r>
          </a:p>
          <a:p>
            <a:r>
              <a:rPr lang="en-US" sz="6800" dirty="0" smtClean="0"/>
              <a:t>Bananas</a:t>
            </a:r>
          </a:p>
          <a:p>
            <a:r>
              <a:rPr lang="en-US" sz="6800" dirty="0" smtClean="0"/>
              <a:t>Nuts and seeds</a:t>
            </a:r>
          </a:p>
          <a:p>
            <a:r>
              <a:rPr lang="en-US" sz="6800" dirty="0" smtClean="0"/>
              <a:t>Eggs</a:t>
            </a:r>
          </a:p>
          <a:p>
            <a:endParaRPr lang="en-US" dirty="0" smtClean="0"/>
          </a:p>
          <a:p>
            <a:endParaRPr lang="en-US" dirty="0" smtClean="0"/>
          </a:p>
          <a:p>
            <a:endParaRPr lang="en-US" dirty="0" smtClean="0"/>
          </a:p>
          <a:p>
            <a:endParaRPr lang="en-US" dirty="0"/>
          </a:p>
        </p:txBody>
      </p:sp>
      <p:sp>
        <p:nvSpPr>
          <p:cNvPr id="5" name="Content Placeholder 3"/>
          <p:cNvSpPr txBox="1">
            <a:spLocks/>
          </p:cNvSpPr>
          <p:nvPr/>
        </p:nvSpPr>
        <p:spPr>
          <a:xfrm>
            <a:off x="5287881" y="1295400"/>
            <a:ext cx="2943125" cy="4412816"/>
          </a:xfrm>
          <a:prstGeom prst="rect">
            <a:avLst/>
          </a:prstGeom>
        </p:spPr>
        <p:txBody>
          <a:bodyPr vert="horz" lIns="89145" tIns="44573" rIns="89145" bIns="44573" rtlCol="0">
            <a:normAutofit/>
          </a:bodyPr>
          <a:lstStyle>
            <a:lvl1pPr marL="342869" indent="-342869" algn="l" defTabSz="914319" rtl="0" eaLnBrk="1" latinLnBrk="0" hangingPunct="1">
              <a:spcBef>
                <a:spcPct val="20000"/>
              </a:spcBef>
              <a:buFont typeface="Arial" pitchFamily="34" charset="0"/>
              <a:buChar char="•"/>
              <a:defRPr sz="3200" kern="1200">
                <a:solidFill>
                  <a:srgbClr val="3F3C3A"/>
                </a:solidFill>
                <a:latin typeface="Tahoma" panose="020B0604030504040204" pitchFamily="34" charset="0"/>
                <a:ea typeface="Tahoma" panose="020B0604030504040204" pitchFamily="34" charset="0"/>
                <a:cs typeface="Tahoma" panose="020B0604030504040204" pitchFamily="34" charset="0"/>
              </a:defRPr>
            </a:lvl1pPr>
            <a:lvl2pPr marL="742883" indent="-285724" algn="l" defTabSz="914319" rtl="0" eaLnBrk="1" latinLnBrk="0" hangingPunct="1">
              <a:spcBef>
                <a:spcPct val="20000"/>
              </a:spcBef>
              <a:buFont typeface="Arial" pitchFamily="34" charset="0"/>
              <a:buChar char="–"/>
              <a:defRPr sz="3200" kern="1200">
                <a:solidFill>
                  <a:srgbClr val="3F3C3A"/>
                </a:solidFill>
                <a:latin typeface="Tahoma" panose="020B0604030504040204" pitchFamily="34" charset="0"/>
                <a:ea typeface="Tahoma" panose="020B0604030504040204" pitchFamily="34" charset="0"/>
                <a:cs typeface="Tahoma" panose="020B0604030504040204" pitchFamily="34" charset="0"/>
              </a:defRPr>
            </a:lvl2pPr>
            <a:lvl3pPr marL="1142897" indent="-228579" algn="l" defTabSz="914319" rtl="0" eaLnBrk="1" latinLnBrk="0" hangingPunct="1">
              <a:spcBef>
                <a:spcPct val="20000"/>
              </a:spcBef>
              <a:buFont typeface="Arial" pitchFamily="34" charset="0"/>
              <a:buChar char="•"/>
              <a:defRPr sz="2800" kern="1200">
                <a:solidFill>
                  <a:srgbClr val="3F3C3A"/>
                </a:solidFill>
                <a:latin typeface="Tahoma" panose="020B0604030504040204" pitchFamily="34" charset="0"/>
                <a:ea typeface="Tahoma" panose="020B0604030504040204" pitchFamily="34" charset="0"/>
                <a:cs typeface="Tahoma" panose="020B0604030504040204" pitchFamily="34" charset="0"/>
              </a:defRPr>
            </a:lvl3pPr>
            <a:lvl4pPr marL="1600057" indent="-228579" algn="l" defTabSz="914319" rtl="0" eaLnBrk="1" latinLnBrk="0" hangingPunct="1">
              <a:spcBef>
                <a:spcPct val="20000"/>
              </a:spcBef>
              <a:buFont typeface="Arial" pitchFamily="34" charset="0"/>
              <a:buChar char="–"/>
              <a:defRPr sz="2400" kern="1200">
                <a:solidFill>
                  <a:srgbClr val="3F3C3A"/>
                </a:solidFill>
                <a:latin typeface="Tahoma" panose="020B0604030504040204" pitchFamily="34" charset="0"/>
                <a:ea typeface="Tahoma" panose="020B0604030504040204" pitchFamily="34" charset="0"/>
                <a:cs typeface="Tahoma" panose="020B0604030504040204" pitchFamily="34" charset="0"/>
              </a:defRPr>
            </a:lvl4pPr>
            <a:lvl5pPr marL="2057216" indent="-228579" algn="l" defTabSz="914319" rtl="0" eaLnBrk="1" latinLnBrk="0" hangingPunct="1">
              <a:spcBef>
                <a:spcPct val="20000"/>
              </a:spcBef>
              <a:buFont typeface="Arial" pitchFamily="34" charset="0"/>
              <a:buChar char="»"/>
              <a:defRPr sz="2400" kern="1200">
                <a:solidFill>
                  <a:srgbClr val="3F3C3A"/>
                </a:solidFill>
                <a:latin typeface="Tahoma" panose="020B0604030504040204" pitchFamily="34" charset="0"/>
                <a:ea typeface="Tahoma" panose="020B0604030504040204" pitchFamily="34" charset="0"/>
                <a:cs typeface="Tahoma" panose="020B0604030504040204" pitchFamily="34" charset="0"/>
              </a:defRPr>
            </a:lvl5pPr>
            <a:lvl6pPr marL="2514374" indent="-228579" algn="l" defTabSz="914319"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533" indent="-228579" algn="l" defTabSz="914319"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8692" indent="-228579" algn="l" defTabSz="914319"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5852" indent="-228579" algn="l" defTabSz="914319"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n-US" sz="2800" b="1" dirty="0">
                <a:solidFill>
                  <a:srgbClr val="69645A"/>
                </a:solidFill>
                <a:latin typeface="+mn-lt"/>
                <a:ea typeface="Microsoft Sans Serif" panose="020B0604020202020204" pitchFamily="34" charset="0"/>
                <a:cs typeface="Microsoft Sans Serif" panose="020B0604020202020204" pitchFamily="34" charset="0"/>
              </a:rPr>
              <a:t>Smell:</a:t>
            </a:r>
          </a:p>
          <a:p>
            <a:r>
              <a:rPr lang="en-US" sz="2400" dirty="0">
                <a:solidFill>
                  <a:srgbClr val="69645A"/>
                </a:solidFill>
                <a:latin typeface="+mn-lt"/>
                <a:ea typeface="Microsoft Sans Serif" panose="020B0604020202020204" pitchFamily="34" charset="0"/>
                <a:cs typeface="Microsoft Sans Serif" panose="020B0604020202020204" pitchFamily="34" charset="0"/>
              </a:rPr>
              <a:t>Lavender</a:t>
            </a:r>
          </a:p>
          <a:p>
            <a:r>
              <a:rPr lang="en-US" sz="2400" dirty="0">
                <a:solidFill>
                  <a:srgbClr val="69645A"/>
                </a:solidFill>
                <a:latin typeface="+mn-lt"/>
                <a:ea typeface="Microsoft Sans Serif" panose="020B0604020202020204" pitchFamily="34" charset="0"/>
                <a:cs typeface="Microsoft Sans Serif" panose="020B0604020202020204" pitchFamily="34" charset="0"/>
              </a:rPr>
              <a:t>Eucalyptus</a:t>
            </a:r>
          </a:p>
          <a:p>
            <a:r>
              <a:rPr lang="en-US" sz="2400" dirty="0">
                <a:solidFill>
                  <a:srgbClr val="69645A"/>
                </a:solidFill>
                <a:latin typeface="+mn-lt"/>
                <a:ea typeface="Microsoft Sans Serif" panose="020B0604020202020204" pitchFamily="34" charset="0"/>
                <a:cs typeface="Microsoft Sans Serif" panose="020B0604020202020204" pitchFamily="34" charset="0"/>
              </a:rPr>
              <a:t>Peppermint</a:t>
            </a:r>
          </a:p>
          <a:p>
            <a:r>
              <a:rPr lang="en-US" sz="2400" dirty="0">
                <a:solidFill>
                  <a:srgbClr val="69645A"/>
                </a:solidFill>
                <a:latin typeface="+mn-lt"/>
                <a:ea typeface="Microsoft Sans Serif" panose="020B0604020202020204" pitchFamily="34" charset="0"/>
                <a:cs typeface="Microsoft Sans Serif" panose="020B0604020202020204" pitchFamily="34" charset="0"/>
              </a:rPr>
              <a:t>Green apple</a:t>
            </a:r>
          </a:p>
          <a:p>
            <a:r>
              <a:rPr lang="en-US" sz="2400" dirty="0">
                <a:solidFill>
                  <a:srgbClr val="69645A"/>
                </a:solidFill>
                <a:latin typeface="+mn-lt"/>
                <a:ea typeface="Microsoft Sans Serif" panose="020B0604020202020204" pitchFamily="34" charset="0"/>
                <a:cs typeface="Microsoft Sans Serif" panose="020B0604020202020204" pitchFamily="34" charset="0"/>
              </a:rPr>
              <a:t>Coconut</a:t>
            </a:r>
          </a:p>
          <a:p>
            <a:endParaRPr lang="en-US" sz="3120" dirty="0"/>
          </a:p>
          <a:p>
            <a:endParaRPr lang="en-US" sz="3120" dirty="0"/>
          </a:p>
        </p:txBody>
      </p:sp>
      <p:sp>
        <p:nvSpPr>
          <p:cNvPr id="6" name="Content Placeholder 3"/>
          <p:cNvSpPr txBox="1">
            <a:spLocks/>
          </p:cNvSpPr>
          <p:nvPr/>
        </p:nvSpPr>
        <p:spPr>
          <a:xfrm>
            <a:off x="9182671" y="1378468"/>
            <a:ext cx="3045124" cy="4959226"/>
          </a:xfrm>
          <a:prstGeom prst="rect">
            <a:avLst/>
          </a:prstGeom>
        </p:spPr>
        <p:txBody>
          <a:bodyPr vert="horz" lIns="89145" tIns="44573" rIns="89145" bIns="44573" rtlCol="0">
            <a:normAutofit/>
          </a:bodyPr>
          <a:lstStyle>
            <a:lvl1pPr marL="342869" indent="-342869" algn="l" defTabSz="914319" rtl="0" eaLnBrk="1" latinLnBrk="0" hangingPunct="1">
              <a:spcBef>
                <a:spcPct val="20000"/>
              </a:spcBef>
              <a:buFont typeface="Arial" pitchFamily="34" charset="0"/>
              <a:buChar char="•"/>
              <a:defRPr sz="3200" kern="1200">
                <a:solidFill>
                  <a:srgbClr val="3F3C3A"/>
                </a:solidFill>
                <a:latin typeface="Tahoma" panose="020B0604030504040204" pitchFamily="34" charset="0"/>
                <a:ea typeface="Tahoma" panose="020B0604030504040204" pitchFamily="34" charset="0"/>
                <a:cs typeface="Tahoma" panose="020B0604030504040204" pitchFamily="34" charset="0"/>
              </a:defRPr>
            </a:lvl1pPr>
            <a:lvl2pPr marL="742883" indent="-285724" algn="l" defTabSz="914319" rtl="0" eaLnBrk="1" latinLnBrk="0" hangingPunct="1">
              <a:spcBef>
                <a:spcPct val="20000"/>
              </a:spcBef>
              <a:buFont typeface="Arial" pitchFamily="34" charset="0"/>
              <a:buChar char="–"/>
              <a:defRPr sz="3200" kern="1200">
                <a:solidFill>
                  <a:srgbClr val="3F3C3A"/>
                </a:solidFill>
                <a:latin typeface="Tahoma" panose="020B0604030504040204" pitchFamily="34" charset="0"/>
                <a:ea typeface="Tahoma" panose="020B0604030504040204" pitchFamily="34" charset="0"/>
                <a:cs typeface="Tahoma" panose="020B0604030504040204" pitchFamily="34" charset="0"/>
              </a:defRPr>
            </a:lvl2pPr>
            <a:lvl3pPr marL="1142897" indent="-228579" algn="l" defTabSz="914319" rtl="0" eaLnBrk="1" latinLnBrk="0" hangingPunct="1">
              <a:spcBef>
                <a:spcPct val="20000"/>
              </a:spcBef>
              <a:buFont typeface="Arial" pitchFamily="34" charset="0"/>
              <a:buChar char="•"/>
              <a:defRPr sz="2800" kern="1200">
                <a:solidFill>
                  <a:srgbClr val="3F3C3A"/>
                </a:solidFill>
                <a:latin typeface="Tahoma" panose="020B0604030504040204" pitchFamily="34" charset="0"/>
                <a:ea typeface="Tahoma" panose="020B0604030504040204" pitchFamily="34" charset="0"/>
                <a:cs typeface="Tahoma" panose="020B0604030504040204" pitchFamily="34" charset="0"/>
              </a:defRPr>
            </a:lvl3pPr>
            <a:lvl4pPr marL="1600057" indent="-228579" algn="l" defTabSz="914319" rtl="0" eaLnBrk="1" latinLnBrk="0" hangingPunct="1">
              <a:spcBef>
                <a:spcPct val="20000"/>
              </a:spcBef>
              <a:buFont typeface="Arial" pitchFamily="34" charset="0"/>
              <a:buChar char="–"/>
              <a:defRPr sz="2400" kern="1200">
                <a:solidFill>
                  <a:srgbClr val="3F3C3A"/>
                </a:solidFill>
                <a:latin typeface="Tahoma" panose="020B0604030504040204" pitchFamily="34" charset="0"/>
                <a:ea typeface="Tahoma" panose="020B0604030504040204" pitchFamily="34" charset="0"/>
                <a:cs typeface="Tahoma" panose="020B0604030504040204" pitchFamily="34" charset="0"/>
              </a:defRPr>
            </a:lvl4pPr>
            <a:lvl5pPr marL="2057216" indent="-228579" algn="l" defTabSz="914319" rtl="0" eaLnBrk="1" latinLnBrk="0" hangingPunct="1">
              <a:spcBef>
                <a:spcPct val="20000"/>
              </a:spcBef>
              <a:buFont typeface="Arial" pitchFamily="34" charset="0"/>
              <a:buChar char="»"/>
              <a:defRPr sz="2400" kern="1200">
                <a:solidFill>
                  <a:srgbClr val="3F3C3A"/>
                </a:solidFill>
                <a:latin typeface="Tahoma" panose="020B0604030504040204" pitchFamily="34" charset="0"/>
                <a:ea typeface="Tahoma" panose="020B0604030504040204" pitchFamily="34" charset="0"/>
                <a:cs typeface="Tahoma" panose="020B0604030504040204" pitchFamily="34" charset="0"/>
              </a:defRPr>
            </a:lvl5pPr>
            <a:lvl6pPr marL="2514374" indent="-228579" algn="l" defTabSz="914319"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533" indent="-228579" algn="l" defTabSz="914319"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8692" indent="-228579" algn="l" defTabSz="914319"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5852" indent="-228579" algn="l" defTabSz="914319"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defTabSz="914400">
              <a:lnSpc>
                <a:spcPct val="70000"/>
              </a:lnSpc>
              <a:spcBef>
                <a:spcPts val="1000"/>
              </a:spcBef>
              <a:buNone/>
            </a:pPr>
            <a:r>
              <a:rPr lang="en-US" sz="2800" b="1" dirty="0">
                <a:solidFill>
                  <a:srgbClr val="69645A"/>
                </a:solidFill>
                <a:latin typeface="+mn-lt"/>
                <a:ea typeface="+mn-ea"/>
                <a:cs typeface="+mn-cs"/>
              </a:rPr>
              <a:t>Sounds:</a:t>
            </a:r>
          </a:p>
          <a:p>
            <a:pPr marL="228600" indent="-228600" defTabSz="914400">
              <a:lnSpc>
                <a:spcPct val="70000"/>
              </a:lnSpc>
              <a:spcBef>
                <a:spcPts val="1000"/>
              </a:spcBef>
            </a:pPr>
            <a:r>
              <a:rPr lang="en-US" sz="2400" dirty="0">
                <a:solidFill>
                  <a:srgbClr val="69645A"/>
                </a:solidFill>
                <a:latin typeface="+mn-lt"/>
                <a:ea typeface="+mn-ea"/>
                <a:cs typeface="+mn-cs"/>
              </a:rPr>
              <a:t>Leaves</a:t>
            </a:r>
          </a:p>
          <a:p>
            <a:pPr marL="228600" indent="-228600" defTabSz="914400">
              <a:lnSpc>
                <a:spcPct val="70000"/>
              </a:lnSpc>
              <a:spcBef>
                <a:spcPts val="1000"/>
              </a:spcBef>
            </a:pPr>
            <a:r>
              <a:rPr lang="en-US" sz="2400" dirty="0">
                <a:solidFill>
                  <a:srgbClr val="69645A"/>
                </a:solidFill>
                <a:latin typeface="+mn-lt"/>
                <a:ea typeface="+mn-ea"/>
                <a:cs typeface="+mn-cs"/>
              </a:rPr>
              <a:t>Water stream</a:t>
            </a:r>
          </a:p>
          <a:p>
            <a:pPr marL="228600" indent="-228600" defTabSz="914400">
              <a:lnSpc>
                <a:spcPct val="70000"/>
              </a:lnSpc>
              <a:spcBef>
                <a:spcPts val="1000"/>
              </a:spcBef>
            </a:pPr>
            <a:r>
              <a:rPr lang="en-US" sz="2400" dirty="0">
                <a:solidFill>
                  <a:srgbClr val="69645A"/>
                </a:solidFill>
                <a:latin typeface="+mn-lt"/>
                <a:ea typeface="+mn-ea"/>
                <a:cs typeface="+mn-cs"/>
              </a:rPr>
              <a:t>Seaside</a:t>
            </a:r>
          </a:p>
          <a:p>
            <a:pPr marL="228600" indent="-228600" defTabSz="914400">
              <a:lnSpc>
                <a:spcPct val="70000"/>
              </a:lnSpc>
              <a:spcBef>
                <a:spcPts val="1000"/>
              </a:spcBef>
            </a:pPr>
            <a:r>
              <a:rPr lang="en-US" sz="2400" dirty="0">
                <a:solidFill>
                  <a:srgbClr val="69645A"/>
                </a:solidFill>
                <a:latin typeface="+mn-lt"/>
                <a:ea typeface="+mn-ea"/>
                <a:cs typeface="+mn-cs"/>
              </a:rPr>
              <a:t>Water</a:t>
            </a:r>
          </a:p>
          <a:p>
            <a:pPr marL="228600" indent="-228600" defTabSz="914400">
              <a:lnSpc>
                <a:spcPct val="70000"/>
              </a:lnSpc>
              <a:spcBef>
                <a:spcPts val="1000"/>
              </a:spcBef>
            </a:pPr>
            <a:r>
              <a:rPr lang="en-US" sz="2400" dirty="0">
                <a:solidFill>
                  <a:srgbClr val="69645A"/>
                </a:solidFill>
                <a:latin typeface="+mn-lt"/>
                <a:ea typeface="+mn-ea"/>
                <a:cs typeface="+mn-cs"/>
              </a:rPr>
              <a:t>Fireplace</a:t>
            </a:r>
          </a:p>
          <a:p>
            <a:pPr marL="228600" indent="-228600" defTabSz="914400">
              <a:lnSpc>
                <a:spcPct val="70000"/>
              </a:lnSpc>
              <a:spcBef>
                <a:spcPts val="1000"/>
              </a:spcBef>
            </a:pPr>
            <a:r>
              <a:rPr lang="en-US" sz="2400" dirty="0">
                <a:solidFill>
                  <a:srgbClr val="69645A"/>
                </a:solidFill>
                <a:latin typeface="+mn-lt"/>
                <a:ea typeface="+mn-ea"/>
                <a:cs typeface="+mn-cs"/>
              </a:rPr>
              <a:t>Rain</a:t>
            </a:r>
          </a:p>
          <a:p>
            <a:pPr marL="228600" indent="-228600" defTabSz="914400">
              <a:lnSpc>
                <a:spcPct val="70000"/>
              </a:lnSpc>
              <a:spcBef>
                <a:spcPts val="1000"/>
              </a:spcBef>
            </a:pPr>
            <a:r>
              <a:rPr lang="en-US" sz="2400" dirty="0">
                <a:solidFill>
                  <a:srgbClr val="69645A"/>
                </a:solidFill>
                <a:latin typeface="+mn-lt"/>
                <a:ea typeface="+mn-ea"/>
                <a:cs typeface="+mn-cs"/>
              </a:rPr>
              <a:t>Wind</a:t>
            </a:r>
          </a:p>
          <a:p>
            <a:pPr marL="228600" indent="-228600" defTabSz="914400">
              <a:lnSpc>
                <a:spcPct val="70000"/>
              </a:lnSpc>
              <a:spcBef>
                <a:spcPts val="1000"/>
              </a:spcBef>
            </a:pPr>
            <a:r>
              <a:rPr lang="en-US" sz="2400" dirty="0">
                <a:solidFill>
                  <a:srgbClr val="69645A"/>
                </a:solidFill>
                <a:latin typeface="+mn-lt"/>
                <a:ea typeface="+mn-ea"/>
                <a:cs typeface="+mn-cs"/>
              </a:rPr>
              <a:t>Forest</a:t>
            </a:r>
          </a:p>
          <a:p>
            <a:pPr marL="228600" indent="-228600" defTabSz="914400">
              <a:lnSpc>
                <a:spcPct val="70000"/>
              </a:lnSpc>
              <a:spcBef>
                <a:spcPts val="1000"/>
              </a:spcBef>
            </a:pPr>
            <a:r>
              <a:rPr lang="en-US" sz="2400" dirty="0">
                <a:solidFill>
                  <a:srgbClr val="69645A"/>
                </a:solidFill>
                <a:latin typeface="+mn-lt"/>
                <a:ea typeface="+mn-ea"/>
                <a:cs typeface="+mn-cs"/>
              </a:rPr>
              <a:t>Fan</a:t>
            </a:r>
          </a:p>
          <a:p>
            <a:pPr marL="228600" indent="-228600" defTabSz="914400">
              <a:lnSpc>
                <a:spcPct val="70000"/>
              </a:lnSpc>
              <a:spcBef>
                <a:spcPts val="1000"/>
              </a:spcBef>
            </a:pPr>
            <a:r>
              <a:rPr lang="en-US" sz="2400" dirty="0">
                <a:solidFill>
                  <a:srgbClr val="69645A"/>
                </a:solidFill>
                <a:latin typeface="+mn-lt"/>
                <a:ea typeface="+mn-ea"/>
                <a:cs typeface="+mn-cs"/>
              </a:rPr>
              <a:t>White noise </a:t>
            </a:r>
          </a:p>
          <a:p>
            <a:endParaRPr lang="en-US" sz="3120" dirty="0"/>
          </a:p>
          <a:p>
            <a:endParaRPr lang="en-US" sz="3120" dirty="0"/>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05400" y="4343400"/>
            <a:ext cx="2267919" cy="1511946"/>
          </a:xfrm>
          <a:prstGeom prst="rect">
            <a:avLst/>
          </a:prstGeom>
          <a:ln w="31750">
            <a:solidFill>
              <a:srgbClr val="00BAAE"/>
            </a:solidFill>
          </a:ln>
        </p:spPr>
      </p:pic>
      <p:sp>
        <p:nvSpPr>
          <p:cNvPr id="8" name="Title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0CECD"/>
                </a:solidFill>
                <a:latin typeface="Avenir 85 Heavy" panose="020B0603020203020204" pitchFamily="34" charset="0"/>
                <a:ea typeface="+mj-ea"/>
                <a:cs typeface="+mj-cs"/>
              </a:defRPr>
            </a:lvl1pPr>
          </a:lstStyle>
          <a:p>
            <a:pPr algn="ctr"/>
            <a:r>
              <a:rPr lang="en-US" smtClean="0">
                <a:solidFill>
                  <a:srgbClr val="9BD7D7"/>
                </a:solidFill>
                <a:ea typeface="Garamond"/>
                <a:cs typeface="Garamond"/>
              </a:rPr>
              <a:t>Self-Care Practice, cont’d</a:t>
            </a:r>
            <a:endParaRPr lang="en-US" dirty="0">
              <a:solidFill>
                <a:srgbClr val="9BD7D7"/>
              </a:solidFill>
              <a:ea typeface="Garamond"/>
              <a:cs typeface="Garamond"/>
            </a:endParaRPr>
          </a:p>
        </p:txBody>
      </p:sp>
    </p:spTree>
    <p:extLst>
      <p:ext uri="{BB962C8B-B14F-4D97-AF65-F5344CB8AC3E}">
        <p14:creationId xmlns:p14="http://schemas.microsoft.com/office/powerpoint/2010/main" val="39347033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604024" y="1456512"/>
            <a:ext cx="5181600" cy="4351338"/>
          </a:xfrm>
        </p:spPr>
        <p:txBody>
          <a:bodyPr>
            <a:normAutofit fontScale="92500" lnSpcReduction="10000"/>
          </a:bodyPr>
          <a:lstStyle/>
          <a:p>
            <a:r>
              <a:rPr lang="en-US" b="1" dirty="0"/>
              <a:t>Touch:</a:t>
            </a:r>
          </a:p>
          <a:p>
            <a:pPr lvl="1"/>
            <a:r>
              <a:rPr lang="en-US" sz="2800" dirty="0"/>
              <a:t>Playdough/putty</a:t>
            </a:r>
          </a:p>
          <a:p>
            <a:pPr lvl="1"/>
            <a:r>
              <a:rPr lang="en-US" sz="2800" dirty="0"/>
              <a:t>Soft objects</a:t>
            </a:r>
          </a:p>
          <a:p>
            <a:pPr lvl="1"/>
            <a:r>
              <a:rPr lang="en-US" sz="2800" dirty="0"/>
              <a:t>Stress-relief magnets</a:t>
            </a:r>
          </a:p>
          <a:p>
            <a:pPr lvl="1"/>
            <a:r>
              <a:rPr lang="en-US" sz="2800" dirty="0"/>
              <a:t>Stress balls</a:t>
            </a:r>
          </a:p>
          <a:p>
            <a:pPr lvl="1"/>
            <a:r>
              <a:rPr lang="en-US" sz="2800" dirty="0"/>
              <a:t>Tactile beads</a:t>
            </a:r>
          </a:p>
          <a:p>
            <a:pPr lvl="1"/>
            <a:r>
              <a:rPr lang="en-US" sz="2800" dirty="0"/>
              <a:t>Wood, metal, etc.</a:t>
            </a:r>
          </a:p>
          <a:p>
            <a:pPr lvl="1"/>
            <a:r>
              <a:rPr lang="en-US" sz="2800" dirty="0"/>
              <a:t>Rubber bands</a:t>
            </a:r>
          </a:p>
          <a:p>
            <a:pPr lvl="1"/>
            <a:r>
              <a:rPr lang="en-US" sz="2800" dirty="0"/>
              <a:t>Rubbing stones</a:t>
            </a:r>
          </a:p>
          <a:p>
            <a:pPr lvl="1"/>
            <a:r>
              <a:rPr lang="en-US" sz="2800" dirty="0"/>
              <a:t>Beanbags</a:t>
            </a:r>
          </a:p>
          <a:p>
            <a:pPr lvl="1"/>
            <a:r>
              <a:rPr lang="en-US" sz="2800" dirty="0"/>
              <a:t>Kneading eraser</a:t>
            </a:r>
          </a:p>
          <a:p>
            <a:endParaRPr lang="en-US" dirty="0"/>
          </a:p>
          <a:p>
            <a:endParaRPr lang="en-US" dirty="0"/>
          </a:p>
        </p:txBody>
      </p:sp>
      <p:sp>
        <p:nvSpPr>
          <p:cNvPr id="7" name="Content Placeholder 6"/>
          <p:cNvSpPr>
            <a:spLocks noGrp="1"/>
          </p:cNvSpPr>
          <p:nvPr>
            <p:ph sz="half" idx="2"/>
          </p:nvPr>
        </p:nvSpPr>
        <p:spPr>
          <a:xfrm>
            <a:off x="6096000" y="1456512"/>
            <a:ext cx="5181600" cy="4351338"/>
          </a:xfrm>
        </p:spPr>
        <p:txBody>
          <a:bodyPr>
            <a:normAutofit fontScale="92500" lnSpcReduction="10000"/>
          </a:bodyPr>
          <a:lstStyle/>
          <a:p>
            <a:r>
              <a:rPr lang="en-US" b="1" dirty="0"/>
              <a:t>Sight:</a:t>
            </a:r>
          </a:p>
          <a:p>
            <a:pPr lvl="1"/>
            <a:r>
              <a:rPr lang="en-US" sz="2800" dirty="0"/>
              <a:t>Use your favorite color</a:t>
            </a:r>
          </a:p>
          <a:p>
            <a:pPr lvl="1"/>
            <a:r>
              <a:rPr lang="en-US" sz="2800" dirty="0"/>
              <a:t>Wallet-sized picture of someone or something you enjoy</a:t>
            </a:r>
          </a:p>
          <a:p>
            <a:pPr lvl="1"/>
            <a:r>
              <a:rPr lang="en-US" sz="2800" dirty="0"/>
              <a:t>Landscapes</a:t>
            </a:r>
          </a:p>
          <a:p>
            <a:pPr lvl="1"/>
            <a:r>
              <a:rPr lang="en-US" sz="2800" dirty="0"/>
              <a:t>Baby animals</a:t>
            </a:r>
          </a:p>
          <a:p>
            <a:pPr lvl="1"/>
            <a:r>
              <a:rPr lang="en-US" sz="2800" dirty="0"/>
              <a:t>Funny photos</a:t>
            </a:r>
          </a:p>
          <a:p>
            <a:pPr lvl="1"/>
            <a:r>
              <a:rPr lang="en-US" sz="2800" dirty="0"/>
              <a:t>Pictures</a:t>
            </a:r>
          </a:p>
          <a:p>
            <a:pPr lvl="1"/>
            <a:r>
              <a:rPr lang="en-US" sz="2800" dirty="0"/>
              <a:t>Blowing bubbles</a:t>
            </a:r>
          </a:p>
          <a:p>
            <a:pPr lvl="1"/>
            <a:r>
              <a:rPr lang="en-US" sz="2800" dirty="0"/>
              <a:t>Positive </a:t>
            </a:r>
            <a:r>
              <a:rPr lang="en-US" sz="2800" dirty="0" smtClean="0"/>
              <a:t>affirmations</a:t>
            </a:r>
            <a:endParaRPr lang="en-US" sz="2800" dirty="0"/>
          </a:p>
        </p:txBody>
      </p:sp>
      <p:sp>
        <p:nvSpPr>
          <p:cNvPr id="5" name="Title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0CECD"/>
                </a:solidFill>
                <a:latin typeface="Avenir 85 Heavy" panose="020B0603020203020204" pitchFamily="34" charset="0"/>
                <a:ea typeface="+mj-ea"/>
                <a:cs typeface="+mj-cs"/>
              </a:defRPr>
            </a:lvl1pPr>
          </a:lstStyle>
          <a:p>
            <a:pPr algn="ctr"/>
            <a:r>
              <a:rPr lang="en-US" smtClean="0">
                <a:solidFill>
                  <a:srgbClr val="9BD7D7"/>
                </a:solidFill>
                <a:ea typeface="Garamond"/>
                <a:cs typeface="Garamond"/>
              </a:rPr>
              <a:t>Self-Care Practice, cont’d</a:t>
            </a:r>
            <a:endParaRPr lang="en-US" dirty="0">
              <a:solidFill>
                <a:srgbClr val="9BD7D7"/>
              </a:solidFill>
              <a:ea typeface="Garamond"/>
              <a:cs typeface="Garamond"/>
            </a:endParaRPr>
          </a:p>
        </p:txBody>
      </p:sp>
    </p:spTree>
    <p:extLst>
      <p:ext uri="{BB962C8B-B14F-4D97-AF65-F5344CB8AC3E}">
        <p14:creationId xmlns:p14="http://schemas.microsoft.com/office/powerpoint/2010/main" val="2560376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1" y="3753674"/>
            <a:ext cx="9118979" cy="369332"/>
          </a:xfrm>
          <a:prstGeom prst="rect">
            <a:avLst/>
          </a:prstGeom>
          <a:solidFill>
            <a:srgbClr val="5ABFD1">
              <a:alpha val="29804"/>
            </a:srgbClr>
          </a:solidFill>
        </p:spPr>
        <p:txBody>
          <a:bodyPr wrap="square" rtlCol="0">
            <a:spAutoFit/>
          </a:bodyPr>
          <a:lstStyle/>
          <a:p>
            <a:endParaRPr lang="en-US" dirty="0"/>
          </a:p>
        </p:txBody>
      </p:sp>
      <p:sp>
        <p:nvSpPr>
          <p:cNvPr id="48" name="Rectangle 47"/>
          <p:cNvSpPr/>
          <p:nvPr>
            <p:custDataLst>
              <p:tags r:id="rId1"/>
            </p:custDataLst>
          </p:nvPr>
        </p:nvSpPr>
        <p:spPr>
          <a:xfrm>
            <a:off x="1351233" y="3421646"/>
            <a:ext cx="8753024" cy="310867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1600" b="1" dirty="0">
              <a:solidFill>
                <a:srgbClr val="1E1E19"/>
              </a:solidFill>
            </a:endParaRPr>
          </a:p>
          <a:p>
            <a:pPr marL="228600"/>
            <a:r>
              <a:rPr lang="en-US" sz="2800" b="1" dirty="0">
                <a:solidFill>
                  <a:srgbClr val="69645A"/>
                </a:solidFill>
              </a:rPr>
              <a:t>Main Objective</a:t>
            </a:r>
          </a:p>
          <a:p>
            <a:pPr marL="228600" algn="just"/>
            <a:r>
              <a:rPr lang="en-US" sz="2400" dirty="0">
                <a:solidFill>
                  <a:srgbClr val="69645A"/>
                </a:solidFill>
              </a:rPr>
              <a:t>To ensure victims and survivors of gender-based violence and harmful practices around the world have better access to the </a:t>
            </a:r>
            <a:r>
              <a:rPr lang="en-US" sz="2400" b="1" dirty="0">
                <a:solidFill>
                  <a:srgbClr val="69645A"/>
                </a:solidFill>
              </a:rPr>
              <a:t>services</a:t>
            </a:r>
            <a:r>
              <a:rPr lang="en-US" sz="2400" dirty="0">
                <a:solidFill>
                  <a:srgbClr val="69645A"/>
                </a:solidFill>
              </a:rPr>
              <a:t>, </a:t>
            </a:r>
            <a:r>
              <a:rPr lang="en-US" sz="2400" b="1" dirty="0">
                <a:solidFill>
                  <a:srgbClr val="69645A"/>
                </a:solidFill>
              </a:rPr>
              <a:t>protection</a:t>
            </a:r>
            <a:r>
              <a:rPr lang="en-US" sz="2400" dirty="0">
                <a:solidFill>
                  <a:srgbClr val="69645A"/>
                </a:solidFill>
              </a:rPr>
              <a:t> and </a:t>
            </a:r>
            <a:r>
              <a:rPr lang="en-US" sz="2400" b="1" dirty="0">
                <a:solidFill>
                  <a:srgbClr val="69645A"/>
                </a:solidFill>
              </a:rPr>
              <a:t>justice</a:t>
            </a:r>
            <a:r>
              <a:rPr lang="en-US" sz="2400" dirty="0">
                <a:solidFill>
                  <a:srgbClr val="69645A"/>
                </a:solidFill>
              </a:rPr>
              <a:t> they deserve.</a:t>
            </a:r>
          </a:p>
          <a:p>
            <a:endParaRPr lang="en-US" sz="3200" dirty="0">
              <a:solidFill>
                <a:srgbClr val="1E1E19"/>
              </a:solidFill>
            </a:endParaRP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17127" y="5308220"/>
            <a:ext cx="1683580" cy="926064"/>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48209" y="5433657"/>
            <a:ext cx="675190" cy="675190"/>
          </a:xfrm>
          <a:prstGeom prst="rect">
            <a:avLst/>
          </a:prstGeom>
        </p:spPr>
      </p:pic>
      <p:sp>
        <p:nvSpPr>
          <p:cNvPr id="54" name="Rectangle 53"/>
          <p:cNvSpPr/>
          <p:nvPr/>
        </p:nvSpPr>
        <p:spPr>
          <a:xfrm>
            <a:off x="147546" y="5631381"/>
            <a:ext cx="4040385" cy="430887"/>
          </a:xfrm>
          <a:prstGeom prst="rect">
            <a:avLst/>
          </a:prstGeom>
        </p:spPr>
        <p:txBody>
          <a:bodyPr wrap="square">
            <a:spAutoFit/>
          </a:bodyPr>
          <a:lstStyle/>
          <a:p>
            <a:r>
              <a:rPr lang="en-US" sz="1100" i="1" dirty="0">
                <a:solidFill>
                  <a:srgbClr val="69645A"/>
                </a:solidFill>
              </a:rPr>
              <a:t>Funded by the U.S. Department of State and the Avon Foundation for Women</a:t>
            </a:r>
          </a:p>
        </p:txBody>
      </p:sp>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88066" y="216113"/>
            <a:ext cx="2652125" cy="1739216"/>
          </a:xfrm>
          <a:prstGeom prst="rect">
            <a:avLst/>
          </a:prstGeom>
        </p:spPr>
      </p:pic>
      <p:sp>
        <p:nvSpPr>
          <p:cNvPr id="16" name="TextBox 15"/>
          <p:cNvSpPr txBox="1"/>
          <p:nvPr/>
        </p:nvSpPr>
        <p:spPr>
          <a:xfrm>
            <a:off x="52678" y="2283010"/>
            <a:ext cx="11695669" cy="1354217"/>
          </a:xfrm>
          <a:prstGeom prst="rect">
            <a:avLst/>
          </a:prstGeom>
          <a:noFill/>
        </p:spPr>
        <p:txBody>
          <a:bodyPr wrap="square" lIns="0" tIns="0" rIns="0" bIns="0" rtlCol="0">
            <a:spAutoFit/>
          </a:bodyPr>
          <a:lstStyle/>
          <a:p>
            <a:pPr algn="ctr"/>
            <a:r>
              <a:rPr lang="en-US" sz="4400" dirty="0">
                <a:solidFill>
                  <a:srgbClr val="9BD7D7"/>
                </a:solidFill>
                <a:latin typeface="Avenir 85 Heavy" panose="020B0603020203020204" pitchFamily="34" charset="0"/>
                <a:ea typeface="Garamond"/>
                <a:cs typeface="Garamond"/>
              </a:rPr>
              <a:t>Voices Against Violence: </a:t>
            </a:r>
            <a:endParaRPr lang="en-US" sz="4400" dirty="0" smtClean="0">
              <a:solidFill>
                <a:srgbClr val="9BD7D7"/>
              </a:solidFill>
              <a:latin typeface="Avenir 85 Heavy" panose="020B0603020203020204" pitchFamily="34" charset="0"/>
              <a:ea typeface="Garamond"/>
              <a:cs typeface="Garamond"/>
            </a:endParaRPr>
          </a:p>
          <a:p>
            <a:pPr algn="ctr"/>
            <a:r>
              <a:rPr lang="en-US" sz="4400" dirty="0" smtClean="0">
                <a:solidFill>
                  <a:srgbClr val="9BD7D7"/>
                </a:solidFill>
                <a:latin typeface="Avenir 85 Heavy" panose="020B0603020203020204" pitchFamily="34" charset="0"/>
                <a:ea typeface="Garamond"/>
                <a:cs typeface="Garamond"/>
              </a:rPr>
              <a:t>The </a:t>
            </a:r>
            <a:r>
              <a:rPr lang="en-US" sz="4400" dirty="0">
                <a:solidFill>
                  <a:srgbClr val="9BD7D7"/>
                </a:solidFill>
                <a:latin typeface="Avenir 85 Heavy" panose="020B0603020203020204" pitchFamily="34" charset="0"/>
                <a:ea typeface="Garamond"/>
                <a:cs typeface="Garamond"/>
              </a:rPr>
              <a:t>GBV Global Initiative</a:t>
            </a:r>
          </a:p>
        </p:txBody>
      </p:sp>
      <p:cxnSp>
        <p:nvCxnSpPr>
          <p:cNvPr id="17" name="Straight Connector 16"/>
          <p:cNvCxnSpPr/>
          <p:nvPr/>
        </p:nvCxnSpPr>
        <p:spPr>
          <a:xfrm>
            <a:off x="4187931" y="2142893"/>
            <a:ext cx="3791117" cy="0"/>
          </a:xfrm>
          <a:prstGeom prst="line">
            <a:avLst/>
          </a:prstGeom>
          <a:ln w="38100">
            <a:solidFill>
              <a:srgbClr val="827D73"/>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104257" y="5362475"/>
            <a:ext cx="1921763" cy="724395"/>
          </a:xfrm>
          <a:prstGeom prst="rect">
            <a:avLst/>
          </a:prstGeom>
        </p:spPr>
      </p:pic>
    </p:spTree>
    <p:extLst>
      <p:ext uri="{BB962C8B-B14F-4D97-AF65-F5344CB8AC3E}">
        <p14:creationId xmlns:p14="http://schemas.microsoft.com/office/powerpoint/2010/main" val="25958813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dirty="0">
                <a:solidFill>
                  <a:srgbClr val="9BD7D7"/>
                </a:solidFill>
                <a:ea typeface="Garamond"/>
                <a:cs typeface="Garamond"/>
              </a:rPr>
              <a:t>Approaches to Mitigate</a:t>
            </a:r>
            <a:r>
              <a:rPr lang="en-US" dirty="0" smtClean="0">
                <a:solidFill>
                  <a:srgbClr val="9BD7D7"/>
                </a:solidFill>
                <a:ea typeface="Garamond"/>
                <a:cs typeface="Garamond"/>
              </a:rPr>
              <a:t>/</a:t>
            </a:r>
            <a:br>
              <a:rPr lang="en-US" dirty="0" smtClean="0">
                <a:solidFill>
                  <a:srgbClr val="9BD7D7"/>
                </a:solidFill>
                <a:ea typeface="Garamond"/>
                <a:cs typeface="Garamond"/>
              </a:rPr>
            </a:br>
            <a:r>
              <a:rPr lang="en-US" dirty="0" smtClean="0">
                <a:solidFill>
                  <a:srgbClr val="9BD7D7"/>
                </a:solidFill>
                <a:ea typeface="Garamond"/>
                <a:cs typeface="Garamond"/>
              </a:rPr>
              <a:t>Prevent </a:t>
            </a:r>
            <a:r>
              <a:rPr lang="en-US" dirty="0">
                <a:solidFill>
                  <a:srgbClr val="9BD7D7"/>
                </a:solidFill>
                <a:ea typeface="Garamond"/>
                <a:cs typeface="Garamond"/>
              </a:rPr>
              <a:t>Exposure</a:t>
            </a:r>
          </a:p>
        </p:txBody>
      </p:sp>
      <p:sp>
        <p:nvSpPr>
          <p:cNvPr id="4" name="Content Placeholder 3"/>
          <p:cNvSpPr>
            <a:spLocks noGrp="1"/>
          </p:cNvSpPr>
          <p:nvPr>
            <p:ph idx="1"/>
          </p:nvPr>
        </p:nvSpPr>
        <p:spPr>
          <a:xfrm>
            <a:off x="838200" y="1727668"/>
            <a:ext cx="10515600" cy="4351338"/>
          </a:xfrm>
        </p:spPr>
        <p:txBody>
          <a:bodyPr>
            <a:normAutofit/>
          </a:bodyPr>
          <a:lstStyle/>
          <a:p>
            <a:r>
              <a:rPr lang="en-US" sz="3200" dirty="0" smtClean="0"/>
              <a:t>Individuals and organizations have a responsibility to take steps to prevent burnout and to develop supports for coping with exposure to trauma </a:t>
            </a:r>
          </a:p>
          <a:p>
            <a:r>
              <a:rPr lang="en-US" sz="3200" dirty="0" smtClean="0"/>
              <a:t>Strategies are most effective when they are complementary </a:t>
            </a:r>
          </a:p>
          <a:p>
            <a:r>
              <a:rPr lang="en-US" sz="3200" dirty="0" smtClean="0"/>
              <a:t>Individual strategies alone are often insufficient…</a:t>
            </a:r>
            <a:endParaRPr lang="en-US" sz="3200" dirty="0"/>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l="-126"/>
          <a:stretch/>
        </p:blipFill>
        <p:spPr>
          <a:xfrm>
            <a:off x="0" y="6115987"/>
            <a:ext cx="12206594" cy="742013"/>
          </a:xfrm>
          <a:prstGeom prst="rect">
            <a:avLst/>
          </a:prstGeom>
        </p:spPr>
      </p:pic>
    </p:spTree>
    <p:extLst>
      <p:ext uri="{BB962C8B-B14F-4D97-AF65-F5344CB8AC3E}">
        <p14:creationId xmlns:p14="http://schemas.microsoft.com/office/powerpoint/2010/main" val="26769578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Organizational Change</a:t>
            </a:r>
          </a:p>
        </p:txBody>
      </p:sp>
      <p:sp>
        <p:nvSpPr>
          <p:cNvPr id="3" name="Content Placeholder 2"/>
          <p:cNvSpPr>
            <a:spLocks noGrp="1"/>
          </p:cNvSpPr>
          <p:nvPr>
            <p:ph idx="1"/>
          </p:nvPr>
        </p:nvSpPr>
        <p:spPr/>
        <p:txBody>
          <a:bodyPr>
            <a:normAutofit/>
          </a:bodyPr>
          <a:lstStyle/>
          <a:p>
            <a:r>
              <a:rPr lang="en-US" sz="3200" dirty="0" smtClean="0"/>
              <a:t>Support workplace self-care groups</a:t>
            </a:r>
          </a:p>
          <a:p>
            <a:r>
              <a:rPr lang="en-US" sz="3200" dirty="0" smtClean="0"/>
              <a:t>Enhance </a:t>
            </a:r>
            <a:r>
              <a:rPr lang="en-US" sz="3200" dirty="0"/>
              <a:t>the physical safety of staff</a:t>
            </a:r>
          </a:p>
          <a:p>
            <a:r>
              <a:rPr lang="en-US" sz="3200" dirty="0"/>
              <a:t>Offer flextime scheduling</a:t>
            </a:r>
          </a:p>
          <a:p>
            <a:r>
              <a:rPr lang="en-US" sz="3200" dirty="0" smtClean="0"/>
              <a:t>Incorporate secondary trauma training</a:t>
            </a:r>
            <a:endParaRPr lang="en-US" sz="3200" dirty="0"/>
          </a:p>
        </p:txBody>
      </p:sp>
      <p:pic>
        <p:nvPicPr>
          <p:cNvPr id="4" name="Content Placeholder 3" descr="IMG_0644.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53400" y="1670263"/>
            <a:ext cx="3048000" cy="3813175"/>
          </a:xfrm>
          <a:prstGeom prst="rect">
            <a:avLst/>
          </a:prstGeom>
          <a:ln w="19050">
            <a:solidFill>
              <a:srgbClr val="00BAAE"/>
            </a:solidFill>
          </a:ln>
        </p:spPr>
      </p:pic>
    </p:spTree>
    <p:extLst>
      <p:ext uri="{BB962C8B-B14F-4D97-AF65-F5344CB8AC3E}">
        <p14:creationId xmlns:p14="http://schemas.microsoft.com/office/powerpoint/2010/main" val="16144343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Organizational Change, cont’d</a:t>
            </a:r>
          </a:p>
        </p:txBody>
      </p:sp>
      <p:sp>
        <p:nvSpPr>
          <p:cNvPr id="3" name="Content Placeholder 2"/>
          <p:cNvSpPr>
            <a:spLocks noGrp="1"/>
          </p:cNvSpPr>
          <p:nvPr>
            <p:ph idx="1"/>
          </p:nvPr>
        </p:nvSpPr>
        <p:spPr/>
        <p:txBody>
          <a:bodyPr/>
          <a:lstStyle/>
          <a:p>
            <a:r>
              <a:rPr lang="en-US" dirty="0"/>
              <a:t>Provide adequate clinical supervision, including reflective supervision</a:t>
            </a:r>
          </a:p>
          <a:p>
            <a:r>
              <a:rPr lang="en-US" dirty="0"/>
              <a:t>Maintain trauma caseload balance</a:t>
            </a:r>
          </a:p>
          <a:p>
            <a:r>
              <a:rPr lang="en-US" dirty="0"/>
              <a:t>Create external partnerships with secondary trauma intervention providers</a:t>
            </a:r>
          </a:p>
          <a:p>
            <a:r>
              <a:rPr lang="en-US" dirty="0"/>
              <a:t>Train organizational leaders and non-clinical staff on secondary trauma </a:t>
            </a:r>
          </a:p>
          <a:p>
            <a:endParaRPr lang="en-US" dirty="0"/>
          </a:p>
        </p:txBody>
      </p:sp>
    </p:spTree>
    <p:extLst>
      <p:ext uri="{BB962C8B-B14F-4D97-AF65-F5344CB8AC3E}">
        <p14:creationId xmlns:p14="http://schemas.microsoft.com/office/powerpoint/2010/main" val="12419158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rgbClr val="9BD7D7"/>
                </a:solidFill>
                <a:ea typeface="Garamond"/>
                <a:cs typeface="Garamond"/>
              </a:rPr>
              <a:t>Organizational Change, cont’d</a:t>
            </a:r>
            <a:endParaRPr lang="en-US" dirty="0">
              <a:solidFill>
                <a:srgbClr val="9BD7D7"/>
              </a:solidFill>
              <a:ea typeface="Garamond"/>
              <a:cs typeface="Garamond"/>
            </a:endParaRPr>
          </a:p>
        </p:txBody>
      </p:sp>
      <p:sp>
        <p:nvSpPr>
          <p:cNvPr id="3" name="Content Placeholder 2"/>
          <p:cNvSpPr>
            <a:spLocks noGrp="1"/>
          </p:cNvSpPr>
          <p:nvPr>
            <p:ph idx="1"/>
          </p:nvPr>
        </p:nvSpPr>
        <p:spPr>
          <a:xfrm>
            <a:off x="838200" y="1690688"/>
            <a:ext cx="7459639" cy="4351338"/>
          </a:xfrm>
        </p:spPr>
        <p:txBody>
          <a:bodyPr/>
          <a:lstStyle/>
          <a:p>
            <a:r>
              <a:rPr lang="en-US" dirty="0" smtClean="0"/>
              <a:t>Provide ongoing assessment of staff risk and resiliency</a:t>
            </a:r>
          </a:p>
          <a:p>
            <a:r>
              <a:rPr lang="en-US" dirty="0" smtClean="0"/>
              <a:t>Include trauma/burnout in orientation and onboarding </a:t>
            </a:r>
          </a:p>
          <a:p>
            <a:r>
              <a:rPr lang="en-US" dirty="0" smtClean="0"/>
              <a:t>De-stigmatize secondary trauma</a:t>
            </a:r>
          </a:p>
          <a:p>
            <a:r>
              <a:rPr lang="en-US" dirty="0" smtClean="0"/>
              <a:t>Provide staff in-service learning about trauma, stress, management, self-care, resources</a:t>
            </a:r>
          </a:p>
          <a:p>
            <a:r>
              <a:rPr lang="en-US" dirty="0" smtClean="0"/>
              <a:t>Make available to confidential consultation with no repercussions</a:t>
            </a:r>
          </a:p>
          <a:p>
            <a:pPr marL="0" indent="0">
              <a:buNone/>
            </a:pPr>
            <a:endParaRPr lang="en-US" sz="1200" dirty="0"/>
          </a:p>
          <a:p>
            <a:pPr marL="0" indent="0">
              <a:buNone/>
            </a:pPr>
            <a:endParaRPr lang="en-US" sz="1200" dirty="0"/>
          </a:p>
          <a:p>
            <a:endParaRPr lang="en-US" dirty="0"/>
          </a:p>
        </p:txBody>
      </p:sp>
      <p:sp>
        <p:nvSpPr>
          <p:cNvPr id="4" name="TextBox 3"/>
          <p:cNvSpPr txBox="1"/>
          <p:nvPr/>
        </p:nvSpPr>
        <p:spPr>
          <a:xfrm>
            <a:off x="1066800" y="5818503"/>
            <a:ext cx="5943600" cy="223523"/>
          </a:xfrm>
          <a:prstGeom prst="rect">
            <a:avLst/>
          </a:prstGeom>
          <a:noFill/>
        </p:spPr>
        <p:txBody>
          <a:bodyPr wrap="square" rtlCol="0">
            <a:spAutoFit/>
          </a:bodyPr>
          <a:lstStyle/>
          <a:p>
            <a:pPr>
              <a:lnSpc>
                <a:spcPct val="70000"/>
              </a:lnSpc>
              <a:spcBef>
                <a:spcPts val="1000"/>
              </a:spcBef>
            </a:pPr>
            <a:r>
              <a:rPr lang="en-US" sz="1100" i="1" dirty="0">
                <a:solidFill>
                  <a:srgbClr val="69645A"/>
                </a:solidFill>
                <a:ea typeface="Microsoft Sans Serif" panose="020B0604020202020204" pitchFamily="34" charset="0"/>
                <a:cs typeface="Microsoft Sans Serif" panose="020B0604020202020204" pitchFamily="34" charset="0"/>
              </a:rPr>
              <a:t>Source: National Child Traumatic Stress Network</a:t>
            </a:r>
          </a:p>
        </p:txBody>
      </p:sp>
      <p:pic>
        <p:nvPicPr>
          <p:cNvPr id="5" name="Picture 4" descr="IMG_4598.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76730" y="1874917"/>
            <a:ext cx="2286000" cy="2286000"/>
          </a:xfrm>
          <a:prstGeom prst="rect">
            <a:avLst/>
          </a:prstGeom>
          <a:ln w="31750">
            <a:solidFill>
              <a:srgbClr val="00BAAE"/>
            </a:solidFill>
          </a:ln>
        </p:spPr>
      </p:pic>
    </p:spTree>
    <p:extLst>
      <p:ext uri="{BB962C8B-B14F-4D97-AF65-F5344CB8AC3E}">
        <p14:creationId xmlns:p14="http://schemas.microsoft.com/office/powerpoint/2010/main" val="8341010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Organizational Change, cont’d</a:t>
            </a:r>
          </a:p>
        </p:txBody>
      </p:sp>
      <p:sp>
        <p:nvSpPr>
          <p:cNvPr id="3" name="Content Placeholder 2"/>
          <p:cNvSpPr>
            <a:spLocks noGrp="1"/>
          </p:cNvSpPr>
          <p:nvPr>
            <p:ph idx="1"/>
          </p:nvPr>
        </p:nvSpPr>
        <p:spPr>
          <a:xfrm>
            <a:off x="838200" y="1459619"/>
            <a:ext cx="6353247" cy="4351338"/>
          </a:xfrm>
        </p:spPr>
        <p:txBody>
          <a:bodyPr/>
          <a:lstStyle/>
          <a:p>
            <a:r>
              <a:rPr lang="en-US" sz="3200" dirty="0"/>
              <a:t>Conduct regular check-ins with staff on workload, overtime</a:t>
            </a:r>
          </a:p>
          <a:p>
            <a:r>
              <a:rPr lang="en-US" sz="3200" dirty="0"/>
              <a:t>Provide quiet space for calming, regulating nervous system</a:t>
            </a:r>
          </a:p>
          <a:p>
            <a:r>
              <a:rPr lang="en-US" sz="3200" dirty="0"/>
              <a:t>Debrief with staff after crises</a:t>
            </a:r>
          </a:p>
          <a:p>
            <a:r>
              <a:rPr lang="en-US" sz="3200" dirty="0"/>
              <a:t>Include staff care in budgets</a:t>
            </a:r>
          </a:p>
          <a:p>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12026" y="1514184"/>
            <a:ext cx="3721195" cy="4197509"/>
          </a:xfrm>
          <a:prstGeom prst="rect">
            <a:avLst/>
          </a:prstGeom>
          <a:ln w="31750">
            <a:solidFill>
              <a:srgbClr val="00BAAE"/>
            </a:solidFill>
          </a:ln>
        </p:spPr>
      </p:pic>
    </p:spTree>
    <p:extLst>
      <p:ext uri="{BB962C8B-B14F-4D97-AF65-F5344CB8AC3E}">
        <p14:creationId xmlns:p14="http://schemas.microsoft.com/office/powerpoint/2010/main" val="22155895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5146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0CECD"/>
                </a:solidFill>
                <a:latin typeface="Avenir 85 Heavy" panose="020B0603020203020204" pitchFamily="34" charset="0"/>
                <a:ea typeface="+mj-ea"/>
                <a:cs typeface="+mj-cs"/>
              </a:defRPr>
            </a:lvl1pPr>
          </a:lstStyle>
          <a:p>
            <a:pPr algn="ctr"/>
            <a:r>
              <a:rPr lang="en-US" dirty="0" smtClean="0">
                <a:solidFill>
                  <a:srgbClr val="9BD7D7"/>
                </a:solidFill>
                <a:ea typeface="Garamond"/>
                <a:cs typeface="Garamond"/>
              </a:rPr>
              <a:t>Module 3: Gender-Based Violence</a:t>
            </a:r>
            <a:endParaRPr lang="en-US" dirty="0">
              <a:solidFill>
                <a:srgbClr val="9BD7D7"/>
              </a:solidFill>
              <a:ea typeface="Garamond"/>
              <a:cs typeface="Garamond"/>
            </a:endParaRPr>
          </a:p>
        </p:txBody>
      </p:sp>
    </p:spTree>
    <p:extLst>
      <p:ext uri="{BB962C8B-B14F-4D97-AF65-F5344CB8AC3E}">
        <p14:creationId xmlns:p14="http://schemas.microsoft.com/office/powerpoint/2010/main" val="10196185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Agenda </a:t>
            </a:r>
          </a:p>
        </p:txBody>
      </p:sp>
      <p:sp>
        <p:nvSpPr>
          <p:cNvPr id="3" name="Content Placeholder 2"/>
          <p:cNvSpPr>
            <a:spLocks noGrp="1"/>
          </p:cNvSpPr>
          <p:nvPr>
            <p:ph idx="1"/>
          </p:nvPr>
        </p:nvSpPr>
        <p:spPr/>
        <p:txBody>
          <a:bodyPr>
            <a:normAutofit/>
          </a:bodyPr>
          <a:lstStyle/>
          <a:p>
            <a:pPr marL="514350" indent="-514350">
              <a:buAutoNum type="arabicPeriod"/>
            </a:pPr>
            <a:r>
              <a:rPr lang="en-US" sz="3200" dirty="0"/>
              <a:t>Gender-Based Violence (GBV): Global &amp; Local Context </a:t>
            </a:r>
          </a:p>
          <a:p>
            <a:pPr marL="514350" indent="-514350">
              <a:buAutoNum type="arabicPeriod"/>
            </a:pPr>
            <a:r>
              <a:rPr lang="en-US" sz="3200" dirty="0"/>
              <a:t>Definitions </a:t>
            </a:r>
          </a:p>
          <a:p>
            <a:pPr marL="514350" indent="-514350">
              <a:buAutoNum type="arabicPeriod"/>
            </a:pPr>
            <a:r>
              <a:rPr lang="en-US" sz="3200" dirty="0"/>
              <a:t>Dynamics of GBV</a:t>
            </a:r>
          </a:p>
          <a:p>
            <a:pPr marL="514350" indent="-514350">
              <a:buAutoNum type="arabicPeriod"/>
            </a:pPr>
            <a:r>
              <a:rPr lang="en-US" sz="3200" dirty="0"/>
              <a:t>Practical Applications </a:t>
            </a:r>
          </a:p>
          <a:p>
            <a:pPr marL="514350" indent="-514350">
              <a:buAutoNum type="arabicPeriod"/>
            </a:pPr>
            <a:r>
              <a:rPr lang="en-US" sz="3200" dirty="0"/>
              <a:t>Moving Forward </a:t>
            </a:r>
          </a:p>
        </p:txBody>
      </p:sp>
    </p:spTree>
    <p:extLst>
      <p:ext uri="{BB962C8B-B14F-4D97-AF65-F5344CB8AC3E}">
        <p14:creationId xmlns:p14="http://schemas.microsoft.com/office/powerpoint/2010/main" val="7660006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a:solidFill>
                  <a:srgbClr val="80CECD"/>
                </a:solidFill>
              </a:rPr>
              <a:t>Global &amp; Local Context</a:t>
            </a:r>
          </a:p>
        </p:txBody>
      </p:sp>
    </p:spTree>
    <p:extLst>
      <p:ext uri="{BB962C8B-B14F-4D97-AF65-F5344CB8AC3E}">
        <p14:creationId xmlns:p14="http://schemas.microsoft.com/office/powerpoint/2010/main" val="11016600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89925" y="762000"/>
            <a:ext cx="10589042" cy="1118044"/>
          </a:xfrm>
        </p:spPr>
        <p:txBody>
          <a:bodyPr>
            <a:noAutofit/>
          </a:bodyPr>
          <a:lstStyle/>
          <a:p>
            <a:r>
              <a:rPr lang="en-US" sz="4400" dirty="0">
                <a:solidFill>
                  <a:srgbClr val="9BD7D7"/>
                </a:solidFill>
                <a:ea typeface="Garamond"/>
                <a:cs typeface="Garamond"/>
              </a:rPr>
              <a:t>Around the world, </a:t>
            </a:r>
            <a:r>
              <a:rPr lang="en-US" sz="4400" dirty="0" smtClean="0">
                <a:solidFill>
                  <a:srgbClr val="9BD7D7"/>
                </a:solidFill>
                <a:ea typeface="Garamond"/>
                <a:cs typeface="Garamond"/>
              </a:rPr>
              <a:t/>
            </a:r>
            <a:br>
              <a:rPr lang="en-US" sz="4400" dirty="0" smtClean="0">
                <a:solidFill>
                  <a:srgbClr val="9BD7D7"/>
                </a:solidFill>
                <a:ea typeface="Garamond"/>
                <a:cs typeface="Garamond"/>
              </a:rPr>
            </a:br>
            <a:r>
              <a:rPr lang="en-US" sz="4400" dirty="0" smtClean="0">
                <a:solidFill>
                  <a:srgbClr val="9BD7D7"/>
                </a:solidFill>
                <a:ea typeface="Garamond"/>
                <a:cs typeface="Garamond"/>
              </a:rPr>
              <a:t>women </a:t>
            </a:r>
            <a:r>
              <a:rPr lang="en-US" sz="4400" dirty="0">
                <a:solidFill>
                  <a:srgbClr val="9BD7D7"/>
                </a:solidFill>
                <a:ea typeface="Garamond"/>
                <a:cs typeface="Garamond"/>
              </a:rPr>
              <a:t>are a minority</a:t>
            </a:r>
          </a:p>
        </p:txBody>
      </p:sp>
      <p:sp>
        <p:nvSpPr>
          <p:cNvPr id="3" name="Title 4"/>
          <p:cNvSpPr txBox="1">
            <a:spLocks/>
          </p:cNvSpPr>
          <p:nvPr/>
        </p:nvSpPr>
        <p:spPr>
          <a:xfrm>
            <a:off x="889925" y="1143000"/>
            <a:ext cx="10833440" cy="282467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a:solidFill>
                  <a:srgbClr val="69645A"/>
                </a:solidFill>
                <a:latin typeface="+mn-lt"/>
                <a:ea typeface="+mn-ea"/>
                <a:cs typeface="+mn-cs"/>
              </a:rPr>
              <a:t>Not in amount, but in:</a:t>
            </a:r>
          </a:p>
          <a:p>
            <a:pPr marL="685800" indent="-685800" algn="l">
              <a:buFont typeface="Arial" panose="020B0604020202020204" pitchFamily="34" charset="0"/>
              <a:buChar char="•"/>
            </a:pPr>
            <a:r>
              <a:rPr lang="en-US" sz="2700" dirty="0">
                <a:solidFill>
                  <a:srgbClr val="69645A"/>
                </a:solidFill>
                <a:latin typeface="+mn-lt"/>
                <a:ea typeface="+mn-ea"/>
                <a:cs typeface="+mn-cs"/>
              </a:rPr>
              <a:t>Access to Rights</a:t>
            </a:r>
          </a:p>
          <a:p>
            <a:pPr marL="685800" indent="-685800" algn="l">
              <a:buFont typeface="Arial" panose="020B0604020202020204" pitchFamily="34" charset="0"/>
              <a:buChar char="•"/>
            </a:pPr>
            <a:r>
              <a:rPr lang="en-US" sz="2700" dirty="0">
                <a:solidFill>
                  <a:srgbClr val="69645A"/>
                </a:solidFill>
                <a:latin typeface="+mn-lt"/>
                <a:ea typeface="+mn-ea"/>
                <a:cs typeface="+mn-cs"/>
              </a:rPr>
              <a:t>Vulnerability in the face of constant discrimination in a patriarchal society</a:t>
            </a:r>
          </a:p>
        </p:txBody>
      </p:sp>
    </p:spTree>
    <p:extLst>
      <p:ext uri="{BB962C8B-B14F-4D97-AF65-F5344CB8AC3E}">
        <p14:creationId xmlns:p14="http://schemas.microsoft.com/office/powerpoint/2010/main" val="36455601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88367AA-04AD-4FA4-A9F5-920FB5B16E60}"/>
              </a:ext>
            </a:extLst>
          </p:cNvPr>
          <p:cNvSpPr/>
          <p:nvPr/>
        </p:nvSpPr>
        <p:spPr>
          <a:xfrm>
            <a:off x="143078" y="2331849"/>
            <a:ext cx="3431099" cy="1200329"/>
          </a:xfrm>
          <a:prstGeom prst="rect">
            <a:avLst/>
          </a:prstGeom>
          <a:ln w="38100">
            <a:solidFill>
              <a:srgbClr val="9BD7D7"/>
            </a:solidFill>
          </a:ln>
        </p:spPr>
        <p:txBody>
          <a:bodyPr wrap="square">
            <a:spAutoFit/>
          </a:bodyPr>
          <a:lstStyle/>
          <a:p>
            <a:pPr algn="ctr"/>
            <a:r>
              <a:rPr lang="es-AR" sz="2400" dirty="0" smtClean="0">
                <a:solidFill>
                  <a:srgbClr val="69645A"/>
                </a:solidFill>
                <a:latin typeface="Calibri" panose="020F0502020204030204" pitchFamily="34" charset="0"/>
                <a:cs typeface="Calibri" panose="020F0502020204030204" pitchFamily="34" charset="0"/>
              </a:rPr>
              <a:t>Women </a:t>
            </a:r>
            <a:r>
              <a:rPr lang="es-AR" sz="2400" dirty="0" err="1" smtClean="0">
                <a:solidFill>
                  <a:srgbClr val="69645A"/>
                </a:solidFill>
                <a:latin typeface="Calibri" panose="020F0502020204030204" pitchFamily="34" charset="0"/>
                <a:cs typeface="Calibri" panose="020F0502020204030204" pitchFamily="34" charset="0"/>
              </a:rPr>
              <a:t>receive</a:t>
            </a:r>
            <a:r>
              <a:rPr lang="es-AR" sz="2400" dirty="0" smtClean="0">
                <a:solidFill>
                  <a:srgbClr val="69645A"/>
                </a:solidFill>
                <a:latin typeface="Calibri" panose="020F0502020204030204" pitchFamily="34" charset="0"/>
                <a:cs typeface="Calibri" panose="020F0502020204030204" pitchFamily="34" charset="0"/>
              </a:rPr>
              <a:t>	26.2%	</a:t>
            </a:r>
            <a:r>
              <a:rPr lang="es-AR" sz="2400" dirty="0" err="1" smtClean="0">
                <a:solidFill>
                  <a:srgbClr val="69645A"/>
                </a:solidFill>
                <a:latin typeface="Calibri" panose="020F0502020204030204" pitchFamily="34" charset="0"/>
                <a:cs typeface="Calibri" panose="020F0502020204030204" pitchFamily="34" charset="0"/>
              </a:rPr>
              <a:t>less</a:t>
            </a:r>
            <a:r>
              <a:rPr lang="es-AR" sz="2400" dirty="0" smtClean="0">
                <a:solidFill>
                  <a:srgbClr val="69645A"/>
                </a:solidFill>
                <a:latin typeface="Calibri" panose="020F0502020204030204" pitchFamily="34" charset="0"/>
                <a:cs typeface="Calibri" panose="020F0502020204030204" pitchFamily="34" charset="0"/>
              </a:rPr>
              <a:t> tan </a:t>
            </a:r>
            <a:r>
              <a:rPr lang="es-AR" sz="2400" dirty="0" err="1" smtClean="0">
                <a:solidFill>
                  <a:srgbClr val="69645A"/>
                </a:solidFill>
                <a:latin typeface="Calibri" panose="020F0502020204030204" pitchFamily="34" charset="0"/>
                <a:cs typeface="Calibri" panose="020F0502020204030204" pitchFamily="34" charset="0"/>
              </a:rPr>
              <a:t>men</a:t>
            </a:r>
            <a:r>
              <a:rPr lang="es-AR" sz="2400" dirty="0" smtClean="0">
                <a:solidFill>
                  <a:srgbClr val="69645A"/>
                </a:solidFill>
                <a:latin typeface="Calibri" panose="020F0502020204030204" pitchFamily="34" charset="0"/>
                <a:cs typeface="Calibri" panose="020F0502020204030204" pitchFamily="34" charset="0"/>
              </a:rPr>
              <a:t> </a:t>
            </a:r>
            <a:r>
              <a:rPr lang="es-AR" sz="2400" dirty="0" err="1" smtClean="0">
                <a:solidFill>
                  <a:srgbClr val="69645A"/>
                </a:solidFill>
                <a:latin typeface="Calibri" panose="020F0502020204030204" pitchFamily="34" charset="0"/>
                <a:cs typeface="Calibri" panose="020F0502020204030204" pitchFamily="34" charset="0"/>
              </a:rPr>
              <a:t>for</a:t>
            </a:r>
            <a:r>
              <a:rPr lang="es-AR" sz="2400" dirty="0" smtClean="0">
                <a:solidFill>
                  <a:srgbClr val="69645A"/>
                </a:solidFill>
                <a:latin typeface="Calibri" panose="020F0502020204030204" pitchFamily="34" charset="0"/>
                <a:cs typeface="Calibri" panose="020F0502020204030204" pitchFamily="34" charset="0"/>
              </a:rPr>
              <a:t> </a:t>
            </a:r>
            <a:r>
              <a:rPr lang="es-AR" sz="2400" dirty="0" err="1" smtClean="0">
                <a:solidFill>
                  <a:srgbClr val="69645A"/>
                </a:solidFill>
                <a:latin typeface="Calibri" panose="020F0502020204030204" pitchFamily="34" charset="0"/>
                <a:cs typeface="Calibri" panose="020F0502020204030204" pitchFamily="34" charset="0"/>
              </a:rPr>
              <a:t>the</a:t>
            </a:r>
            <a:r>
              <a:rPr lang="es-AR" sz="2400" dirty="0" smtClean="0">
                <a:solidFill>
                  <a:srgbClr val="69645A"/>
                </a:solidFill>
                <a:latin typeface="Calibri" panose="020F0502020204030204" pitchFamily="34" charset="0"/>
                <a:cs typeface="Calibri" panose="020F0502020204030204" pitchFamily="34" charset="0"/>
              </a:rPr>
              <a:t> </a:t>
            </a:r>
            <a:r>
              <a:rPr lang="es-AR" sz="2400" dirty="0" err="1" smtClean="0">
                <a:solidFill>
                  <a:srgbClr val="69645A"/>
                </a:solidFill>
                <a:latin typeface="Calibri" panose="020F0502020204030204" pitchFamily="34" charset="0"/>
                <a:cs typeface="Calibri" panose="020F0502020204030204" pitchFamily="34" charset="0"/>
              </a:rPr>
              <a:t>same</a:t>
            </a:r>
            <a:r>
              <a:rPr lang="es-AR" sz="2400" dirty="0" smtClean="0">
                <a:solidFill>
                  <a:srgbClr val="69645A"/>
                </a:solidFill>
                <a:latin typeface="Calibri" panose="020F0502020204030204" pitchFamily="34" charset="0"/>
                <a:cs typeface="Calibri" panose="020F0502020204030204" pitchFamily="34" charset="0"/>
              </a:rPr>
              <a:t> </a:t>
            </a:r>
            <a:r>
              <a:rPr lang="es-AR" sz="2400" dirty="0" err="1" smtClean="0">
                <a:solidFill>
                  <a:srgbClr val="69645A"/>
                </a:solidFill>
                <a:latin typeface="Calibri" panose="020F0502020204030204" pitchFamily="34" charset="0"/>
                <a:cs typeface="Calibri" panose="020F0502020204030204" pitchFamily="34" charset="0"/>
              </a:rPr>
              <a:t>job</a:t>
            </a:r>
            <a:r>
              <a:rPr lang="es-AR" sz="2400" dirty="0" smtClean="0">
                <a:solidFill>
                  <a:srgbClr val="69645A"/>
                </a:solidFill>
                <a:latin typeface="Calibri" panose="020F0502020204030204" pitchFamily="34" charset="0"/>
                <a:cs typeface="Calibri" panose="020F0502020204030204" pitchFamily="34" charset="0"/>
              </a:rPr>
              <a:t>.</a:t>
            </a:r>
            <a:endParaRPr lang="es-AR" sz="2400" dirty="0">
              <a:solidFill>
                <a:srgbClr val="69645A"/>
              </a:solidFill>
              <a:latin typeface="Calibri" panose="020F0502020204030204" pitchFamily="34" charset="0"/>
              <a:cs typeface="Calibri" panose="020F0502020204030204" pitchFamily="34" charset="0"/>
            </a:endParaRPr>
          </a:p>
        </p:txBody>
      </p:sp>
      <p:sp>
        <p:nvSpPr>
          <p:cNvPr id="19" name="Rectángulo 18">
            <a:extLst>
              <a:ext uri="{FF2B5EF4-FFF2-40B4-BE49-F238E27FC236}">
                <a16:creationId xmlns:a16="http://schemas.microsoft.com/office/drawing/2014/main" id="{C5F0EBD0-2B53-4BF5-BDB6-66C57C191E90}"/>
              </a:ext>
            </a:extLst>
          </p:cNvPr>
          <p:cNvSpPr/>
          <p:nvPr/>
        </p:nvSpPr>
        <p:spPr>
          <a:xfrm>
            <a:off x="4010306" y="795061"/>
            <a:ext cx="4180678" cy="830997"/>
          </a:xfrm>
          <a:prstGeom prst="rect">
            <a:avLst/>
          </a:prstGeom>
          <a:ln w="38100">
            <a:solidFill>
              <a:srgbClr val="9BD7D7"/>
            </a:solidFill>
          </a:ln>
        </p:spPr>
        <p:txBody>
          <a:bodyPr wrap="square">
            <a:spAutoFit/>
          </a:bodyPr>
          <a:lstStyle/>
          <a:p>
            <a:pPr algn="ctr"/>
            <a:r>
              <a:rPr lang="es-AR" sz="2400" dirty="0" smtClean="0">
                <a:solidFill>
                  <a:srgbClr val="69645A"/>
                </a:solidFill>
              </a:rPr>
              <a:t>Males </a:t>
            </a:r>
            <a:r>
              <a:rPr lang="es-AR" sz="2400" dirty="0" err="1" smtClean="0">
                <a:solidFill>
                  <a:srgbClr val="69645A"/>
                </a:solidFill>
              </a:rPr>
              <a:t>hold</a:t>
            </a:r>
            <a:r>
              <a:rPr lang="es-AR" sz="2400" dirty="0" smtClean="0">
                <a:solidFill>
                  <a:srgbClr val="69645A"/>
                </a:solidFill>
              </a:rPr>
              <a:t> 78% of </a:t>
            </a:r>
            <a:r>
              <a:rPr lang="es-AR" sz="2400" dirty="0" err="1" smtClean="0">
                <a:solidFill>
                  <a:srgbClr val="69645A"/>
                </a:solidFill>
              </a:rPr>
              <a:t>executive</a:t>
            </a:r>
            <a:r>
              <a:rPr lang="es-AR" sz="2400" dirty="0" smtClean="0">
                <a:solidFill>
                  <a:srgbClr val="69645A"/>
                </a:solidFill>
              </a:rPr>
              <a:t> positions.</a:t>
            </a:r>
            <a:endParaRPr lang="es-AR" sz="2400" dirty="0">
              <a:solidFill>
                <a:srgbClr val="80CECD"/>
              </a:solidFill>
            </a:endParaRPr>
          </a:p>
        </p:txBody>
      </p:sp>
      <p:sp>
        <p:nvSpPr>
          <p:cNvPr id="6" name="Rectángulo 5">
            <a:extLst>
              <a:ext uri="{FF2B5EF4-FFF2-40B4-BE49-F238E27FC236}">
                <a16:creationId xmlns:a16="http://schemas.microsoft.com/office/drawing/2014/main" id="{B2285CF5-95D9-4E21-9C8E-78887D727DEC}"/>
              </a:ext>
            </a:extLst>
          </p:cNvPr>
          <p:cNvSpPr/>
          <p:nvPr/>
        </p:nvSpPr>
        <p:spPr>
          <a:xfrm>
            <a:off x="3714112" y="4237971"/>
            <a:ext cx="4773067" cy="1200329"/>
          </a:xfrm>
          <a:prstGeom prst="rect">
            <a:avLst/>
          </a:prstGeom>
          <a:ln w="38100">
            <a:solidFill>
              <a:srgbClr val="9BD7D7"/>
            </a:solidFill>
          </a:ln>
        </p:spPr>
        <p:txBody>
          <a:bodyPr wrap="square">
            <a:spAutoFit/>
          </a:bodyPr>
          <a:lstStyle/>
          <a:p>
            <a:pPr algn="ctr"/>
            <a:r>
              <a:rPr lang="es-AR" sz="2400" dirty="0" smtClean="0">
                <a:solidFill>
                  <a:srgbClr val="69645A"/>
                </a:solidFill>
                <a:latin typeface="Calibri" panose="020F0502020204030204" pitchFamily="34" charset="0"/>
                <a:cs typeface="Calibri" panose="020F0502020204030204" pitchFamily="34" charset="0"/>
              </a:rPr>
              <a:t>Women devote 6.4 </a:t>
            </a:r>
            <a:r>
              <a:rPr lang="es-AR" sz="2400" dirty="0" err="1" smtClean="0">
                <a:solidFill>
                  <a:srgbClr val="69645A"/>
                </a:solidFill>
                <a:latin typeface="Calibri" panose="020F0502020204030204" pitchFamily="34" charset="0"/>
                <a:cs typeface="Calibri" panose="020F0502020204030204" pitchFamily="34" charset="0"/>
              </a:rPr>
              <a:t>hours</a:t>
            </a:r>
            <a:r>
              <a:rPr lang="es-AR" sz="2400" dirty="0" smtClean="0">
                <a:solidFill>
                  <a:srgbClr val="69645A"/>
                </a:solidFill>
                <a:latin typeface="Calibri" panose="020F0502020204030204" pitchFamily="34" charset="0"/>
                <a:cs typeface="Calibri" panose="020F0502020204030204" pitchFamily="34" charset="0"/>
              </a:rPr>
              <a:t> a </a:t>
            </a:r>
            <a:r>
              <a:rPr lang="es-AR" sz="2400" dirty="0" err="1" smtClean="0">
                <a:solidFill>
                  <a:srgbClr val="69645A"/>
                </a:solidFill>
                <a:latin typeface="Calibri" panose="020F0502020204030204" pitchFamily="34" charset="0"/>
                <a:cs typeface="Calibri" panose="020F0502020204030204" pitchFamily="34" charset="0"/>
              </a:rPr>
              <a:t>day</a:t>
            </a:r>
            <a:r>
              <a:rPr lang="es-AR" sz="2400" dirty="0" smtClean="0">
                <a:solidFill>
                  <a:srgbClr val="69645A"/>
                </a:solidFill>
                <a:latin typeface="Calibri" panose="020F0502020204030204" pitchFamily="34" charset="0"/>
                <a:cs typeface="Calibri" panose="020F0502020204030204" pitchFamily="34" charset="0"/>
              </a:rPr>
              <a:t> to </a:t>
            </a:r>
            <a:r>
              <a:rPr lang="es-AR" sz="2400" dirty="0" err="1" smtClean="0">
                <a:solidFill>
                  <a:srgbClr val="69645A"/>
                </a:solidFill>
                <a:latin typeface="Calibri" panose="020F0502020204030204" pitchFamily="34" charset="0"/>
                <a:cs typeface="Calibri" panose="020F0502020204030204" pitchFamily="34" charset="0"/>
              </a:rPr>
              <a:t>domestic</a:t>
            </a:r>
            <a:r>
              <a:rPr lang="es-AR" sz="2400" dirty="0" smtClean="0">
                <a:solidFill>
                  <a:srgbClr val="69645A"/>
                </a:solidFill>
                <a:latin typeface="Calibri" panose="020F0502020204030204" pitchFamily="34" charset="0"/>
                <a:cs typeface="Calibri" panose="020F0502020204030204" pitchFamily="34" charset="0"/>
              </a:rPr>
              <a:t>, non-</a:t>
            </a:r>
            <a:r>
              <a:rPr lang="es-AR" sz="2400" dirty="0" err="1" smtClean="0">
                <a:solidFill>
                  <a:srgbClr val="69645A"/>
                </a:solidFill>
                <a:latin typeface="Calibri" panose="020F0502020204030204" pitchFamily="34" charset="0"/>
                <a:cs typeface="Calibri" panose="020F0502020204030204" pitchFamily="34" charset="0"/>
              </a:rPr>
              <a:t>renumerated</a:t>
            </a:r>
            <a:r>
              <a:rPr lang="es-AR" sz="2400" dirty="0" smtClean="0">
                <a:solidFill>
                  <a:srgbClr val="69645A"/>
                </a:solidFill>
                <a:latin typeface="Calibri" panose="020F0502020204030204" pitchFamily="34" charset="0"/>
                <a:cs typeface="Calibri" panose="020F0502020204030204" pitchFamily="34" charset="0"/>
              </a:rPr>
              <a:t> </a:t>
            </a:r>
            <a:r>
              <a:rPr lang="es-AR" sz="2400" dirty="0" err="1" smtClean="0">
                <a:solidFill>
                  <a:srgbClr val="69645A"/>
                </a:solidFill>
                <a:latin typeface="Calibri" panose="020F0502020204030204" pitchFamily="34" charset="0"/>
                <a:cs typeface="Calibri" panose="020F0502020204030204" pitchFamily="34" charset="0"/>
              </a:rPr>
              <a:t>tasks</a:t>
            </a:r>
            <a:r>
              <a:rPr lang="es-AR" sz="2400" dirty="0" smtClean="0">
                <a:solidFill>
                  <a:srgbClr val="69645A"/>
                </a:solidFill>
                <a:latin typeface="Calibri" panose="020F0502020204030204" pitchFamily="34" charset="0"/>
                <a:cs typeface="Calibri" panose="020F0502020204030204" pitchFamily="34" charset="0"/>
              </a:rPr>
              <a:t> as </a:t>
            </a:r>
            <a:r>
              <a:rPr lang="es-AR" sz="2400" dirty="0" err="1" smtClean="0">
                <a:solidFill>
                  <a:srgbClr val="69645A"/>
                </a:solidFill>
                <a:latin typeface="Calibri" panose="020F0502020204030204" pitchFamily="34" charset="0"/>
                <a:cs typeface="Calibri" panose="020F0502020204030204" pitchFamily="34" charset="0"/>
              </a:rPr>
              <a:t>opposed</a:t>
            </a:r>
            <a:r>
              <a:rPr lang="es-AR" sz="2400" dirty="0" smtClean="0">
                <a:solidFill>
                  <a:srgbClr val="69645A"/>
                </a:solidFill>
                <a:latin typeface="Calibri" panose="020F0502020204030204" pitchFamily="34" charset="0"/>
                <a:cs typeface="Calibri" panose="020F0502020204030204" pitchFamily="34" charset="0"/>
              </a:rPr>
              <a:t> to </a:t>
            </a:r>
            <a:r>
              <a:rPr lang="es-AR" sz="2400" dirty="0" err="1" smtClean="0">
                <a:solidFill>
                  <a:srgbClr val="69645A"/>
                </a:solidFill>
                <a:latin typeface="Calibri" panose="020F0502020204030204" pitchFamily="34" charset="0"/>
                <a:cs typeface="Calibri" panose="020F0502020204030204" pitchFamily="34" charset="0"/>
              </a:rPr>
              <a:t>men</a:t>
            </a:r>
            <a:r>
              <a:rPr lang="es-AR" sz="2400" dirty="0" smtClean="0">
                <a:solidFill>
                  <a:srgbClr val="69645A"/>
                </a:solidFill>
                <a:latin typeface="Calibri" panose="020F0502020204030204" pitchFamily="34" charset="0"/>
                <a:cs typeface="Calibri" panose="020F0502020204030204" pitchFamily="34" charset="0"/>
              </a:rPr>
              <a:t> (3.4 </a:t>
            </a:r>
            <a:r>
              <a:rPr lang="es-AR" sz="2400" dirty="0" err="1" smtClean="0">
                <a:solidFill>
                  <a:srgbClr val="69645A"/>
                </a:solidFill>
                <a:latin typeface="Calibri" panose="020F0502020204030204" pitchFamily="34" charset="0"/>
                <a:cs typeface="Calibri" panose="020F0502020204030204" pitchFamily="34" charset="0"/>
              </a:rPr>
              <a:t>hours</a:t>
            </a:r>
            <a:r>
              <a:rPr lang="es-AR" sz="2400" dirty="0" smtClean="0">
                <a:solidFill>
                  <a:srgbClr val="69645A"/>
                </a:solidFill>
                <a:latin typeface="Calibri" panose="020F0502020204030204" pitchFamily="34" charset="0"/>
                <a:cs typeface="Calibri" panose="020F0502020204030204" pitchFamily="34" charset="0"/>
              </a:rPr>
              <a:t> per </a:t>
            </a:r>
            <a:r>
              <a:rPr lang="es-AR" sz="2400" dirty="0" err="1" smtClean="0">
                <a:solidFill>
                  <a:srgbClr val="69645A"/>
                </a:solidFill>
                <a:latin typeface="Calibri" panose="020F0502020204030204" pitchFamily="34" charset="0"/>
                <a:cs typeface="Calibri" panose="020F0502020204030204" pitchFamily="34" charset="0"/>
              </a:rPr>
              <a:t>day</a:t>
            </a:r>
            <a:r>
              <a:rPr lang="es-AR" sz="2400" dirty="0" smtClean="0">
                <a:solidFill>
                  <a:srgbClr val="69645A"/>
                </a:solidFill>
                <a:latin typeface="Calibri" panose="020F0502020204030204" pitchFamily="34" charset="0"/>
                <a:cs typeface="Calibri" panose="020F0502020204030204" pitchFamily="34" charset="0"/>
              </a:rPr>
              <a:t>).</a:t>
            </a:r>
            <a:endParaRPr lang="es-AR" sz="2400" dirty="0">
              <a:solidFill>
                <a:srgbClr val="69645A"/>
              </a:solidFill>
              <a:latin typeface="Calibri" panose="020F0502020204030204" pitchFamily="34" charset="0"/>
              <a:cs typeface="Calibri" panose="020F0502020204030204" pitchFamily="34" charset="0"/>
            </a:endParaRPr>
          </a:p>
        </p:txBody>
      </p:sp>
      <p:sp>
        <p:nvSpPr>
          <p:cNvPr id="3" name="TextBox 2"/>
          <p:cNvSpPr txBox="1"/>
          <p:nvPr/>
        </p:nvSpPr>
        <p:spPr>
          <a:xfrm>
            <a:off x="10820666" y="5943600"/>
            <a:ext cx="1371334" cy="276999"/>
          </a:xfrm>
          <a:prstGeom prst="rect">
            <a:avLst/>
          </a:prstGeom>
          <a:noFill/>
        </p:spPr>
        <p:txBody>
          <a:bodyPr wrap="square" rtlCol="0">
            <a:spAutoFit/>
          </a:bodyPr>
          <a:lstStyle/>
          <a:p>
            <a:r>
              <a:rPr lang="en-US" sz="1200" dirty="0" smtClean="0"/>
              <a:t>UN Women; UNDP</a:t>
            </a:r>
            <a:endParaRPr lang="en-US" sz="1200" dirty="0"/>
          </a:p>
        </p:txBody>
      </p:sp>
      <p:sp>
        <p:nvSpPr>
          <p:cNvPr id="14" name="Title 1"/>
          <p:cNvSpPr>
            <a:spLocks noGrp="1"/>
          </p:cNvSpPr>
          <p:nvPr>
            <p:ph type="title"/>
          </p:nvPr>
        </p:nvSpPr>
        <p:spPr>
          <a:xfrm>
            <a:off x="3624145" y="2331849"/>
            <a:ext cx="4953000" cy="1325563"/>
          </a:xfrm>
        </p:spPr>
        <p:txBody>
          <a:bodyPr/>
          <a:lstStyle/>
          <a:p>
            <a:pPr algn="ctr"/>
            <a:r>
              <a:rPr lang="en-US" b="1" dirty="0">
                <a:solidFill>
                  <a:srgbClr val="9BD7D7"/>
                </a:solidFill>
              </a:rPr>
              <a:t>Global </a:t>
            </a:r>
            <a:r>
              <a:rPr lang="en-US" b="1" dirty="0" smtClean="0">
                <a:solidFill>
                  <a:srgbClr val="9BD7D7"/>
                </a:solidFill>
              </a:rPr>
              <a:t>Gender Gaps</a:t>
            </a:r>
            <a:endParaRPr lang="en-US" b="1" dirty="0">
              <a:solidFill>
                <a:srgbClr val="9BD7D7"/>
              </a:solidFill>
            </a:endParaRPr>
          </a:p>
        </p:txBody>
      </p:sp>
      <p:sp>
        <p:nvSpPr>
          <p:cNvPr id="15" name="Rectángulo 19">
            <a:extLst>
              <a:ext uri="{FF2B5EF4-FFF2-40B4-BE49-F238E27FC236}">
                <a16:creationId xmlns:a16="http://schemas.microsoft.com/office/drawing/2014/main" id="{E6B19C9C-F68C-4B8F-B395-248480523B2D}"/>
              </a:ext>
            </a:extLst>
          </p:cNvPr>
          <p:cNvSpPr/>
          <p:nvPr/>
        </p:nvSpPr>
        <p:spPr>
          <a:xfrm>
            <a:off x="8451112" y="2394467"/>
            <a:ext cx="3664954" cy="1200329"/>
          </a:xfrm>
          <a:prstGeom prst="rect">
            <a:avLst/>
          </a:prstGeom>
          <a:ln w="38100">
            <a:solidFill>
              <a:srgbClr val="9BD7D7"/>
            </a:solidFill>
          </a:ln>
        </p:spPr>
        <p:txBody>
          <a:bodyPr wrap="square">
            <a:spAutoFit/>
          </a:bodyPr>
          <a:lstStyle/>
          <a:p>
            <a:pPr algn="ctr"/>
            <a:r>
              <a:rPr lang="es-AR" sz="2400" dirty="0" smtClean="0">
                <a:solidFill>
                  <a:srgbClr val="69645A"/>
                </a:solidFill>
              </a:rPr>
              <a:t>Women are 27 times more </a:t>
            </a:r>
            <a:r>
              <a:rPr lang="es-AR" sz="2400" dirty="0" err="1" smtClean="0">
                <a:solidFill>
                  <a:srgbClr val="69645A"/>
                </a:solidFill>
              </a:rPr>
              <a:t>likely</a:t>
            </a:r>
            <a:r>
              <a:rPr lang="es-AR" sz="2400" dirty="0" smtClean="0">
                <a:solidFill>
                  <a:srgbClr val="69645A"/>
                </a:solidFill>
              </a:rPr>
              <a:t> to </a:t>
            </a:r>
            <a:r>
              <a:rPr lang="es-AR" sz="2400" dirty="0" err="1" smtClean="0">
                <a:solidFill>
                  <a:srgbClr val="69645A"/>
                </a:solidFill>
              </a:rPr>
              <a:t>suffer</a:t>
            </a:r>
            <a:r>
              <a:rPr lang="es-AR" sz="2400" dirty="0" smtClean="0">
                <a:solidFill>
                  <a:srgbClr val="69645A"/>
                </a:solidFill>
              </a:rPr>
              <a:t> </a:t>
            </a:r>
            <a:r>
              <a:rPr lang="es-AR" sz="2400" dirty="0" err="1" smtClean="0">
                <a:solidFill>
                  <a:srgbClr val="69645A"/>
                </a:solidFill>
              </a:rPr>
              <a:t>from</a:t>
            </a:r>
            <a:r>
              <a:rPr lang="es-AR" sz="2400" dirty="0" smtClean="0">
                <a:solidFill>
                  <a:srgbClr val="69645A"/>
                </a:solidFill>
              </a:rPr>
              <a:t> digital abuse.</a:t>
            </a:r>
            <a:endParaRPr lang="es-AR" sz="2400" dirty="0">
              <a:solidFill>
                <a:srgbClr val="69645A"/>
              </a:solidFill>
            </a:endParaRPr>
          </a:p>
        </p:txBody>
      </p:sp>
    </p:spTree>
    <p:extLst>
      <p:ext uri="{BB962C8B-B14F-4D97-AF65-F5344CB8AC3E}">
        <p14:creationId xmlns:p14="http://schemas.microsoft.com/office/powerpoint/2010/main" val="21317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6"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2979"/>
            <a:ext cx="10515600" cy="1325563"/>
          </a:xfrm>
        </p:spPr>
        <p:txBody>
          <a:bodyPr>
            <a:normAutofit/>
          </a:bodyPr>
          <a:lstStyle/>
          <a:p>
            <a:pPr algn="ctr"/>
            <a:r>
              <a:rPr lang="en-US" dirty="0">
                <a:solidFill>
                  <a:srgbClr val="9BD7D7"/>
                </a:solidFill>
                <a:ea typeface="Garamond"/>
                <a:cs typeface="Garamond"/>
              </a:rPr>
              <a:t>Avon Spotlight</a:t>
            </a:r>
          </a:p>
        </p:txBody>
      </p:sp>
      <p:sp>
        <p:nvSpPr>
          <p:cNvPr id="5" name="Slide Number Placeholder 4"/>
          <p:cNvSpPr>
            <a:spLocks noGrp="1"/>
          </p:cNvSpPr>
          <p:nvPr>
            <p:ph type="sldNum" sz="quarter" idx="12"/>
          </p:nvPr>
        </p:nvSpPr>
        <p:spPr/>
        <p:txBody>
          <a:bodyPr/>
          <a:lstStyle/>
          <a:p>
            <a:r>
              <a:rPr lang="en-US" dirty="0" smtClean="0"/>
              <a:t>15</a:t>
            </a:r>
            <a:endParaRPr lang="en-US" dirty="0"/>
          </a:p>
        </p:txBody>
      </p:sp>
      <p:sp>
        <p:nvSpPr>
          <p:cNvPr id="4" name="TextBox 3"/>
          <p:cNvSpPr txBox="1"/>
          <p:nvPr/>
        </p:nvSpPr>
        <p:spPr>
          <a:xfrm>
            <a:off x="1290257" y="1564291"/>
            <a:ext cx="2949210" cy="2099036"/>
          </a:xfrm>
          <a:prstGeom prst="rect">
            <a:avLst/>
          </a:prstGeom>
          <a:solidFill>
            <a:srgbClr val="FFF0F7"/>
          </a:solidFill>
        </p:spPr>
        <p:txBody>
          <a:bodyPr wrap="square" rtlCol="0">
            <a:spAutoFit/>
          </a:bodyPr>
          <a:lstStyle/>
          <a:p>
            <a:pPr lvl="0" algn="ctr" defTabSz="889000">
              <a:lnSpc>
                <a:spcPct val="90000"/>
              </a:lnSpc>
              <a:spcBef>
                <a:spcPct val="0"/>
              </a:spcBef>
              <a:spcAft>
                <a:spcPct val="35000"/>
              </a:spcAft>
            </a:pPr>
            <a:r>
              <a:rPr lang="en-US" sz="2800" dirty="0">
                <a:solidFill>
                  <a:srgbClr val="69645A"/>
                </a:solidFill>
              </a:rPr>
              <a:t>Fighting for women for over </a:t>
            </a:r>
          </a:p>
          <a:p>
            <a:pPr lvl="0" algn="ctr" defTabSz="889000">
              <a:lnSpc>
                <a:spcPct val="90000"/>
              </a:lnSpc>
              <a:spcBef>
                <a:spcPct val="0"/>
              </a:spcBef>
              <a:spcAft>
                <a:spcPct val="35000"/>
              </a:spcAft>
            </a:pPr>
            <a:r>
              <a:rPr lang="en-US" sz="3600" b="1" dirty="0">
                <a:solidFill>
                  <a:srgbClr val="FF3A70"/>
                </a:solidFill>
              </a:rPr>
              <a:t>60</a:t>
            </a:r>
            <a:r>
              <a:rPr lang="en-US" sz="2800" dirty="0">
                <a:solidFill>
                  <a:srgbClr val="69645A"/>
                </a:solidFill>
              </a:rPr>
              <a:t> </a:t>
            </a:r>
          </a:p>
          <a:p>
            <a:pPr lvl="0" algn="ctr" defTabSz="889000">
              <a:lnSpc>
                <a:spcPct val="90000"/>
              </a:lnSpc>
              <a:spcBef>
                <a:spcPct val="0"/>
              </a:spcBef>
              <a:spcAft>
                <a:spcPct val="35000"/>
              </a:spcAft>
            </a:pPr>
            <a:r>
              <a:rPr lang="en-US" sz="2800" dirty="0">
                <a:solidFill>
                  <a:srgbClr val="69645A"/>
                </a:solidFill>
              </a:rPr>
              <a:t>years</a:t>
            </a:r>
          </a:p>
        </p:txBody>
      </p:sp>
      <p:sp>
        <p:nvSpPr>
          <p:cNvPr id="13" name="TextBox 12"/>
          <p:cNvSpPr txBox="1"/>
          <p:nvPr/>
        </p:nvSpPr>
        <p:spPr>
          <a:xfrm>
            <a:off x="7464976" y="1526010"/>
            <a:ext cx="2949210" cy="2099036"/>
          </a:xfrm>
          <a:prstGeom prst="rect">
            <a:avLst/>
          </a:prstGeom>
          <a:solidFill>
            <a:srgbClr val="FFF0F7"/>
          </a:solidFill>
        </p:spPr>
        <p:txBody>
          <a:bodyPr wrap="square" rtlCol="0">
            <a:spAutoFit/>
          </a:bodyPr>
          <a:lstStyle/>
          <a:p>
            <a:pPr lvl="0" algn="ctr" defTabSz="889000">
              <a:lnSpc>
                <a:spcPct val="90000"/>
              </a:lnSpc>
              <a:spcBef>
                <a:spcPct val="0"/>
              </a:spcBef>
              <a:spcAft>
                <a:spcPct val="35000"/>
              </a:spcAft>
            </a:pPr>
            <a:r>
              <a:rPr lang="en-US" sz="2800" dirty="0" smtClean="0">
                <a:solidFill>
                  <a:srgbClr val="69645A"/>
                </a:solidFill>
              </a:rPr>
              <a:t>In over</a:t>
            </a:r>
            <a:endParaRPr lang="en-US" sz="2800" dirty="0">
              <a:solidFill>
                <a:srgbClr val="69645A"/>
              </a:solidFill>
            </a:endParaRPr>
          </a:p>
          <a:p>
            <a:pPr lvl="0" algn="ctr" defTabSz="889000">
              <a:lnSpc>
                <a:spcPct val="90000"/>
              </a:lnSpc>
              <a:spcBef>
                <a:spcPct val="0"/>
              </a:spcBef>
              <a:spcAft>
                <a:spcPct val="35000"/>
              </a:spcAft>
            </a:pPr>
            <a:r>
              <a:rPr lang="en-US" sz="3600" b="1" dirty="0">
                <a:solidFill>
                  <a:srgbClr val="FF3A70"/>
                </a:solidFill>
              </a:rPr>
              <a:t>5</a:t>
            </a:r>
            <a:r>
              <a:rPr lang="en-US" sz="3600" b="1" dirty="0" smtClean="0">
                <a:solidFill>
                  <a:srgbClr val="FF3A70"/>
                </a:solidFill>
              </a:rPr>
              <a:t>0</a:t>
            </a:r>
            <a:r>
              <a:rPr lang="en-US" sz="2800" b="1" dirty="0" smtClean="0">
                <a:solidFill>
                  <a:srgbClr val="69645A"/>
                </a:solidFill>
              </a:rPr>
              <a:t> </a:t>
            </a:r>
            <a:endParaRPr lang="en-US" sz="2800" b="1" dirty="0">
              <a:solidFill>
                <a:srgbClr val="69645A"/>
              </a:solidFill>
            </a:endParaRPr>
          </a:p>
          <a:p>
            <a:pPr lvl="0" algn="ctr" defTabSz="889000">
              <a:lnSpc>
                <a:spcPct val="90000"/>
              </a:lnSpc>
              <a:spcBef>
                <a:spcPct val="0"/>
              </a:spcBef>
              <a:spcAft>
                <a:spcPct val="35000"/>
              </a:spcAft>
            </a:pPr>
            <a:r>
              <a:rPr lang="en-US" sz="2800" dirty="0">
                <a:solidFill>
                  <a:srgbClr val="69645A"/>
                </a:solidFill>
              </a:rPr>
              <a:t> </a:t>
            </a:r>
            <a:r>
              <a:rPr lang="en-US" sz="2800" dirty="0" smtClean="0">
                <a:solidFill>
                  <a:srgbClr val="69645A"/>
                </a:solidFill>
              </a:rPr>
              <a:t>markets worldwide</a:t>
            </a:r>
            <a:endParaRPr lang="en-US" sz="2800" dirty="0">
              <a:solidFill>
                <a:srgbClr val="69645A"/>
              </a:solidFill>
            </a:endParaRPr>
          </a:p>
        </p:txBody>
      </p:sp>
      <p:sp>
        <p:nvSpPr>
          <p:cNvPr id="14" name="TextBox 13"/>
          <p:cNvSpPr txBox="1"/>
          <p:nvPr/>
        </p:nvSpPr>
        <p:spPr>
          <a:xfrm>
            <a:off x="4515766" y="3592514"/>
            <a:ext cx="2949210" cy="2099036"/>
          </a:xfrm>
          <a:prstGeom prst="rect">
            <a:avLst/>
          </a:prstGeom>
          <a:noFill/>
        </p:spPr>
        <p:txBody>
          <a:bodyPr wrap="square" rtlCol="0">
            <a:spAutoFit/>
          </a:bodyPr>
          <a:lstStyle/>
          <a:p>
            <a:pPr lvl="0" algn="ctr" defTabSz="889000">
              <a:lnSpc>
                <a:spcPct val="90000"/>
              </a:lnSpc>
              <a:spcBef>
                <a:spcPct val="0"/>
              </a:spcBef>
              <a:spcAft>
                <a:spcPct val="35000"/>
              </a:spcAft>
            </a:pPr>
            <a:r>
              <a:rPr lang="en-US" sz="2800" dirty="0" smtClean="0">
                <a:solidFill>
                  <a:srgbClr val="69645A"/>
                </a:solidFill>
              </a:rPr>
              <a:t>More than</a:t>
            </a:r>
            <a:endParaRPr lang="en-US" sz="2800" dirty="0">
              <a:solidFill>
                <a:srgbClr val="69645A"/>
              </a:solidFill>
            </a:endParaRPr>
          </a:p>
          <a:p>
            <a:pPr lvl="0" algn="ctr" defTabSz="889000">
              <a:lnSpc>
                <a:spcPct val="90000"/>
              </a:lnSpc>
              <a:spcBef>
                <a:spcPct val="0"/>
              </a:spcBef>
              <a:spcAft>
                <a:spcPct val="35000"/>
              </a:spcAft>
            </a:pPr>
            <a:r>
              <a:rPr lang="en-US" sz="3600" b="1" dirty="0" smtClean="0">
                <a:solidFill>
                  <a:srgbClr val="FF3A70"/>
                </a:solidFill>
              </a:rPr>
              <a:t>$1 billion USD</a:t>
            </a:r>
            <a:r>
              <a:rPr lang="en-US" sz="2800" b="1" dirty="0" smtClean="0">
                <a:solidFill>
                  <a:srgbClr val="69645A"/>
                </a:solidFill>
              </a:rPr>
              <a:t> </a:t>
            </a:r>
            <a:endParaRPr lang="en-US" sz="2800" b="1" dirty="0">
              <a:solidFill>
                <a:srgbClr val="69645A"/>
              </a:solidFill>
            </a:endParaRPr>
          </a:p>
          <a:p>
            <a:pPr lvl="0" algn="ctr" defTabSz="889000">
              <a:lnSpc>
                <a:spcPct val="90000"/>
              </a:lnSpc>
              <a:spcBef>
                <a:spcPct val="0"/>
              </a:spcBef>
              <a:spcAft>
                <a:spcPct val="35000"/>
              </a:spcAft>
            </a:pPr>
            <a:r>
              <a:rPr lang="en-US" sz="2800" dirty="0">
                <a:solidFill>
                  <a:srgbClr val="69645A"/>
                </a:solidFill>
              </a:rPr>
              <a:t> </a:t>
            </a:r>
            <a:r>
              <a:rPr lang="en-US" sz="2800" dirty="0" smtClean="0">
                <a:solidFill>
                  <a:srgbClr val="69645A"/>
                </a:solidFill>
              </a:rPr>
              <a:t>donated for safer, better lives</a:t>
            </a:r>
            <a:endParaRPr lang="en-US" sz="2800" dirty="0">
              <a:solidFill>
                <a:srgbClr val="69645A"/>
              </a:solidFill>
            </a:endParaRPr>
          </a:p>
        </p:txBody>
      </p:sp>
    </p:spTree>
    <p:extLst>
      <p:ext uri="{BB962C8B-B14F-4D97-AF65-F5344CB8AC3E}">
        <p14:creationId xmlns:p14="http://schemas.microsoft.com/office/powerpoint/2010/main" val="3535693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Gender Inequality Across the Globe</a:t>
            </a:r>
          </a:p>
        </p:txBody>
      </p:sp>
      <p:sp>
        <p:nvSpPr>
          <p:cNvPr id="3" name="Content Placeholder 2"/>
          <p:cNvSpPr>
            <a:spLocks noGrp="1"/>
          </p:cNvSpPr>
          <p:nvPr>
            <p:ph idx="1"/>
          </p:nvPr>
        </p:nvSpPr>
        <p:spPr/>
        <p:txBody>
          <a:bodyPr>
            <a:normAutofit/>
          </a:bodyPr>
          <a:lstStyle/>
          <a:p>
            <a:pPr lvl="0"/>
            <a:r>
              <a:rPr lang="en-US" sz="3200" dirty="0" smtClean="0"/>
              <a:t>According to UNDP, though </a:t>
            </a:r>
            <a:r>
              <a:rPr lang="en-US" sz="3200" dirty="0"/>
              <a:t>women comprise more than 50% of the world's population, they only own 1% of the world's wealth </a:t>
            </a:r>
            <a:endParaRPr lang="en-US" sz="3200" dirty="0" smtClean="0"/>
          </a:p>
          <a:p>
            <a:pPr lvl="0"/>
            <a:r>
              <a:rPr lang="en-US" sz="3200" dirty="0" smtClean="0"/>
              <a:t>According to the UN, in </a:t>
            </a:r>
            <a:r>
              <a:rPr lang="en-US" sz="3200" dirty="0"/>
              <a:t>18 countries, husbands can legally prevent their wives from working; in 39 countries, daughters and sons do not have equal inheritance rights; and 49 countries lack laws protecting women from domestic </a:t>
            </a:r>
            <a:r>
              <a:rPr lang="en-US" sz="3200" dirty="0" smtClean="0"/>
              <a:t>violence</a:t>
            </a:r>
            <a:endParaRPr lang="en-US" sz="3200" dirty="0"/>
          </a:p>
        </p:txBody>
      </p:sp>
    </p:spTree>
    <p:extLst>
      <p:ext uri="{BB962C8B-B14F-4D97-AF65-F5344CB8AC3E}">
        <p14:creationId xmlns:p14="http://schemas.microsoft.com/office/powerpoint/2010/main" val="9039494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Gender Inequality &amp; Violence </a:t>
            </a:r>
          </a:p>
        </p:txBody>
      </p:sp>
      <p:sp>
        <p:nvSpPr>
          <p:cNvPr id="3" name="Content Placeholder 2"/>
          <p:cNvSpPr>
            <a:spLocks noGrp="1"/>
          </p:cNvSpPr>
          <p:nvPr>
            <p:ph idx="1"/>
          </p:nvPr>
        </p:nvSpPr>
        <p:spPr/>
        <p:txBody>
          <a:bodyPr>
            <a:normAutofit/>
          </a:bodyPr>
          <a:lstStyle/>
          <a:p>
            <a:pPr lvl="0"/>
            <a:r>
              <a:rPr lang="en-US" sz="3200" dirty="0" smtClean="0"/>
              <a:t>It is not gender </a:t>
            </a:r>
            <a:r>
              <a:rPr lang="en-US" sz="3200" dirty="0"/>
              <a:t>roles </a:t>
            </a:r>
            <a:r>
              <a:rPr lang="en-US" sz="3200" dirty="0" smtClean="0"/>
              <a:t>that cause inequality, </a:t>
            </a:r>
            <a:r>
              <a:rPr lang="en-US" sz="3200" dirty="0"/>
              <a:t>but the value placed on those roles that do </a:t>
            </a:r>
          </a:p>
          <a:p>
            <a:pPr lvl="0"/>
            <a:r>
              <a:rPr lang="en-US" sz="3200" dirty="0"/>
              <a:t>Gender norms result in power of men over women leaving </a:t>
            </a:r>
            <a:r>
              <a:rPr lang="en-US" sz="3200" dirty="0" smtClean="0"/>
              <a:t>many women vulnerable </a:t>
            </a:r>
            <a:r>
              <a:rPr lang="en-US" sz="3200" dirty="0"/>
              <a:t>and powerless </a:t>
            </a:r>
            <a:r>
              <a:rPr lang="en-US" sz="3200" dirty="0" smtClean="0"/>
              <a:t>in the face of violence </a:t>
            </a:r>
            <a:r>
              <a:rPr lang="en-US" sz="3200" dirty="0"/>
              <a:t>against </a:t>
            </a:r>
            <a:r>
              <a:rPr lang="en-US" sz="3200" dirty="0" smtClean="0"/>
              <a:t>them</a:t>
            </a:r>
          </a:p>
          <a:p>
            <a:pPr marL="0" indent="0">
              <a:buNone/>
            </a:pPr>
            <a:endParaRPr lang="en-US" sz="3200" dirty="0"/>
          </a:p>
          <a:p>
            <a:endParaRPr lang="en-US" sz="3200" dirty="0"/>
          </a:p>
        </p:txBody>
      </p:sp>
    </p:spTree>
    <p:extLst>
      <p:ext uri="{BB962C8B-B14F-4D97-AF65-F5344CB8AC3E}">
        <p14:creationId xmlns:p14="http://schemas.microsoft.com/office/powerpoint/2010/main" val="2474959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GBV &amp; VAW</a:t>
            </a:r>
          </a:p>
        </p:txBody>
      </p:sp>
      <p:sp>
        <p:nvSpPr>
          <p:cNvPr id="3" name="Content Placeholder 2"/>
          <p:cNvSpPr>
            <a:spLocks noGrp="1"/>
          </p:cNvSpPr>
          <p:nvPr>
            <p:ph idx="1"/>
          </p:nvPr>
        </p:nvSpPr>
        <p:spPr>
          <a:xfrm>
            <a:off x="838200" y="1527717"/>
            <a:ext cx="10101146" cy="4649246"/>
          </a:xfrm>
        </p:spPr>
        <p:txBody>
          <a:bodyPr>
            <a:normAutofit fontScale="85000" lnSpcReduction="10000"/>
          </a:bodyPr>
          <a:lstStyle/>
          <a:p>
            <a:r>
              <a:rPr lang="en-US" sz="3300" dirty="0"/>
              <a:t>Globally, 1 in 3 women, and 1 in 4 men, experience violence in their lifetimes </a:t>
            </a:r>
          </a:p>
          <a:p>
            <a:r>
              <a:rPr lang="en-US" sz="3300" dirty="0"/>
              <a:t>According to UN Women,</a:t>
            </a:r>
            <a:r>
              <a:rPr lang="en-US" altLang="en-US" sz="3300" dirty="0"/>
              <a:t> GBV is a major cause of disability and death for women aged 15–44 years </a:t>
            </a:r>
          </a:p>
          <a:p>
            <a:r>
              <a:rPr lang="en-US" sz="3300" dirty="0"/>
              <a:t>It is estimated that of the 87,000 women who were intentionally killed in 2017 globally, 58% were killed by intimate partners or family members, meaning that 137 women across the world are killed by a member of their own family every day</a:t>
            </a:r>
          </a:p>
          <a:p>
            <a:r>
              <a:rPr lang="en-US" sz="3300" dirty="0"/>
              <a:t> More than a third (30,000) of the women intentionally killed in 2017 were killed by their current or former intimate partner</a:t>
            </a:r>
          </a:p>
          <a:p>
            <a:pPr marL="0" indent="0">
              <a:buNone/>
            </a:pPr>
            <a:r>
              <a:rPr lang="en-US" altLang="en-US" dirty="0">
                <a:solidFill>
                  <a:srgbClr val="3F3C3A"/>
                </a:solidFill>
                <a:ea typeface="Calibri" panose="020F0502020204030204" pitchFamily="34" charset="0"/>
              </a:rPr>
              <a:t/>
            </a:r>
            <a:br>
              <a:rPr lang="en-US" altLang="en-US" dirty="0">
                <a:solidFill>
                  <a:srgbClr val="3F3C3A"/>
                </a:solidFill>
                <a:ea typeface="Calibri" panose="020F0502020204030204" pitchFamily="34" charset="0"/>
              </a:rPr>
            </a:br>
            <a:endParaRPr lang="en-US" altLang="en-US" dirty="0">
              <a:solidFill>
                <a:srgbClr val="3F3C3A"/>
              </a:solidFill>
            </a:endParaRPr>
          </a:p>
          <a:p>
            <a:endParaRPr lang="en-US" dirty="0"/>
          </a:p>
        </p:txBody>
      </p:sp>
    </p:spTree>
    <p:extLst>
      <p:ext uri="{BB962C8B-B14F-4D97-AF65-F5344CB8AC3E}">
        <p14:creationId xmlns:p14="http://schemas.microsoft.com/office/powerpoint/2010/main" val="10878412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1944"/>
            <a:ext cx="10972800" cy="1143000"/>
          </a:xfrm>
        </p:spPr>
        <p:txBody>
          <a:bodyPr>
            <a:normAutofit/>
          </a:bodyPr>
          <a:lstStyle/>
          <a:p>
            <a:pPr algn="ctr"/>
            <a:r>
              <a:rPr lang="en-US" dirty="0">
                <a:solidFill>
                  <a:srgbClr val="9BD7D7"/>
                </a:solidFill>
                <a:ea typeface="Garamond"/>
                <a:cs typeface="Garamond"/>
              </a:rPr>
              <a:t>GBV in the Philippines </a:t>
            </a:r>
          </a:p>
        </p:txBody>
      </p:sp>
      <p:sp>
        <p:nvSpPr>
          <p:cNvPr id="3" name="Content Placeholder 2"/>
          <p:cNvSpPr>
            <a:spLocks noGrp="1"/>
          </p:cNvSpPr>
          <p:nvPr>
            <p:ph idx="1"/>
          </p:nvPr>
        </p:nvSpPr>
        <p:spPr>
          <a:xfrm>
            <a:off x="609600" y="1613106"/>
            <a:ext cx="6076950" cy="4609386"/>
          </a:xfrm>
        </p:spPr>
        <p:txBody>
          <a:bodyPr>
            <a:normAutofit/>
          </a:bodyPr>
          <a:lstStyle/>
          <a:p>
            <a:pPr marL="0" indent="0">
              <a:lnSpc>
                <a:spcPct val="150000"/>
              </a:lnSpc>
              <a:buNone/>
            </a:pPr>
            <a:endParaRPr lang="en-US" sz="20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dirty="0">
              <a:latin typeface="Times New Roman" panose="02020603050405020304" pitchFamily="18" charset="0"/>
              <a:cs typeface="Times New Roman" panose="02020603050405020304" pitchFamily="18" charset="0"/>
            </a:endParaRPr>
          </a:p>
          <a:p>
            <a:pPr>
              <a:lnSpc>
                <a:spcPct val="150000"/>
              </a:lnSpc>
            </a:pPr>
            <a:endParaRPr lang="en-US" b="1" dirty="0"/>
          </a:p>
        </p:txBody>
      </p:sp>
      <p:graphicFrame>
        <p:nvGraphicFramePr>
          <p:cNvPr id="4" name="Diagram 3"/>
          <p:cNvGraphicFramePr/>
          <p:nvPr>
            <p:extLst>
              <p:ext uri="{D42A27DB-BD31-4B8C-83A1-F6EECF244321}">
                <p14:modId xmlns:p14="http://schemas.microsoft.com/office/powerpoint/2010/main" val="80915919"/>
              </p:ext>
            </p:extLst>
          </p:nvPr>
        </p:nvGraphicFramePr>
        <p:xfrm>
          <a:off x="1655857" y="1052856"/>
          <a:ext cx="9328094" cy="46129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descr="Pink group."/>
          <p:cNvGrpSpPr/>
          <p:nvPr/>
        </p:nvGrpSpPr>
        <p:grpSpPr>
          <a:xfrm>
            <a:off x="343681" y="1132953"/>
            <a:ext cx="4704254" cy="4968766"/>
            <a:chOff x="6121400" y="1295400"/>
            <a:chExt cx="5826375" cy="5125813"/>
          </a:xfrm>
        </p:grpSpPr>
        <p:sp>
          <p:nvSpPr>
            <p:cNvPr id="7" name="TextBox 6"/>
            <p:cNvSpPr txBox="1"/>
            <p:nvPr/>
          </p:nvSpPr>
          <p:spPr>
            <a:xfrm>
              <a:off x="6622198" y="1400251"/>
              <a:ext cx="1828800" cy="523220"/>
            </a:xfrm>
            <a:prstGeom prst="rect">
              <a:avLst/>
            </a:prstGeom>
            <a:noFill/>
          </p:spPr>
          <p:txBody>
            <a:bodyPr wrap="square" rtlCol="0">
              <a:spAutoFit/>
            </a:bodyPr>
            <a:lstStyle/>
            <a:p>
              <a:endParaRPr lang="en-US" sz="2800" dirty="0">
                <a:solidFill>
                  <a:srgbClr val="CD28A5"/>
                </a:solidFill>
                <a:latin typeface="Arial"/>
                <a:cs typeface="Arial"/>
              </a:endParaRPr>
            </a:p>
          </p:txBody>
        </p:sp>
        <p:grpSp>
          <p:nvGrpSpPr>
            <p:cNvPr id="8" name="Group 7" descr="Female Half Icon"/>
            <p:cNvGrpSpPr/>
            <p:nvPr/>
          </p:nvGrpSpPr>
          <p:grpSpPr>
            <a:xfrm>
              <a:off x="6121400" y="1295400"/>
              <a:ext cx="1155700" cy="5125813"/>
              <a:chOff x="6083300" y="990600"/>
              <a:chExt cx="1155700" cy="5125813"/>
            </a:xfrm>
          </p:grpSpPr>
          <p:sp>
            <p:nvSpPr>
              <p:cNvPr id="12" name="Freeform 54">
                <a:extLst>
                  <a:ext uri="{C183D7F6-B498-43B3-948B-1728B52AA6E4}">
                    <adec:decorative xmlns="" xmlns:adec="http://schemas.microsoft.com/office/drawing/2017/decorative" val="1"/>
                  </a:ext>
                </a:extLst>
              </p:cNvPr>
              <p:cNvSpPr>
                <a:spLocks/>
              </p:cNvSpPr>
              <p:nvPr/>
            </p:nvSpPr>
            <p:spPr bwMode="auto">
              <a:xfrm flipH="1">
                <a:off x="6096000" y="1905001"/>
                <a:ext cx="1143000" cy="4211412"/>
              </a:xfrm>
              <a:custGeom>
                <a:avLst/>
                <a:gdLst>
                  <a:gd name="T0" fmla="*/ 45 w 45"/>
                  <a:gd name="T1" fmla="*/ 99 h 165"/>
                  <a:gd name="T2" fmla="*/ 45 w 45"/>
                  <a:gd name="T3" fmla="*/ 1 h 165"/>
                  <a:gd name="T4" fmla="*/ 19 w 45"/>
                  <a:gd name="T5" fmla="*/ 6 h 165"/>
                  <a:gd name="T6" fmla="*/ 8 w 45"/>
                  <a:gd name="T7" fmla="*/ 35 h 165"/>
                  <a:gd name="T8" fmla="*/ 0 w 45"/>
                  <a:gd name="T9" fmla="*/ 65 h 165"/>
                  <a:gd name="T10" fmla="*/ 13 w 45"/>
                  <a:gd name="T11" fmla="*/ 66 h 165"/>
                  <a:gd name="T12" fmla="*/ 26 w 45"/>
                  <a:gd name="T13" fmla="*/ 25 h 165"/>
                  <a:gd name="T14" fmla="*/ 28 w 45"/>
                  <a:gd name="T15" fmla="*/ 23 h 165"/>
                  <a:gd name="T16" fmla="*/ 9 w 45"/>
                  <a:gd name="T17" fmla="*/ 99 h 165"/>
                  <a:gd name="T18" fmla="*/ 29 w 45"/>
                  <a:gd name="T19" fmla="*/ 99 h 165"/>
                  <a:gd name="T20" fmla="*/ 29 w 45"/>
                  <a:gd name="T21" fmla="*/ 157 h 165"/>
                  <a:gd name="T22" fmla="*/ 43 w 45"/>
                  <a:gd name="T23" fmla="*/ 157 h 165"/>
                  <a:gd name="T24" fmla="*/ 44 w 45"/>
                  <a:gd name="T25" fmla="*/ 99 h 165"/>
                  <a:gd name="T26" fmla="*/ 45 w 45"/>
                  <a:gd name="T27" fmla="*/ 9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165">
                    <a:moveTo>
                      <a:pt x="45" y="99"/>
                    </a:moveTo>
                    <a:cubicBezTo>
                      <a:pt x="45" y="1"/>
                      <a:pt x="45" y="1"/>
                      <a:pt x="45" y="1"/>
                    </a:cubicBezTo>
                    <a:cubicBezTo>
                      <a:pt x="36" y="1"/>
                      <a:pt x="26" y="0"/>
                      <a:pt x="19" y="6"/>
                    </a:cubicBezTo>
                    <a:cubicBezTo>
                      <a:pt x="12" y="14"/>
                      <a:pt x="12" y="25"/>
                      <a:pt x="8" y="35"/>
                    </a:cubicBezTo>
                    <a:cubicBezTo>
                      <a:pt x="6" y="45"/>
                      <a:pt x="1" y="55"/>
                      <a:pt x="0" y="65"/>
                    </a:cubicBezTo>
                    <a:cubicBezTo>
                      <a:pt x="0" y="72"/>
                      <a:pt x="12" y="73"/>
                      <a:pt x="13" y="66"/>
                    </a:cubicBezTo>
                    <a:cubicBezTo>
                      <a:pt x="18" y="53"/>
                      <a:pt x="21" y="38"/>
                      <a:pt x="26" y="25"/>
                    </a:cubicBezTo>
                    <a:cubicBezTo>
                      <a:pt x="26" y="24"/>
                      <a:pt x="28" y="23"/>
                      <a:pt x="28" y="23"/>
                    </a:cubicBezTo>
                    <a:cubicBezTo>
                      <a:pt x="22" y="48"/>
                      <a:pt x="15" y="74"/>
                      <a:pt x="9" y="99"/>
                    </a:cubicBezTo>
                    <a:cubicBezTo>
                      <a:pt x="16" y="99"/>
                      <a:pt x="22" y="99"/>
                      <a:pt x="29" y="99"/>
                    </a:cubicBezTo>
                    <a:cubicBezTo>
                      <a:pt x="29" y="118"/>
                      <a:pt x="28" y="138"/>
                      <a:pt x="29" y="157"/>
                    </a:cubicBezTo>
                    <a:cubicBezTo>
                      <a:pt x="30" y="165"/>
                      <a:pt x="43" y="165"/>
                      <a:pt x="43" y="157"/>
                    </a:cubicBezTo>
                    <a:cubicBezTo>
                      <a:pt x="44" y="138"/>
                      <a:pt x="43" y="118"/>
                      <a:pt x="44" y="99"/>
                    </a:cubicBezTo>
                    <a:cubicBezTo>
                      <a:pt x="44" y="99"/>
                      <a:pt x="45" y="99"/>
                      <a:pt x="45" y="99"/>
                    </a:cubicBezTo>
                    <a:close/>
                  </a:path>
                </a:pathLst>
              </a:custGeom>
              <a:solidFill>
                <a:schemeClr val="bg2">
                  <a:lumMod val="60000"/>
                  <a:lumOff val="40000"/>
                </a:schemeClr>
              </a:solidFill>
              <a:ln w="9525">
                <a:no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13" name="Oval 17">
                <a:extLst>
                  <a:ext uri="{C183D7F6-B498-43B3-948B-1728B52AA6E4}">
                    <adec:decorative xmlns="" xmlns:adec="http://schemas.microsoft.com/office/drawing/2017/decorative" val="1"/>
                  </a:ext>
                </a:extLst>
              </p:cNvPr>
              <p:cNvSpPr/>
              <p:nvPr/>
            </p:nvSpPr>
            <p:spPr bwMode="auto">
              <a:xfrm flipH="1">
                <a:off x="6083300" y="990600"/>
                <a:ext cx="431800" cy="838200"/>
              </a:xfrm>
              <a:custGeom>
                <a:avLst/>
                <a:gdLst/>
                <a:ahLst/>
                <a:cxnLst/>
                <a:rect l="l" t="t" r="r" b="b"/>
                <a:pathLst>
                  <a:path w="431800" h="838200">
                    <a:moveTo>
                      <a:pt x="419100" y="0"/>
                    </a:moveTo>
                    <a:lnTo>
                      <a:pt x="431800" y="1280"/>
                    </a:lnTo>
                    <a:lnTo>
                      <a:pt x="431800" y="836920"/>
                    </a:lnTo>
                    <a:lnTo>
                      <a:pt x="419100" y="838200"/>
                    </a:lnTo>
                    <a:cubicBezTo>
                      <a:pt x="187637" y="838200"/>
                      <a:pt x="0" y="650563"/>
                      <a:pt x="0" y="419100"/>
                    </a:cubicBezTo>
                    <a:cubicBezTo>
                      <a:pt x="0" y="187637"/>
                      <a:pt x="187637" y="0"/>
                      <a:pt x="419100" y="0"/>
                    </a:cubicBezTo>
                    <a:close/>
                  </a:path>
                </a:pathLst>
              </a:custGeom>
              <a:solidFill>
                <a:schemeClr val="bg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9" name="Rectangle 70"/>
            <p:cNvSpPr>
              <a:spLocks noChangeArrowheads="1"/>
            </p:cNvSpPr>
            <p:nvPr/>
          </p:nvSpPr>
          <p:spPr bwMode="auto">
            <a:xfrm>
              <a:off x="7459516" y="1541257"/>
              <a:ext cx="2870561" cy="642952"/>
            </a:xfrm>
            <a:prstGeom prst="rect">
              <a:avLst/>
            </a:prstGeom>
            <a:noFill/>
            <a:ln w="9525">
              <a:noFill/>
              <a:miter lim="800000"/>
              <a:headEnd/>
              <a:tailEnd/>
            </a:ln>
          </p:spPr>
          <p:txBody>
            <a:bodyPr lIns="45720" tIns="18288" rIns="27432" bIns="18288"/>
            <a:lstStyle/>
            <a:p>
              <a:pPr algn="r">
                <a:lnSpc>
                  <a:spcPct val="85000"/>
                </a:lnSpc>
                <a:spcBef>
                  <a:spcPts val="200"/>
                </a:spcBef>
              </a:pPr>
              <a:r>
                <a:rPr lang="en-US" sz="1400" dirty="0" smtClean="0">
                  <a:solidFill>
                    <a:srgbClr val="CD28A5"/>
                  </a:solidFill>
                  <a:latin typeface="Arial Narrow" pitchFamily="112" charset="0"/>
                </a:rPr>
                <a:t>. </a:t>
              </a:r>
              <a:endParaRPr lang="en-US" sz="1400" dirty="0">
                <a:solidFill>
                  <a:srgbClr val="CD28A5"/>
                </a:solidFill>
                <a:latin typeface="Arial Narrow" pitchFamily="112" charset="0"/>
              </a:endParaRPr>
            </a:p>
          </p:txBody>
        </p:sp>
        <p:sp>
          <p:nvSpPr>
            <p:cNvPr id="10" name="Rectangle 70"/>
            <p:cNvSpPr>
              <a:spLocks noChangeArrowheads="1"/>
            </p:cNvSpPr>
            <p:nvPr/>
          </p:nvSpPr>
          <p:spPr bwMode="auto">
            <a:xfrm>
              <a:off x="10545370" y="3236126"/>
              <a:ext cx="1402405" cy="1219989"/>
            </a:xfrm>
            <a:prstGeom prst="rect">
              <a:avLst/>
            </a:prstGeom>
            <a:noFill/>
            <a:ln w="9525">
              <a:noFill/>
              <a:miter lim="800000"/>
              <a:headEnd/>
              <a:tailEnd/>
            </a:ln>
          </p:spPr>
          <p:txBody>
            <a:bodyPr lIns="45720" tIns="18288" rIns="27432" bIns="18288"/>
            <a:lstStyle/>
            <a:p>
              <a:pPr>
                <a:lnSpc>
                  <a:spcPct val="85000"/>
                </a:lnSpc>
                <a:spcBef>
                  <a:spcPts val="200"/>
                </a:spcBef>
              </a:pPr>
              <a:endParaRPr lang="en-US" sz="1400" dirty="0">
                <a:solidFill>
                  <a:srgbClr val="CD28A5"/>
                </a:solidFill>
                <a:latin typeface="Arial Narrow" pitchFamily="112" charset="0"/>
              </a:endParaRPr>
            </a:p>
          </p:txBody>
        </p:sp>
        <p:sp>
          <p:nvSpPr>
            <p:cNvPr id="11" name="Rectangle 70"/>
            <p:cNvSpPr>
              <a:spLocks noChangeArrowheads="1"/>
            </p:cNvSpPr>
            <p:nvPr/>
          </p:nvSpPr>
          <p:spPr bwMode="auto">
            <a:xfrm>
              <a:off x="7746573" y="5185716"/>
              <a:ext cx="1148225" cy="932932"/>
            </a:xfrm>
            <a:prstGeom prst="rect">
              <a:avLst/>
            </a:prstGeom>
            <a:noFill/>
            <a:ln w="9525">
              <a:noFill/>
              <a:miter lim="800000"/>
              <a:headEnd/>
              <a:tailEnd/>
            </a:ln>
          </p:spPr>
          <p:txBody>
            <a:bodyPr lIns="45720" tIns="18288" rIns="27432" bIns="18288"/>
            <a:lstStyle/>
            <a:p>
              <a:pPr>
                <a:lnSpc>
                  <a:spcPct val="85000"/>
                </a:lnSpc>
                <a:spcBef>
                  <a:spcPts val="200"/>
                </a:spcBef>
              </a:pPr>
              <a:endParaRPr lang="en-US" sz="1400" dirty="0">
                <a:solidFill>
                  <a:srgbClr val="CD28A5"/>
                </a:solidFill>
                <a:latin typeface="Arial Narrow" pitchFamily="112" charset="0"/>
              </a:endParaRPr>
            </a:p>
          </p:txBody>
        </p:sp>
      </p:grpSp>
      <p:sp>
        <p:nvSpPr>
          <p:cNvPr id="5" name="TextBox 4"/>
          <p:cNvSpPr txBox="1"/>
          <p:nvPr/>
        </p:nvSpPr>
        <p:spPr>
          <a:xfrm>
            <a:off x="748030" y="5779511"/>
            <a:ext cx="11443970" cy="329321"/>
          </a:xfrm>
          <a:prstGeom prst="rect">
            <a:avLst/>
          </a:prstGeom>
          <a:noFill/>
        </p:spPr>
        <p:txBody>
          <a:bodyPr wrap="square" rtlCol="0">
            <a:spAutoFit/>
          </a:bodyPr>
          <a:lstStyle/>
          <a:p>
            <a:pPr>
              <a:lnSpc>
                <a:spcPct val="70000"/>
              </a:lnSpc>
              <a:spcBef>
                <a:spcPts val="1000"/>
              </a:spcBef>
            </a:pPr>
            <a:r>
              <a:rPr lang="en-US" sz="1100" i="1" dirty="0">
                <a:solidFill>
                  <a:srgbClr val="69645A"/>
                </a:solidFill>
                <a:ea typeface="Microsoft Sans Serif" panose="020B0604020202020204" pitchFamily="34" charset="0"/>
                <a:cs typeface="Microsoft Sans Serif" panose="020B0604020202020204" pitchFamily="34" charset="0"/>
              </a:rPr>
              <a:t>Sources: 1. Report by the Philippine Commission on Women titled “The State of Filipino Women” dated May 24, 2018; 2. 2017 National Demographic and Health Survey by Philippine Statistics Authority; 3. Gender Inequality Index: United Nations Development </a:t>
            </a:r>
            <a:r>
              <a:rPr lang="en-US" sz="1100" i="1" dirty="0" err="1">
                <a:solidFill>
                  <a:srgbClr val="69645A"/>
                </a:solidFill>
                <a:ea typeface="Microsoft Sans Serif" panose="020B0604020202020204" pitchFamily="34" charset="0"/>
                <a:cs typeface="Microsoft Sans Serif" panose="020B0604020202020204" pitchFamily="34" charset="0"/>
              </a:rPr>
              <a:t>Programme</a:t>
            </a:r>
            <a:r>
              <a:rPr lang="en-US" sz="1100" i="1" dirty="0">
                <a:solidFill>
                  <a:srgbClr val="69645A"/>
                </a:solidFill>
                <a:ea typeface="Microsoft Sans Serif" panose="020B0604020202020204" pitchFamily="34" charset="0"/>
                <a:cs typeface="Microsoft Sans Serif" panose="020B0604020202020204" pitchFamily="34" charset="0"/>
              </a:rPr>
              <a:t>, Human Development Report 2016; 4. Gender Gap Index: World Economic Forum, the Global Gender Gap Report 2016.</a:t>
            </a:r>
          </a:p>
        </p:txBody>
      </p:sp>
    </p:spTree>
    <p:extLst>
      <p:ext uri="{BB962C8B-B14F-4D97-AF65-F5344CB8AC3E}">
        <p14:creationId xmlns:p14="http://schemas.microsoft.com/office/powerpoint/2010/main" val="26228743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p:cNvSpPr>
            <a:spLocks noGrp="1"/>
          </p:cNvSpPr>
          <p:nvPr>
            <p:ph type="ctrTitle" idx="4294967295"/>
          </p:nvPr>
        </p:nvSpPr>
        <p:spPr>
          <a:xfrm>
            <a:off x="0" y="1905000"/>
            <a:ext cx="10363200" cy="2079625"/>
          </a:xfrm>
        </p:spPr>
        <p:txBody>
          <a:bodyPr/>
          <a:lstStyle/>
          <a:p>
            <a:r>
              <a:rPr lang="en-US" dirty="0"/>
              <a:t>PowerPoint Infographics Sampler</a:t>
            </a:r>
          </a:p>
        </p:txBody>
      </p:sp>
      <p:sp>
        <p:nvSpPr>
          <p:cNvPr id="7" name="TextBox 6"/>
          <p:cNvSpPr txBox="1"/>
          <p:nvPr/>
        </p:nvSpPr>
        <p:spPr>
          <a:xfrm>
            <a:off x="53219" y="6566"/>
            <a:ext cx="5863547" cy="2323713"/>
          </a:xfrm>
          <a:prstGeom prst="rect">
            <a:avLst/>
          </a:prstGeom>
          <a:noFill/>
        </p:spPr>
        <p:txBody>
          <a:bodyPr wrap="square" rtlCol="0">
            <a:spAutoFit/>
          </a:bodyPr>
          <a:lstStyle/>
          <a:p>
            <a:endParaRPr lang="en-US" sz="2900" b="1" dirty="0" smtClean="0">
              <a:latin typeface="Times New Roman" panose="02020603050405020304" pitchFamily="18" charset="0"/>
              <a:ea typeface="Arial Black" charset="0"/>
              <a:cs typeface="Times New Roman" panose="02020603050405020304" pitchFamily="18" charset="0"/>
            </a:endParaRPr>
          </a:p>
          <a:p>
            <a:r>
              <a:rPr lang="en-US" sz="4400" dirty="0">
                <a:solidFill>
                  <a:srgbClr val="9BD7D7"/>
                </a:solidFill>
                <a:latin typeface="Avenir 85 Heavy" panose="020B0603020203020204" pitchFamily="34" charset="0"/>
                <a:ea typeface="Garamond"/>
                <a:cs typeface="Garamond"/>
              </a:rPr>
              <a:t>STATISTICS</a:t>
            </a:r>
            <a:r>
              <a:rPr lang="en-US" sz="2900" dirty="0" smtClean="0">
                <a:latin typeface="Times New Roman" panose="02020603050405020304" pitchFamily="18" charset="0"/>
                <a:ea typeface="Arial Black" charset="0"/>
                <a:cs typeface="Times New Roman" panose="02020603050405020304" pitchFamily="18" charset="0"/>
              </a:rPr>
              <a:t> </a:t>
            </a:r>
            <a:endParaRPr lang="en-US" sz="2900" dirty="0">
              <a:latin typeface="Times New Roman" panose="02020603050405020304" pitchFamily="18" charset="0"/>
              <a:ea typeface="Arial Black" charset="0"/>
              <a:cs typeface="Times New Roman" panose="02020603050405020304" pitchFamily="18" charset="0"/>
            </a:endParaRPr>
          </a:p>
          <a:p>
            <a:r>
              <a:rPr lang="en-US" sz="2400" dirty="0">
                <a:solidFill>
                  <a:srgbClr val="69645A"/>
                </a:solidFill>
                <a:ea typeface="Arial Black" charset="0"/>
                <a:cs typeface="Times New Roman" panose="02020603050405020304" pitchFamily="18" charset="0"/>
              </a:rPr>
              <a:t>Women Safety Modules under 2008 and 2013 National Demographic and Health Surveys conducted by Philippines Statistics Authority</a:t>
            </a:r>
          </a:p>
        </p:txBody>
      </p:sp>
      <p:sp>
        <p:nvSpPr>
          <p:cNvPr id="8" name="Rectangle 7">
            <a:extLst>
              <a:ext uri="{C183D7F6-B498-43B3-948B-1728B52AA6E4}">
                <adec:decorative xmlns:adec="http://schemas.microsoft.com/office/drawing/2017/decorative" xmlns="" val="1"/>
              </a:ext>
            </a:extLst>
          </p:cNvPr>
          <p:cNvSpPr/>
          <p:nvPr/>
        </p:nvSpPr>
        <p:spPr>
          <a:xfrm>
            <a:off x="343639" y="1555793"/>
            <a:ext cx="22860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Frame Lines">
            <a:extLst>
              <a:ext uri="{C183D7F6-B498-43B3-948B-1728B52AA6E4}">
                <adec:decorative xmlns:adec="http://schemas.microsoft.com/office/drawing/2017/decorative" xmlns="" val="1"/>
              </a:ext>
            </a:extLst>
          </p:cNvPr>
          <p:cNvGrpSpPr/>
          <p:nvPr/>
        </p:nvGrpSpPr>
        <p:grpSpPr>
          <a:xfrm>
            <a:off x="1588" y="0"/>
            <a:ext cx="12197242" cy="6858000"/>
            <a:chOff x="0" y="0"/>
            <a:chExt cx="12197242" cy="6858000"/>
          </a:xfrm>
        </p:grpSpPr>
        <p:grpSp>
          <p:nvGrpSpPr>
            <p:cNvPr id="10" name="Group 9"/>
            <p:cNvGrpSpPr/>
            <p:nvPr/>
          </p:nvGrpSpPr>
          <p:grpSpPr>
            <a:xfrm>
              <a:off x="0" y="0"/>
              <a:ext cx="12188825" cy="6858000"/>
              <a:chOff x="0" y="0"/>
              <a:chExt cx="12188825" cy="6858000"/>
            </a:xfrm>
          </p:grpSpPr>
          <p:cxnSp>
            <p:nvCxnSpPr>
              <p:cNvPr id="12" name="Straight Connector 11" descr="White horizontal divider line."/>
              <p:cNvCxnSpPr/>
              <p:nvPr/>
            </p:nvCxnSpPr>
            <p:spPr>
              <a:xfrm>
                <a:off x="0" y="3454399"/>
                <a:ext cx="121888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descr="White vertical divider line."/>
              <p:cNvCxnSpPr/>
              <p:nvPr/>
            </p:nvCxnSpPr>
            <p:spPr>
              <a:xfrm>
                <a:off x="6099495" y="0"/>
                <a:ext cx="0" cy="68580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White Boarder" descr="White boarder line."/>
            <p:cNvSpPr/>
            <p:nvPr/>
          </p:nvSpPr>
          <p:spPr>
            <a:xfrm>
              <a:off x="8417" y="0"/>
              <a:ext cx="12188825" cy="6858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6" name="Chart 15"/>
          <p:cNvGraphicFramePr/>
          <p:nvPr>
            <p:extLst>
              <p:ext uri="{D42A27DB-BD31-4B8C-83A1-F6EECF244321}">
                <p14:modId xmlns:p14="http://schemas.microsoft.com/office/powerpoint/2010/main" val="2880085529"/>
              </p:ext>
            </p:extLst>
          </p:nvPr>
        </p:nvGraphicFramePr>
        <p:xfrm>
          <a:off x="6108095" y="-44642"/>
          <a:ext cx="6082318" cy="34806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p:cNvGraphicFramePr/>
          <p:nvPr>
            <p:extLst>
              <p:ext uri="{D42A27DB-BD31-4B8C-83A1-F6EECF244321}">
                <p14:modId xmlns:p14="http://schemas.microsoft.com/office/powerpoint/2010/main" val="2192154003"/>
              </p:ext>
            </p:extLst>
          </p:nvPr>
        </p:nvGraphicFramePr>
        <p:xfrm>
          <a:off x="53219" y="2590800"/>
          <a:ext cx="6082318" cy="34806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p:cNvGraphicFramePr/>
          <p:nvPr>
            <p:extLst>
              <p:ext uri="{D42A27DB-BD31-4B8C-83A1-F6EECF244321}">
                <p14:modId xmlns:p14="http://schemas.microsoft.com/office/powerpoint/2010/main" val="1412825494"/>
              </p:ext>
            </p:extLst>
          </p:nvPr>
        </p:nvGraphicFramePr>
        <p:xfrm>
          <a:off x="6285401" y="3356738"/>
          <a:ext cx="5887994" cy="2718985"/>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Box 20"/>
          <p:cNvSpPr txBox="1"/>
          <p:nvPr/>
        </p:nvSpPr>
        <p:spPr>
          <a:xfrm>
            <a:off x="10342179" y="3529871"/>
            <a:ext cx="1650123" cy="2123658"/>
          </a:xfrm>
          <a:prstGeom prst="rect">
            <a:avLst/>
          </a:prstGeom>
          <a:noFill/>
        </p:spPr>
        <p:txBody>
          <a:bodyPr wrap="square" rtlCol="0">
            <a:spAutoFit/>
          </a:bodyPr>
          <a:lstStyle/>
          <a:p>
            <a:r>
              <a:rPr lang="en-US" sz="1900" dirty="0">
                <a:solidFill>
                  <a:srgbClr val="69645A"/>
                </a:solidFill>
                <a:ea typeface="Arial Black" charset="0"/>
                <a:cs typeface="Times New Roman" panose="02020603050405020304" pitchFamily="18" charset="0"/>
              </a:rPr>
              <a:t>Percentage distribution of women's help seeking behavior: 2013</a:t>
            </a:r>
          </a:p>
          <a:p>
            <a:endParaRPr lang="en-US" dirty="0"/>
          </a:p>
        </p:txBody>
      </p:sp>
      <p:sp>
        <p:nvSpPr>
          <p:cNvPr id="14" name="TextBox 13"/>
          <p:cNvSpPr txBox="1"/>
          <p:nvPr/>
        </p:nvSpPr>
        <p:spPr>
          <a:xfrm>
            <a:off x="60593" y="102513"/>
            <a:ext cx="6781800" cy="430887"/>
          </a:xfrm>
          <a:prstGeom prst="rect">
            <a:avLst/>
          </a:prstGeom>
          <a:noFill/>
        </p:spPr>
        <p:txBody>
          <a:bodyPr wrap="square" rtlCol="0">
            <a:spAutoFit/>
          </a:bodyPr>
          <a:lstStyle/>
          <a:p>
            <a:r>
              <a:rPr lang="en-US" sz="1050" i="1" dirty="0">
                <a:solidFill>
                  <a:srgbClr val="827D73"/>
                </a:solidFill>
              </a:rPr>
              <a:t>“Violence Against Women.” Philippines Commission on Women. May 2014. https://pcw.gov.ph/statistics/201405/statistics-violence-against-filipino-women</a:t>
            </a:r>
          </a:p>
        </p:txBody>
      </p:sp>
    </p:spTree>
    <p:extLst>
      <p:ext uri="{BB962C8B-B14F-4D97-AF65-F5344CB8AC3E}">
        <p14:creationId xmlns:p14="http://schemas.microsoft.com/office/powerpoint/2010/main" val="113652010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03249" y="284640"/>
            <a:ext cx="10321159" cy="1062756"/>
          </a:xfrm>
        </p:spPr>
        <p:txBody>
          <a:bodyPr>
            <a:normAutofit/>
          </a:bodyPr>
          <a:lstStyle/>
          <a:p>
            <a:r>
              <a:rPr lang="en-US" sz="4400" dirty="0">
                <a:solidFill>
                  <a:srgbClr val="9BD7D7"/>
                </a:solidFill>
                <a:ea typeface="Garamond"/>
                <a:cs typeface="Garamond"/>
              </a:rPr>
              <a:t>UN Women: GBV in the Philippines </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5200" y="1447800"/>
            <a:ext cx="4029071" cy="4412062"/>
          </a:xfrm>
          <a:prstGeom prst="rect">
            <a:avLst/>
          </a:prstGeom>
          <a:ln w="31750">
            <a:solidFill>
              <a:srgbClr val="00BAAE"/>
            </a:solidFill>
          </a:ln>
        </p:spPr>
      </p:pic>
      <p:graphicFrame>
        <p:nvGraphicFramePr>
          <p:cNvPr id="11" name="Diagram 10"/>
          <p:cNvGraphicFramePr/>
          <p:nvPr>
            <p:extLst>
              <p:ext uri="{D42A27DB-BD31-4B8C-83A1-F6EECF244321}">
                <p14:modId xmlns:p14="http://schemas.microsoft.com/office/powerpoint/2010/main" val="4109529851"/>
              </p:ext>
            </p:extLst>
          </p:nvPr>
        </p:nvGraphicFramePr>
        <p:xfrm>
          <a:off x="669390" y="1832217"/>
          <a:ext cx="6180081" cy="4304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693683" y="1347396"/>
            <a:ext cx="5739328" cy="461665"/>
          </a:xfrm>
          <a:prstGeom prst="rect">
            <a:avLst/>
          </a:prstGeom>
          <a:noFill/>
        </p:spPr>
        <p:txBody>
          <a:bodyPr wrap="none" rtlCol="0">
            <a:spAutoFit/>
          </a:bodyPr>
          <a:lstStyle/>
          <a:p>
            <a:r>
              <a:rPr lang="en-US" sz="2400" dirty="0">
                <a:solidFill>
                  <a:srgbClr val="69645A"/>
                </a:solidFill>
                <a:ea typeface="Arial Black" charset="0"/>
                <a:cs typeface="Times New Roman" panose="02020603050405020304" pitchFamily="18" charset="0"/>
              </a:rPr>
              <a:t>Global Database on Violence against Women</a:t>
            </a:r>
          </a:p>
        </p:txBody>
      </p:sp>
    </p:spTree>
    <p:extLst>
      <p:ext uri="{BB962C8B-B14F-4D97-AF65-F5344CB8AC3E}">
        <p14:creationId xmlns:p14="http://schemas.microsoft.com/office/powerpoint/2010/main" val="11274316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Small Group Discussion/Large Group Report Back</a:t>
            </a:r>
          </a:p>
        </p:txBody>
      </p:sp>
      <p:sp>
        <p:nvSpPr>
          <p:cNvPr id="3" name="Content Placeholder 2"/>
          <p:cNvSpPr>
            <a:spLocks noGrp="1"/>
          </p:cNvSpPr>
          <p:nvPr>
            <p:ph idx="1"/>
          </p:nvPr>
        </p:nvSpPr>
        <p:spPr/>
        <p:txBody>
          <a:bodyPr/>
          <a:lstStyle/>
          <a:p>
            <a:r>
              <a:rPr lang="en-US" dirty="0" smtClean="0"/>
              <a:t>Discuss ways VAW/GBV could or has come into play in your role(s) at Avon</a:t>
            </a:r>
          </a:p>
          <a:p>
            <a:pPr marL="0" indent="0">
              <a:buNone/>
            </a:pPr>
            <a:endParaRPr lang="en-US" i="1" dirty="0"/>
          </a:p>
          <a:p>
            <a:r>
              <a:rPr lang="en-US" i="1" dirty="0" smtClean="0"/>
              <a:t>Caveat: Disclosures </a:t>
            </a:r>
          </a:p>
        </p:txBody>
      </p:sp>
    </p:spTree>
    <p:extLst>
      <p:ext uri="{BB962C8B-B14F-4D97-AF65-F5344CB8AC3E}">
        <p14:creationId xmlns:p14="http://schemas.microsoft.com/office/powerpoint/2010/main" val="20230460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Role play: Vanessa &amp; </a:t>
            </a:r>
            <a:r>
              <a:rPr lang="en-US" dirty="0" err="1">
                <a:solidFill>
                  <a:srgbClr val="9BD7D7"/>
                </a:solidFill>
                <a:ea typeface="Garamond"/>
                <a:cs typeface="Garamond"/>
              </a:rPr>
              <a:t>Charice</a:t>
            </a:r>
            <a:endParaRPr lang="en-US" dirty="0">
              <a:solidFill>
                <a:srgbClr val="9BD7D7"/>
              </a:solidFill>
              <a:ea typeface="Garamond"/>
              <a:cs typeface="Garamond"/>
            </a:endParaRPr>
          </a:p>
        </p:txBody>
      </p:sp>
      <p:sp>
        <p:nvSpPr>
          <p:cNvPr id="3" name="Content Placeholder 2"/>
          <p:cNvSpPr>
            <a:spLocks noGrp="1"/>
          </p:cNvSpPr>
          <p:nvPr>
            <p:ph idx="1"/>
          </p:nvPr>
        </p:nvSpPr>
        <p:spPr>
          <a:xfrm>
            <a:off x="955651" y="1905001"/>
            <a:ext cx="9083699" cy="4271962"/>
          </a:xfrm>
        </p:spPr>
        <p:txBody>
          <a:bodyPr>
            <a:normAutofit/>
          </a:bodyPr>
          <a:lstStyle/>
          <a:p>
            <a:pPr marL="0" indent="0">
              <a:buNone/>
            </a:pPr>
            <a:r>
              <a:rPr lang="en-US" sz="3200" dirty="0" smtClean="0"/>
              <a:t>At your tables: </a:t>
            </a:r>
            <a:endParaRPr lang="en-US" sz="3200" dirty="0"/>
          </a:p>
          <a:p>
            <a:r>
              <a:rPr lang="en-US" dirty="0" smtClean="0"/>
              <a:t>Table Faculty plays role of Vanessa </a:t>
            </a:r>
            <a:endParaRPr lang="en-US" dirty="0"/>
          </a:p>
          <a:p>
            <a:r>
              <a:rPr lang="en-US" dirty="0"/>
              <a:t> </a:t>
            </a:r>
            <a:r>
              <a:rPr lang="en-US" dirty="0" smtClean="0"/>
              <a:t>2 people play role of interviewers</a:t>
            </a:r>
            <a:endParaRPr lang="en-US" dirty="0"/>
          </a:p>
          <a:p>
            <a:r>
              <a:rPr lang="en-US" dirty="0" smtClean="0"/>
              <a:t>2 people play role of observers, </a:t>
            </a:r>
            <a:r>
              <a:rPr lang="en-US" dirty="0"/>
              <a:t>who will watch the interview and then give the </a:t>
            </a:r>
            <a:r>
              <a:rPr lang="en-US" dirty="0" smtClean="0"/>
              <a:t>interviewer(s) </a:t>
            </a:r>
            <a:r>
              <a:rPr lang="en-US" dirty="0"/>
              <a:t>feedback about what they observed during the </a:t>
            </a:r>
            <a:r>
              <a:rPr lang="en-US" dirty="0" smtClean="0"/>
              <a:t>interview</a:t>
            </a:r>
            <a:endParaRPr lang="en-US" dirty="0"/>
          </a:p>
        </p:txBody>
      </p:sp>
      <p:sp>
        <p:nvSpPr>
          <p:cNvPr id="4" name="Footer Placeholder 3">
            <a:extLst>
              <a:ext uri="{FF2B5EF4-FFF2-40B4-BE49-F238E27FC236}">
                <a16:creationId xmlns:a16="http://schemas.microsoft.com/office/drawing/2014/main" id="{7EDCC893-178B-44AB-A6EF-68D4CB0A34B3}"/>
              </a:ext>
            </a:extLst>
          </p:cNvPr>
          <p:cNvSpPr>
            <a:spLocks noGrp="1"/>
          </p:cNvSpPr>
          <p:nvPr>
            <p:ph type="ftr" sz="quarter" idx="11"/>
          </p:nvPr>
        </p:nvSpPr>
        <p:spPr>
          <a:xfrm>
            <a:off x="492512" y="5698428"/>
            <a:ext cx="4114800" cy="365125"/>
          </a:xfrm>
        </p:spPr>
        <p:txBody>
          <a:bodyPr/>
          <a:lstStyle/>
          <a:p>
            <a:r>
              <a:rPr lang="en-US" sz="1100" i="1" dirty="0">
                <a:solidFill>
                  <a:srgbClr val="69645A"/>
                </a:solidFill>
                <a:ea typeface="Microsoft Sans Serif" panose="020B0604020202020204" pitchFamily="34" charset="0"/>
                <a:cs typeface="Microsoft Sans Serif" panose="020B0604020202020204" pitchFamily="34" charset="0"/>
              </a:rPr>
              <a:t>Florida Council Against Sexual Violence</a:t>
            </a:r>
          </a:p>
        </p:txBody>
      </p:sp>
    </p:spTree>
    <p:extLst>
      <p:ext uri="{BB962C8B-B14F-4D97-AF65-F5344CB8AC3E}">
        <p14:creationId xmlns:p14="http://schemas.microsoft.com/office/powerpoint/2010/main" val="8543387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smtClean="0">
                <a:solidFill>
                  <a:srgbClr val="80CECD"/>
                </a:solidFill>
              </a:rPr>
              <a:t> Definitions</a:t>
            </a:r>
            <a:endParaRPr lang="en-US" sz="4799" dirty="0">
              <a:solidFill>
                <a:srgbClr val="80CECD"/>
              </a:solidFill>
            </a:endParaRPr>
          </a:p>
        </p:txBody>
      </p:sp>
    </p:spTree>
    <p:extLst>
      <p:ext uri="{BB962C8B-B14F-4D97-AF65-F5344CB8AC3E}">
        <p14:creationId xmlns:p14="http://schemas.microsoft.com/office/powerpoint/2010/main" val="39568965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a:solidFill>
                  <a:srgbClr val="9BD7D7"/>
                </a:solidFill>
              </a:rPr>
              <a:t>What is Gender?</a:t>
            </a:r>
          </a:p>
        </p:txBody>
      </p:sp>
    </p:spTree>
    <p:extLst>
      <p:ext uri="{BB962C8B-B14F-4D97-AF65-F5344CB8AC3E}">
        <p14:creationId xmlns:p14="http://schemas.microsoft.com/office/powerpoint/2010/main" val="38051587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tand4her_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05000" y="609600"/>
            <a:ext cx="8398933" cy="4724400"/>
          </a:xfrm>
          <a:prstGeom prst="rect">
            <a:avLst/>
          </a:prstGeom>
        </p:spPr>
      </p:pic>
    </p:spTree>
    <p:extLst>
      <p:ext uri="{BB962C8B-B14F-4D97-AF65-F5344CB8AC3E}">
        <p14:creationId xmlns:p14="http://schemas.microsoft.com/office/powerpoint/2010/main" val="358010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hold" display="0">
                  <p:stCondLst>
                    <p:cond delay="indefinite"/>
                  </p:stCondLst>
                </p:cTn>
                <p:tgtEl>
                  <p:spTgt spid="4"/>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Sex vs. Gender</a:t>
            </a:r>
          </a:p>
        </p:txBody>
      </p:sp>
      <p:sp>
        <p:nvSpPr>
          <p:cNvPr id="3" name="Content Placeholder 2"/>
          <p:cNvSpPr>
            <a:spLocks noGrp="1"/>
          </p:cNvSpPr>
          <p:nvPr>
            <p:ph idx="1"/>
          </p:nvPr>
        </p:nvSpPr>
        <p:spPr/>
        <p:txBody>
          <a:bodyPr>
            <a:normAutofit/>
          </a:bodyPr>
          <a:lstStyle/>
          <a:p>
            <a:pPr lvl="0"/>
            <a:r>
              <a:rPr lang="en-US" sz="3200" dirty="0"/>
              <a:t>Sex refers to the biological and physiological characteristics of males and </a:t>
            </a:r>
            <a:r>
              <a:rPr lang="en-US" sz="3200" dirty="0" smtClean="0"/>
              <a:t>females (e.g. reproductive organs, chromosomes, hormones)</a:t>
            </a:r>
            <a:endParaRPr lang="en-US" sz="3200" dirty="0"/>
          </a:p>
          <a:p>
            <a:pPr lvl="0"/>
            <a:r>
              <a:rPr lang="en-US" sz="3200" dirty="0"/>
              <a:t>Gender r</a:t>
            </a:r>
            <a:r>
              <a:rPr lang="en-US" sz="3200" dirty="0" smtClean="0"/>
              <a:t>efers </a:t>
            </a:r>
            <a:r>
              <a:rPr lang="en-US" sz="3200" dirty="0"/>
              <a:t>to the norms, roles, relationships, activities, responsibilities, and attitudes of women and men. It varies from society to society and it can be </a:t>
            </a:r>
            <a:r>
              <a:rPr lang="en-US" sz="3200" dirty="0" smtClean="0"/>
              <a:t>changed</a:t>
            </a:r>
            <a:endParaRPr lang="en-US" sz="3200" dirty="0"/>
          </a:p>
          <a:p>
            <a:pPr marL="0" indent="0">
              <a:buNone/>
            </a:pPr>
            <a:endParaRPr lang="en-US" dirty="0"/>
          </a:p>
        </p:txBody>
      </p:sp>
      <p:sp>
        <p:nvSpPr>
          <p:cNvPr id="4" name="TextBox 3"/>
          <p:cNvSpPr txBox="1"/>
          <p:nvPr/>
        </p:nvSpPr>
        <p:spPr>
          <a:xfrm>
            <a:off x="685800" y="5791200"/>
            <a:ext cx="2364581" cy="261610"/>
          </a:xfrm>
          <a:prstGeom prst="rect">
            <a:avLst/>
          </a:prstGeom>
          <a:noFill/>
        </p:spPr>
        <p:txBody>
          <a:bodyPr wrap="square" rtlCol="0">
            <a:spAutoFit/>
          </a:bodyPr>
          <a:lstStyle/>
          <a:p>
            <a:r>
              <a:rPr lang="en-US" sz="1100" i="1" dirty="0" smtClean="0">
                <a:solidFill>
                  <a:srgbClr val="827D73"/>
                </a:solidFill>
              </a:rPr>
              <a:t>Engender Health</a:t>
            </a:r>
            <a:endParaRPr lang="en-US" sz="1100" i="1" dirty="0">
              <a:solidFill>
                <a:srgbClr val="827D73"/>
              </a:solidFill>
            </a:endParaRPr>
          </a:p>
        </p:txBody>
      </p:sp>
    </p:spTree>
    <p:extLst>
      <p:ext uri="{BB962C8B-B14F-4D97-AF65-F5344CB8AC3E}">
        <p14:creationId xmlns:p14="http://schemas.microsoft.com/office/powerpoint/2010/main" val="164329269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Gender</a:t>
            </a:r>
          </a:p>
        </p:txBody>
      </p:sp>
      <p:sp>
        <p:nvSpPr>
          <p:cNvPr id="3" name="Content Placeholder 2"/>
          <p:cNvSpPr>
            <a:spLocks noGrp="1"/>
          </p:cNvSpPr>
          <p:nvPr>
            <p:ph idx="1"/>
          </p:nvPr>
        </p:nvSpPr>
        <p:spPr/>
        <p:txBody>
          <a:bodyPr>
            <a:normAutofit/>
          </a:bodyPr>
          <a:lstStyle/>
          <a:p>
            <a:r>
              <a:rPr lang="en-US" sz="3200" dirty="0"/>
              <a:t>Gender roles, relationships and responsibilities result in different opportunities and limitations for women and </a:t>
            </a:r>
            <a:r>
              <a:rPr lang="en-US" sz="3200" dirty="0" smtClean="0"/>
              <a:t>men</a:t>
            </a:r>
          </a:p>
          <a:p>
            <a:endParaRPr lang="en-US" sz="3200" dirty="0"/>
          </a:p>
          <a:p>
            <a:r>
              <a:rPr lang="en-US" sz="3200" dirty="0"/>
              <a:t>Roles are hierarchical and privilege one gender over another, leading to unequal power relations </a:t>
            </a:r>
          </a:p>
          <a:p>
            <a:endParaRPr lang="en-US" sz="3200" dirty="0"/>
          </a:p>
        </p:txBody>
      </p:sp>
    </p:spTree>
    <p:extLst>
      <p:ext uri="{BB962C8B-B14F-4D97-AF65-F5344CB8AC3E}">
        <p14:creationId xmlns:p14="http://schemas.microsoft.com/office/powerpoint/2010/main" val="11137487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0837"/>
            <a:ext cx="10515600" cy="1325563"/>
          </a:xfrm>
        </p:spPr>
        <p:txBody>
          <a:bodyPr>
            <a:normAutofit/>
          </a:bodyPr>
          <a:lstStyle/>
          <a:p>
            <a:pPr algn="ctr"/>
            <a:r>
              <a:rPr lang="en-US" dirty="0">
                <a:solidFill>
                  <a:srgbClr val="9BD7D7"/>
                </a:solidFill>
                <a:ea typeface="Garamond"/>
                <a:cs typeface="Garamond"/>
              </a:rPr>
              <a:t>Social </a:t>
            </a:r>
            <a:r>
              <a:rPr lang="en-US" dirty="0" smtClean="0">
                <a:solidFill>
                  <a:srgbClr val="9BD7D7"/>
                </a:solidFill>
                <a:ea typeface="Garamond"/>
                <a:cs typeface="Garamond"/>
              </a:rPr>
              <a:t>Construct </a:t>
            </a:r>
            <a:r>
              <a:rPr lang="en-US" dirty="0">
                <a:solidFill>
                  <a:srgbClr val="9BD7D7"/>
                </a:solidFill>
                <a:ea typeface="Garamond"/>
                <a:cs typeface="Garamond"/>
              </a:rPr>
              <a:t>of </a:t>
            </a:r>
            <a:r>
              <a:rPr lang="en-US" dirty="0" smtClean="0">
                <a:solidFill>
                  <a:srgbClr val="9BD7D7"/>
                </a:solidFill>
                <a:ea typeface="Garamond"/>
                <a:cs typeface="Garamond"/>
              </a:rPr>
              <a:t>Gender </a:t>
            </a:r>
            <a:endParaRPr lang="en-US" dirty="0">
              <a:solidFill>
                <a:srgbClr val="9BD7D7"/>
              </a:solidFill>
              <a:ea typeface="Garamond"/>
              <a:cs typeface="Garamond"/>
            </a:endParaRPr>
          </a:p>
        </p:txBody>
      </p:sp>
      <p:sp>
        <p:nvSpPr>
          <p:cNvPr id="3" name="Content Placeholder 2"/>
          <p:cNvSpPr>
            <a:spLocks noGrp="1"/>
          </p:cNvSpPr>
          <p:nvPr>
            <p:ph idx="1"/>
          </p:nvPr>
        </p:nvSpPr>
        <p:spPr>
          <a:xfrm>
            <a:off x="838200" y="1535693"/>
            <a:ext cx="10515600" cy="4351338"/>
          </a:xfrm>
        </p:spPr>
        <p:txBody>
          <a:bodyPr>
            <a:normAutofit/>
          </a:bodyPr>
          <a:lstStyle/>
          <a:p>
            <a:pPr lvl="0"/>
            <a:r>
              <a:rPr lang="en-US" sz="3200" dirty="0" smtClean="0"/>
              <a:t>Gender describes different expectations, roles, beliefs and behaviors “assigned” to men and women – sometimes knows as “masculinity</a:t>
            </a:r>
            <a:r>
              <a:rPr lang="en-US" sz="3200" dirty="0"/>
              <a:t>” or “femininity” </a:t>
            </a:r>
            <a:endParaRPr lang="en-US" sz="3200" dirty="0" smtClean="0"/>
          </a:p>
          <a:p>
            <a:pPr lvl="0"/>
            <a:r>
              <a:rPr lang="en-US" sz="3200" dirty="0" smtClean="0"/>
              <a:t>Gender, or masculinity and femininity, based on social, religious, cultural and historical norms about what is deemed appropriate for men/boys and women/girls</a:t>
            </a:r>
          </a:p>
          <a:p>
            <a:pPr lvl="0"/>
            <a:r>
              <a:rPr lang="en-US" sz="3200" dirty="0" smtClean="0"/>
              <a:t>There are no “right” or “</a:t>
            </a:r>
            <a:r>
              <a:rPr lang="en-US" sz="3200" dirty="0"/>
              <a:t>w</a:t>
            </a:r>
            <a:r>
              <a:rPr lang="en-US" sz="3200" dirty="0" smtClean="0"/>
              <a:t>rong” gender norms, but they can contribute to mistreatment of one sex over another and differences in power and opportunism</a:t>
            </a:r>
            <a:endParaRPr lang="en-US" sz="3200" dirty="0"/>
          </a:p>
          <a:p>
            <a:endParaRPr lang="en-US" dirty="0"/>
          </a:p>
        </p:txBody>
      </p:sp>
    </p:spTree>
    <p:extLst>
      <p:ext uri="{BB962C8B-B14F-4D97-AF65-F5344CB8AC3E}">
        <p14:creationId xmlns:p14="http://schemas.microsoft.com/office/powerpoint/2010/main" val="404925465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92838" y="273159"/>
            <a:ext cx="8482396" cy="4990217"/>
          </a:xfrm>
          <a:prstGeom prst="rect">
            <a:avLst/>
          </a:prstGeom>
          <a:ln w="31750">
            <a:solidFill>
              <a:srgbClr val="00BAAE"/>
            </a:solidFill>
          </a:ln>
        </p:spPr>
      </p:pic>
      <p:sp>
        <p:nvSpPr>
          <p:cNvPr id="2" name="TextBox 1"/>
          <p:cNvSpPr txBox="1"/>
          <p:nvPr/>
        </p:nvSpPr>
        <p:spPr>
          <a:xfrm>
            <a:off x="457200" y="5715000"/>
            <a:ext cx="10184200" cy="430887"/>
          </a:xfrm>
          <a:prstGeom prst="rect">
            <a:avLst/>
          </a:prstGeom>
          <a:noFill/>
        </p:spPr>
        <p:txBody>
          <a:bodyPr wrap="square" rtlCol="0">
            <a:spAutoFit/>
          </a:bodyPr>
          <a:lstStyle/>
          <a:p>
            <a:r>
              <a:rPr lang="en-US" sz="1100" i="1" dirty="0">
                <a:solidFill>
                  <a:srgbClr val="69645A"/>
                </a:solidFill>
                <a:ea typeface="Microsoft Sans Serif" panose="020B0604020202020204" pitchFamily="34" charset="0"/>
                <a:cs typeface="Microsoft Sans Serif" panose="020B0604020202020204" pitchFamily="34" charset="0"/>
                <a:hlinkClick r:id="rId3"/>
              </a:rPr>
              <a:t>https://core.ac.uk/download/pdf/77101394.pdf</a:t>
            </a:r>
            <a:endParaRPr lang="en-US" sz="1100" i="1" dirty="0">
              <a:solidFill>
                <a:srgbClr val="69645A"/>
              </a:solidFill>
              <a:ea typeface="Microsoft Sans Serif" panose="020B0604020202020204" pitchFamily="34" charset="0"/>
              <a:cs typeface="Microsoft Sans Serif" panose="020B0604020202020204" pitchFamily="34" charset="0"/>
            </a:endParaRPr>
          </a:p>
          <a:p>
            <a:endParaRPr lang="en-US" sz="1100" dirty="0"/>
          </a:p>
        </p:txBody>
      </p:sp>
    </p:spTree>
    <p:extLst>
      <p:ext uri="{BB962C8B-B14F-4D97-AF65-F5344CB8AC3E}">
        <p14:creationId xmlns:p14="http://schemas.microsoft.com/office/powerpoint/2010/main" val="331061425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0837"/>
            <a:ext cx="10515600" cy="1325563"/>
          </a:xfrm>
        </p:spPr>
        <p:txBody>
          <a:bodyPr>
            <a:normAutofit/>
          </a:bodyPr>
          <a:lstStyle/>
          <a:p>
            <a:pPr algn="ctr"/>
            <a:r>
              <a:rPr lang="en-US" dirty="0">
                <a:solidFill>
                  <a:srgbClr val="9BD7D7"/>
                </a:solidFill>
                <a:ea typeface="Garamond"/>
                <a:cs typeface="Garamond"/>
              </a:rPr>
              <a:t>Power &amp; Social Norms</a:t>
            </a:r>
          </a:p>
        </p:txBody>
      </p:sp>
      <p:sp>
        <p:nvSpPr>
          <p:cNvPr id="3" name="Content Placeholder 2"/>
          <p:cNvSpPr>
            <a:spLocks noGrp="1"/>
          </p:cNvSpPr>
          <p:nvPr>
            <p:ph idx="1"/>
          </p:nvPr>
        </p:nvSpPr>
        <p:spPr>
          <a:xfrm>
            <a:off x="838200" y="1524794"/>
            <a:ext cx="10515600" cy="4351338"/>
          </a:xfrm>
        </p:spPr>
        <p:txBody>
          <a:bodyPr>
            <a:normAutofit/>
          </a:bodyPr>
          <a:lstStyle/>
          <a:p>
            <a:pPr marL="0" indent="0">
              <a:buNone/>
            </a:pPr>
            <a:r>
              <a:rPr lang="en-US" sz="3200" b="1" dirty="0" smtClean="0"/>
              <a:t>Gender Socialization: </a:t>
            </a:r>
            <a:r>
              <a:rPr lang="en-US" sz="3200" dirty="0" smtClean="0"/>
              <a:t>From an early </a:t>
            </a:r>
            <a:r>
              <a:rPr lang="en-US" sz="3200" dirty="0"/>
              <a:t>age, this process is done differently for </a:t>
            </a:r>
            <a:r>
              <a:rPr lang="en-US" sz="3200" dirty="0" smtClean="0"/>
              <a:t>boys </a:t>
            </a:r>
            <a:r>
              <a:rPr lang="en-US" sz="3200" dirty="0"/>
              <a:t>than for girls, enhancing behaviors and attitudes in each sex based on what society considers as the feminine and masculine, </a:t>
            </a:r>
            <a:r>
              <a:rPr lang="en-US" sz="3200" dirty="0" smtClean="0"/>
              <a:t>i.e. </a:t>
            </a:r>
            <a:r>
              <a:rPr lang="en-US" sz="3200" dirty="0"/>
              <a:t>, to its gender role </a:t>
            </a:r>
          </a:p>
        </p:txBody>
      </p:sp>
      <p:grpSp>
        <p:nvGrpSpPr>
          <p:cNvPr id="4" name="Grupo 3"/>
          <p:cNvGrpSpPr/>
          <p:nvPr/>
        </p:nvGrpSpPr>
        <p:grpSpPr>
          <a:xfrm>
            <a:off x="1335882" y="3700463"/>
            <a:ext cx="3550444" cy="2055018"/>
            <a:chOff x="7083176" y="2521767"/>
            <a:chExt cx="4873855" cy="2726508"/>
          </a:xfrm>
        </p:grpSpPr>
        <p:pic>
          <p:nvPicPr>
            <p:cNvPr id="5" name="Picture 4" descr="Resultado de imagen para GENDER STEREOTYPES"/>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083176" y="2521767"/>
              <a:ext cx="4873855" cy="2726508"/>
            </a:xfrm>
            <a:prstGeom prst="rect">
              <a:avLst/>
            </a:prstGeom>
            <a:solidFill>
              <a:srgbClr val="FFFFFF"/>
            </a:solidFill>
            <a:ln w="31750">
              <a:solidFill>
                <a:srgbClr val="00BAAE"/>
              </a:solidFill>
            </a:ln>
          </p:spPr>
        </p:pic>
        <p:sp>
          <p:nvSpPr>
            <p:cNvPr id="6" name="Rectángulo 1"/>
            <p:cNvSpPr/>
            <p:nvPr/>
          </p:nvSpPr>
          <p:spPr>
            <a:xfrm>
              <a:off x="9172575" y="2838450"/>
              <a:ext cx="2381250" cy="295275"/>
            </a:xfrm>
            <a:prstGeom prst="rect">
              <a:avLst/>
            </a:prstGeom>
            <a:solidFill>
              <a:srgbClr val="FFFFFF"/>
            </a:solidFill>
            <a:ln w="31750">
              <a:solidFill>
                <a:srgbClr val="00BA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srgbClr val="F0F0F0"/>
                </a:solidFill>
                <a:effectLst/>
                <a:uLnTx/>
                <a:uFillTx/>
                <a:latin typeface="Helvetica"/>
                <a:ea typeface="+mn-ea"/>
                <a:cs typeface="+mn-cs"/>
              </a:endParaRPr>
            </a:p>
          </p:txBody>
        </p:sp>
      </p:grpSp>
      <p:sp>
        <p:nvSpPr>
          <p:cNvPr id="7" name="Rectángulo 21">
            <a:extLst>
              <a:ext uri="{FF2B5EF4-FFF2-40B4-BE49-F238E27FC236}">
                <a16:creationId xmlns:a16="http://schemas.microsoft.com/office/drawing/2014/main" id="{06BE3F7C-C97B-46E9-995D-5637275E13DC}"/>
              </a:ext>
            </a:extLst>
          </p:cNvPr>
          <p:cNvSpPr/>
          <p:nvPr/>
        </p:nvSpPr>
        <p:spPr>
          <a:xfrm>
            <a:off x="5408866" y="3570267"/>
            <a:ext cx="4605928" cy="1754326"/>
          </a:xfrm>
          <a:prstGeom prst="rect">
            <a:avLst/>
          </a:prstGeom>
        </p:spPr>
        <p:txBody>
          <a:bodyPr wrap="square">
            <a:spAutoFit/>
          </a:bodyPr>
          <a:lstStyle/>
          <a:p>
            <a:pPr algn="ctr"/>
            <a:r>
              <a:rPr lang="es-AR" sz="2800" dirty="0" err="1">
                <a:solidFill>
                  <a:srgbClr val="69645A"/>
                </a:solidFill>
              </a:rPr>
              <a:t>By</a:t>
            </a:r>
            <a:r>
              <a:rPr lang="es-AR" sz="2800" dirty="0">
                <a:solidFill>
                  <a:srgbClr val="69645A"/>
                </a:solidFill>
              </a:rPr>
              <a:t> </a:t>
            </a:r>
            <a:r>
              <a:rPr lang="es-AR" sz="2800" dirty="0" err="1">
                <a:solidFill>
                  <a:srgbClr val="69645A"/>
                </a:solidFill>
              </a:rPr>
              <a:t>the</a:t>
            </a:r>
            <a:r>
              <a:rPr lang="es-AR" sz="2800" dirty="0">
                <a:solidFill>
                  <a:srgbClr val="69645A"/>
                </a:solidFill>
              </a:rPr>
              <a:t> </a:t>
            </a:r>
            <a:r>
              <a:rPr lang="es-AR" sz="2800" dirty="0" err="1">
                <a:solidFill>
                  <a:srgbClr val="69645A"/>
                </a:solidFill>
              </a:rPr>
              <a:t>age</a:t>
            </a:r>
            <a:r>
              <a:rPr lang="es-AR" sz="2800" dirty="0">
                <a:solidFill>
                  <a:srgbClr val="69645A"/>
                </a:solidFill>
              </a:rPr>
              <a:t> of 6, </a:t>
            </a:r>
            <a:r>
              <a:rPr lang="es-AR" sz="2800" dirty="0" err="1">
                <a:solidFill>
                  <a:srgbClr val="69645A"/>
                </a:solidFill>
              </a:rPr>
              <a:t>most</a:t>
            </a:r>
            <a:r>
              <a:rPr lang="es-AR" sz="2800" dirty="0">
                <a:solidFill>
                  <a:srgbClr val="69645A"/>
                </a:solidFill>
              </a:rPr>
              <a:t> </a:t>
            </a:r>
            <a:r>
              <a:rPr lang="es-AR" sz="2800" dirty="0" err="1">
                <a:solidFill>
                  <a:srgbClr val="69645A"/>
                </a:solidFill>
              </a:rPr>
              <a:t>kids</a:t>
            </a:r>
            <a:r>
              <a:rPr lang="es-AR" sz="2800" dirty="0">
                <a:solidFill>
                  <a:srgbClr val="69645A"/>
                </a:solidFill>
              </a:rPr>
              <a:t> </a:t>
            </a:r>
            <a:r>
              <a:rPr lang="es-AR" sz="2800" dirty="0" err="1">
                <a:solidFill>
                  <a:srgbClr val="69645A"/>
                </a:solidFill>
              </a:rPr>
              <a:t>think</a:t>
            </a:r>
            <a:r>
              <a:rPr lang="es-AR" sz="2800" dirty="0">
                <a:solidFill>
                  <a:srgbClr val="69645A"/>
                </a:solidFill>
              </a:rPr>
              <a:t> </a:t>
            </a:r>
            <a:r>
              <a:rPr lang="es-AR" sz="2800" dirty="0" err="1">
                <a:solidFill>
                  <a:srgbClr val="69645A"/>
                </a:solidFill>
              </a:rPr>
              <a:t>boys</a:t>
            </a:r>
            <a:r>
              <a:rPr lang="es-AR" sz="2800" dirty="0">
                <a:solidFill>
                  <a:srgbClr val="69645A"/>
                </a:solidFill>
              </a:rPr>
              <a:t> are </a:t>
            </a:r>
            <a:r>
              <a:rPr lang="es-AR" sz="2800" dirty="0" err="1">
                <a:solidFill>
                  <a:srgbClr val="69645A"/>
                </a:solidFill>
              </a:rPr>
              <a:t>better</a:t>
            </a:r>
            <a:r>
              <a:rPr lang="es-AR" sz="2800" dirty="0">
                <a:solidFill>
                  <a:srgbClr val="69645A"/>
                </a:solidFill>
              </a:rPr>
              <a:t> at </a:t>
            </a:r>
            <a:r>
              <a:rPr lang="es-AR" sz="2800" dirty="0" err="1">
                <a:solidFill>
                  <a:srgbClr val="69645A"/>
                </a:solidFill>
              </a:rPr>
              <a:t>math</a:t>
            </a:r>
            <a:r>
              <a:rPr lang="es-AR" sz="2800" dirty="0">
                <a:solidFill>
                  <a:srgbClr val="69645A"/>
                </a:solidFill>
              </a:rPr>
              <a:t> and </a:t>
            </a:r>
            <a:r>
              <a:rPr lang="es-AR" sz="2800" dirty="0" err="1">
                <a:solidFill>
                  <a:srgbClr val="69645A"/>
                </a:solidFill>
              </a:rPr>
              <a:t>programming</a:t>
            </a:r>
            <a:r>
              <a:rPr lang="es-AR" sz="2800" dirty="0">
                <a:solidFill>
                  <a:srgbClr val="69645A"/>
                </a:solidFill>
              </a:rPr>
              <a:t> </a:t>
            </a:r>
            <a:r>
              <a:rPr lang="es-AR" sz="2800" dirty="0" err="1">
                <a:solidFill>
                  <a:srgbClr val="69645A"/>
                </a:solidFill>
              </a:rPr>
              <a:t>skills</a:t>
            </a:r>
            <a:r>
              <a:rPr lang="es-AR" sz="2800" dirty="0">
                <a:solidFill>
                  <a:srgbClr val="69645A"/>
                </a:solidFill>
              </a:rPr>
              <a:t>.</a:t>
            </a:r>
            <a:r>
              <a:rPr lang="es-AR" sz="2400" b="1" dirty="0">
                <a:solidFill>
                  <a:srgbClr val="FFFFFF"/>
                </a:solidFill>
                <a:effectLst>
                  <a:outerShdw blurRad="38100" dist="38100" dir="2700000" algn="tl">
                    <a:srgbClr val="000000">
                      <a:alpha val="43137"/>
                    </a:srgbClr>
                  </a:outerShdw>
                </a:effectLst>
                <a:latin typeface="HelveticaNeueLT Std Lt" panose="020B0403020202020204" pitchFamily="34" charset="0"/>
              </a:rPr>
              <a:t/>
            </a:r>
            <a:br>
              <a:rPr lang="es-AR" sz="2400" b="1" dirty="0">
                <a:solidFill>
                  <a:srgbClr val="FFFFFF"/>
                </a:solidFill>
                <a:effectLst>
                  <a:outerShdw blurRad="38100" dist="38100" dir="2700000" algn="tl">
                    <a:srgbClr val="000000">
                      <a:alpha val="43137"/>
                    </a:srgbClr>
                  </a:outerShdw>
                </a:effectLst>
                <a:latin typeface="HelveticaNeueLT Std Lt" panose="020B0403020202020204" pitchFamily="34" charset="0"/>
              </a:rPr>
            </a:br>
            <a:endParaRPr lang="es-AR" sz="2400" b="1" dirty="0">
              <a:solidFill>
                <a:srgbClr val="FFFFFF"/>
              </a:solidFill>
              <a:effectLst>
                <a:outerShdw blurRad="38100" dist="38100" dir="2700000" algn="tl">
                  <a:srgbClr val="000000">
                    <a:alpha val="43137"/>
                  </a:srgbClr>
                </a:outerShdw>
              </a:effectLst>
              <a:latin typeface="HelveticaNeueLT Std Lt" panose="020B0403020202020204" pitchFamily="34" charset="0"/>
            </a:endParaRPr>
          </a:p>
        </p:txBody>
      </p:sp>
      <p:sp>
        <p:nvSpPr>
          <p:cNvPr id="9" name="Rectangle 8"/>
          <p:cNvSpPr/>
          <p:nvPr/>
        </p:nvSpPr>
        <p:spPr>
          <a:xfrm>
            <a:off x="591817" y="5850891"/>
            <a:ext cx="3374642" cy="261610"/>
          </a:xfrm>
          <a:prstGeom prst="rect">
            <a:avLst/>
          </a:prstGeom>
        </p:spPr>
        <p:txBody>
          <a:bodyPr wrap="none">
            <a:spAutoFit/>
          </a:bodyPr>
          <a:lstStyle/>
          <a:p>
            <a:r>
              <a:rPr lang="en-US" sz="1100" i="1" dirty="0">
                <a:solidFill>
                  <a:srgbClr val="69645A"/>
                </a:solidFill>
                <a:ea typeface="Microsoft Sans Serif" panose="020B0604020202020204" pitchFamily="34" charset="0"/>
                <a:cs typeface="Microsoft Sans Serif" panose="020B0604020202020204" pitchFamily="34" charset="0"/>
                <a:hlinkClick r:id="rId3"/>
              </a:rPr>
              <a:t>https://science.sciencemag.org/content/355/6323/389</a:t>
            </a:r>
            <a:r>
              <a:rPr lang="en-US" sz="1100" i="1" dirty="0">
                <a:solidFill>
                  <a:srgbClr val="69645A"/>
                </a:solidFill>
                <a:ea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65666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Stereotypes </a:t>
            </a:r>
          </a:p>
        </p:txBody>
      </p:sp>
      <p:sp>
        <p:nvSpPr>
          <p:cNvPr id="3" name="Content Placeholder 2"/>
          <p:cNvSpPr>
            <a:spLocks noGrp="1"/>
          </p:cNvSpPr>
          <p:nvPr>
            <p:ph idx="1"/>
          </p:nvPr>
        </p:nvSpPr>
        <p:spPr>
          <a:xfrm>
            <a:off x="403303" y="1380431"/>
            <a:ext cx="5984081" cy="4351338"/>
          </a:xfrm>
        </p:spPr>
        <p:txBody>
          <a:bodyPr/>
          <a:lstStyle/>
          <a:p>
            <a:r>
              <a:rPr lang="en-US" dirty="0"/>
              <a:t>Set of fixed and naturalized ideas regarding the behaviors considered as ideals and proper of men and </a:t>
            </a:r>
            <a:r>
              <a:rPr lang="en-US" dirty="0" smtClean="0"/>
              <a:t>women</a:t>
            </a:r>
          </a:p>
          <a:p>
            <a:r>
              <a:rPr lang="en-US" dirty="0" smtClean="0"/>
              <a:t>From an early </a:t>
            </a:r>
            <a:r>
              <a:rPr lang="en-US" dirty="0"/>
              <a:t>age, this process is done differently for </a:t>
            </a:r>
            <a:r>
              <a:rPr lang="en-US" dirty="0" smtClean="0"/>
              <a:t>boys </a:t>
            </a:r>
            <a:r>
              <a:rPr lang="en-US" dirty="0"/>
              <a:t>than for girls, enhancing behaviors and attitudes in each sex based on what society considers as the feminine and </a:t>
            </a:r>
            <a:r>
              <a:rPr lang="en-US" dirty="0" smtClean="0"/>
              <a:t>masculine, i.e. </a:t>
            </a:r>
            <a:r>
              <a:rPr lang="en-US" dirty="0"/>
              <a:t>, to its gender role </a:t>
            </a:r>
            <a:endParaRPr lang="en-US" dirty="0" smtClean="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98896" y="1380431"/>
            <a:ext cx="4532892" cy="3643312"/>
          </a:xfrm>
          <a:prstGeom prst="rect">
            <a:avLst/>
          </a:prstGeom>
        </p:spPr>
      </p:pic>
    </p:spTree>
    <p:extLst>
      <p:ext uri="{BB962C8B-B14F-4D97-AF65-F5344CB8AC3E}">
        <p14:creationId xmlns:p14="http://schemas.microsoft.com/office/powerpoint/2010/main" val="6041136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Stereotypes </a:t>
            </a:r>
          </a:p>
        </p:txBody>
      </p:sp>
      <p:sp>
        <p:nvSpPr>
          <p:cNvPr id="3" name="Content Placeholder 2"/>
          <p:cNvSpPr>
            <a:spLocks noGrp="1"/>
          </p:cNvSpPr>
          <p:nvPr>
            <p:ph idx="1"/>
          </p:nvPr>
        </p:nvSpPr>
        <p:spPr>
          <a:xfrm>
            <a:off x="838200" y="1304918"/>
            <a:ext cx="5162550" cy="4682700"/>
          </a:xfrm>
        </p:spPr>
        <p:txBody>
          <a:bodyPr>
            <a:normAutofit/>
          </a:bodyPr>
          <a:lstStyle/>
          <a:p>
            <a:pPr marL="0" indent="0">
              <a:buNone/>
            </a:pPr>
            <a:r>
              <a:rPr lang="en-US" sz="3200" dirty="0"/>
              <a:t>A</a:t>
            </a:r>
            <a:r>
              <a:rPr lang="en-US" sz="3200" dirty="0" smtClean="0"/>
              <a:t>im </a:t>
            </a:r>
            <a:r>
              <a:rPr lang="en-US" sz="3200" dirty="0"/>
              <a:t>to define and </a:t>
            </a:r>
            <a:r>
              <a:rPr lang="en-US" sz="3200" dirty="0" smtClean="0"/>
              <a:t>normalize </a:t>
            </a:r>
            <a:r>
              <a:rPr lang="en-US" sz="3200" dirty="0"/>
              <a:t>their behaviors, thoughts, feelings and image in relation to the appropriate and ideal of the feminine and the masculine</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86600" y="1333224"/>
            <a:ext cx="3271174" cy="4654394"/>
          </a:xfrm>
          <a:prstGeom prst="rect">
            <a:avLst/>
          </a:prstGeom>
          <a:ln w="31750">
            <a:solidFill>
              <a:srgbClr val="00BAAE"/>
            </a:solidFill>
          </a:ln>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2168" y="4054738"/>
            <a:ext cx="3155538" cy="1901212"/>
          </a:xfrm>
          <a:prstGeom prst="rect">
            <a:avLst/>
          </a:prstGeom>
          <a:ln w="31750">
            <a:solidFill>
              <a:srgbClr val="00BAAE"/>
            </a:solidFill>
          </a:ln>
        </p:spPr>
      </p:pic>
    </p:spTree>
    <p:extLst>
      <p:ext uri="{BB962C8B-B14F-4D97-AF65-F5344CB8AC3E}">
        <p14:creationId xmlns:p14="http://schemas.microsoft.com/office/powerpoint/2010/main" val="10097253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Example: Media </a:t>
            </a:r>
          </a:p>
        </p:txBody>
      </p:sp>
      <p:sp>
        <p:nvSpPr>
          <p:cNvPr id="3" name="Content Placeholder 2"/>
          <p:cNvSpPr>
            <a:spLocks noGrp="1"/>
          </p:cNvSpPr>
          <p:nvPr>
            <p:ph idx="1"/>
          </p:nvPr>
        </p:nvSpPr>
        <p:spPr>
          <a:xfrm>
            <a:off x="838200" y="1825625"/>
            <a:ext cx="3905250" cy="4351338"/>
          </a:xfrm>
        </p:spPr>
        <p:txBody>
          <a:bodyPr/>
          <a:lstStyle/>
          <a:p>
            <a:pPr marL="0" indent="0">
              <a:buNone/>
            </a:pPr>
            <a:r>
              <a:rPr lang="en-US" sz="3200" dirty="0" smtClean="0"/>
              <a:t>Example upholding </a:t>
            </a:r>
            <a:r>
              <a:rPr lang="en-US" sz="3200" dirty="0"/>
              <a:t>gender norms and power structures through the </a:t>
            </a:r>
            <a:r>
              <a:rPr lang="en-US" sz="3200" dirty="0" err="1"/>
              <a:t>sexualization</a:t>
            </a:r>
            <a:r>
              <a:rPr lang="en-US" sz="3200" dirty="0"/>
              <a:t> of a woman’s body and normalizing predatory behavior of men </a:t>
            </a:r>
          </a:p>
          <a:p>
            <a:endParaRPr lang="en-US"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43912" y="1311255"/>
            <a:ext cx="3193257" cy="4259805"/>
          </a:xfrm>
          <a:prstGeom prst="rect">
            <a:avLst/>
          </a:prstGeom>
          <a:ln w="31750">
            <a:solidFill>
              <a:srgbClr val="00BAAE"/>
            </a:solidFill>
          </a:ln>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06850" y="1690688"/>
            <a:ext cx="3373662" cy="3724273"/>
          </a:xfrm>
          <a:prstGeom prst="rect">
            <a:avLst/>
          </a:prstGeom>
          <a:ln w="31750">
            <a:solidFill>
              <a:srgbClr val="00BAAE"/>
            </a:solidFill>
          </a:ln>
        </p:spPr>
      </p:pic>
    </p:spTree>
    <p:extLst>
      <p:ext uri="{BB962C8B-B14F-4D97-AF65-F5344CB8AC3E}">
        <p14:creationId xmlns:p14="http://schemas.microsoft.com/office/powerpoint/2010/main" val="248915934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8711" y="211252"/>
            <a:ext cx="11050859" cy="5770911"/>
          </a:xfrm>
          <a:prstGeom prst="rect">
            <a:avLst/>
          </a:prstGeom>
          <a:ln w="31750">
            <a:solidFill>
              <a:srgbClr val="00BAAE"/>
            </a:solidFill>
          </a:ln>
        </p:spPr>
      </p:pic>
    </p:spTree>
    <p:extLst>
      <p:ext uri="{BB962C8B-B14F-4D97-AF65-F5344CB8AC3E}">
        <p14:creationId xmlns:p14="http://schemas.microsoft.com/office/powerpoint/2010/main" val="330949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a:solidFill>
                  <a:srgbClr val="9BD7D7"/>
                </a:solidFill>
              </a:rPr>
              <a:t>What is Feminism?</a:t>
            </a:r>
          </a:p>
        </p:txBody>
      </p:sp>
    </p:spTree>
    <p:extLst>
      <p:ext uri="{BB962C8B-B14F-4D97-AF65-F5344CB8AC3E}">
        <p14:creationId xmlns:p14="http://schemas.microsoft.com/office/powerpoint/2010/main" val="3454821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9BD7D7"/>
                </a:solidFill>
                <a:ea typeface="Garamond"/>
                <a:cs typeface="Garamond"/>
              </a:rPr>
              <a:t>The Avon Promise</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endParaRPr lang="en-US" dirty="0"/>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26911" y="1378728"/>
            <a:ext cx="6922395" cy="2568223"/>
          </a:xfrm>
          <a:prstGeom prst="rect">
            <a:avLst/>
          </a:prstGeom>
          <a:ln w="31750">
            <a:solidFill>
              <a:srgbClr val="00BAAE"/>
            </a:solidFill>
          </a:ln>
        </p:spPr>
      </p:pic>
      <p:sp>
        <p:nvSpPr>
          <p:cNvPr id="7" name="Rectangle 6"/>
          <p:cNvSpPr/>
          <p:nvPr/>
        </p:nvSpPr>
        <p:spPr>
          <a:xfrm>
            <a:off x="3246483" y="4149768"/>
            <a:ext cx="6083252" cy="1588127"/>
          </a:xfrm>
          <a:prstGeom prst="rect">
            <a:avLst/>
          </a:prstGeom>
        </p:spPr>
        <p:txBody>
          <a:bodyPr wrap="square">
            <a:spAutoFit/>
          </a:bodyPr>
          <a:lstStyle/>
          <a:p>
            <a:pPr algn="just">
              <a:lnSpc>
                <a:spcPct val="90000"/>
              </a:lnSpc>
              <a:spcBef>
                <a:spcPts val="1000"/>
              </a:spcBef>
            </a:pPr>
            <a:r>
              <a:rPr lang="en-US" sz="3600" dirty="0">
                <a:solidFill>
                  <a:srgbClr val="69645A"/>
                </a:solidFill>
              </a:rPr>
              <a:t>We believe in a world where women and girls can live a life free from violence and </a:t>
            </a:r>
            <a:r>
              <a:rPr lang="en-US" sz="3600" dirty="0" smtClean="0">
                <a:solidFill>
                  <a:srgbClr val="69645A"/>
                </a:solidFill>
              </a:rPr>
              <a:t>abuse.</a:t>
            </a:r>
            <a:endParaRPr lang="en-US" sz="3600" dirty="0">
              <a:solidFill>
                <a:srgbClr val="69645A"/>
              </a:solidFill>
            </a:endParaRPr>
          </a:p>
        </p:txBody>
      </p:sp>
    </p:spTree>
    <p:extLst>
      <p:ext uri="{BB962C8B-B14F-4D97-AF65-F5344CB8AC3E}">
        <p14:creationId xmlns:p14="http://schemas.microsoft.com/office/powerpoint/2010/main" val="51943393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1034318" y="1746383"/>
            <a:ext cx="869429" cy="67817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5" name="CuadroTexto 4"/>
          <p:cNvSpPr txBox="1"/>
          <p:nvPr/>
        </p:nvSpPr>
        <p:spPr>
          <a:xfrm>
            <a:off x="2033664" y="1991476"/>
            <a:ext cx="3757535" cy="461665"/>
          </a:xfrm>
          <a:prstGeom prst="rect">
            <a:avLst/>
          </a:prstGeom>
          <a:noFill/>
        </p:spPr>
        <p:txBody>
          <a:bodyPr wrap="square" rtlCol="0">
            <a:spAutoFit/>
          </a:bodyPr>
          <a:lstStyle/>
          <a:p>
            <a:pPr fontAlgn="base">
              <a:spcBef>
                <a:spcPct val="0"/>
              </a:spcBef>
              <a:spcAft>
                <a:spcPct val="0"/>
              </a:spcAft>
            </a:pPr>
            <a:r>
              <a:rPr lang="es-AR" sz="2400" dirty="0">
                <a:solidFill>
                  <a:srgbClr val="69645A"/>
                </a:solidFill>
              </a:rPr>
              <a:t>1. </a:t>
            </a:r>
            <a:r>
              <a:rPr lang="es-AR" sz="2400" dirty="0" err="1">
                <a:solidFill>
                  <a:srgbClr val="69645A"/>
                </a:solidFill>
              </a:rPr>
              <a:t>The</a:t>
            </a:r>
            <a:r>
              <a:rPr lang="es-AR" sz="2400" dirty="0">
                <a:solidFill>
                  <a:srgbClr val="69645A"/>
                </a:solidFill>
              </a:rPr>
              <a:t> </a:t>
            </a:r>
            <a:r>
              <a:rPr lang="es-AR" sz="2400" dirty="0" err="1">
                <a:solidFill>
                  <a:srgbClr val="69645A"/>
                </a:solidFill>
              </a:rPr>
              <a:t>opposite</a:t>
            </a:r>
            <a:r>
              <a:rPr lang="es-AR" sz="2400" dirty="0">
                <a:solidFill>
                  <a:srgbClr val="69645A"/>
                </a:solidFill>
              </a:rPr>
              <a:t> of machismo</a:t>
            </a:r>
          </a:p>
        </p:txBody>
      </p:sp>
      <p:sp>
        <p:nvSpPr>
          <p:cNvPr id="11" name="CuadroTexto 10"/>
          <p:cNvSpPr txBox="1"/>
          <p:nvPr/>
        </p:nvSpPr>
        <p:spPr>
          <a:xfrm>
            <a:off x="7112832" y="1828984"/>
            <a:ext cx="3555168" cy="830997"/>
          </a:xfrm>
          <a:prstGeom prst="rect">
            <a:avLst/>
          </a:prstGeom>
          <a:noFill/>
        </p:spPr>
        <p:txBody>
          <a:bodyPr wrap="square" rtlCol="0">
            <a:spAutoFit/>
          </a:bodyPr>
          <a:lstStyle/>
          <a:p>
            <a:pPr fontAlgn="base">
              <a:spcBef>
                <a:spcPct val="0"/>
              </a:spcBef>
              <a:spcAft>
                <a:spcPct val="0"/>
              </a:spcAft>
            </a:pPr>
            <a:r>
              <a:rPr lang="es-AR" sz="2400" dirty="0">
                <a:solidFill>
                  <a:srgbClr val="69645A"/>
                </a:solidFill>
              </a:rPr>
              <a:t>4. </a:t>
            </a:r>
            <a:r>
              <a:rPr lang="es-AR" sz="2400" dirty="0" err="1">
                <a:solidFill>
                  <a:srgbClr val="69645A"/>
                </a:solidFill>
              </a:rPr>
              <a:t>The</a:t>
            </a:r>
            <a:r>
              <a:rPr lang="es-AR" sz="2400" dirty="0">
                <a:solidFill>
                  <a:srgbClr val="69645A"/>
                </a:solidFill>
              </a:rPr>
              <a:t> </a:t>
            </a:r>
            <a:r>
              <a:rPr lang="es-AR" sz="2400" dirty="0" err="1">
                <a:solidFill>
                  <a:srgbClr val="69645A"/>
                </a:solidFill>
              </a:rPr>
              <a:t>pursuit</a:t>
            </a:r>
            <a:r>
              <a:rPr lang="es-AR" sz="2400" dirty="0">
                <a:solidFill>
                  <a:srgbClr val="69645A"/>
                </a:solidFill>
              </a:rPr>
              <a:t> of </a:t>
            </a:r>
            <a:r>
              <a:rPr lang="es-AR" sz="2400" dirty="0" err="1">
                <a:solidFill>
                  <a:srgbClr val="69645A"/>
                </a:solidFill>
              </a:rPr>
              <a:t>women’s</a:t>
            </a:r>
            <a:r>
              <a:rPr lang="es-AR" sz="2400" dirty="0">
                <a:solidFill>
                  <a:srgbClr val="69645A"/>
                </a:solidFill>
              </a:rPr>
              <a:t> </a:t>
            </a:r>
            <a:r>
              <a:rPr lang="es-AR" sz="2400" dirty="0" err="1">
                <a:solidFill>
                  <a:srgbClr val="69645A"/>
                </a:solidFill>
              </a:rPr>
              <a:t>supremacy</a:t>
            </a:r>
            <a:r>
              <a:rPr lang="es-AR" sz="2400" dirty="0">
                <a:solidFill>
                  <a:srgbClr val="69645A"/>
                </a:solidFill>
              </a:rPr>
              <a:t> </a:t>
            </a:r>
            <a:r>
              <a:rPr lang="es-AR" sz="2400" dirty="0" err="1">
                <a:solidFill>
                  <a:srgbClr val="69645A"/>
                </a:solidFill>
              </a:rPr>
              <a:t>over</a:t>
            </a:r>
            <a:r>
              <a:rPr lang="es-AR" sz="2400" dirty="0">
                <a:solidFill>
                  <a:srgbClr val="69645A"/>
                </a:solidFill>
              </a:rPr>
              <a:t> </a:t>
            </a:r>
            <a:r>
              <a:rPr lang="es-AR" sz="2400" dirty="0" err="1">
                <a:solidFill>
                  <a:srgbClr val="69645A"/>
                </a:solidFill>
              </a:rPr>
              <a:t>men</a:t>
            </a:r>
            <a:endParaRPr lang="es-AR" sz="2400" dirty="0">
              <a:solidFill>
                <a:srgbClr val="69645A"/>
              </a:solidFill>
            </a:endParaRPr>
          </a:p>
        </p:txBody>
      </p:sp>
      <p:sp>
        <p:nvSpPr>
          <p:cNvPr id="12" name="CuadroTexto 11"/>
          <p:cNvSpPr txBox="1"/>
          <p:nvPr/>
        </p:nvSpPr>
        <p:spPr>
          <a:xfrm>
            <a:off x="2033665" y="4602624"/>
            <a:ext cx="3757534" cy="1200329"/>
          </a:xfrm>
          <a:prstGeom prst="rect">
            <a:avLst/>
          </a:prstGeom>
          <a:noFill/>
        </p:spPr>
        <p:txBody>
          <a:bodyPr wrap="square" rtlCol="0">
            <a:spAutoFit/>
          </a:bodyPr>
          <a:lstStyle/>
          <a:p>
            <a:pPr fontAlgn="base">
              <a:spcBef>
                <a:spcPct val="0"/>
              </a:spcBef>
              <a:spcAft>
                <a:spcPct val="0"/>
              </a:spcAft>
            </a:pPr>
            <a:r>
              <a:rPr lang="es-AR" sz="2400" dirty="0">
                <a:solidFill>
                  <a:srgbClr val="69645A"/>
                </a:solidFill>
              </a:rPr>
              <a:t>3. </a:t>
            </a:r>
            <a:r>
              <a:rPr lang="en-US" sz="2400" dirty="0">
                <a:solidFill>
                  <a:srgbClr val="69645A"/>
                </a:solidFill>
              </a:rPr>
              <a:t>Small group of women struggling to take men's rights</a:t>
            </a:r>
          </a:p>
        </p:txBody>
      </p:sp>
      <p:sp>
        <p:nvSpPr>
          <p:cNvPr id="13" name="CuadroTexto 12"/>
          <p:cNvSpPr txBox="1"/>
          <p:nvPr/>
        </p:nvSpPr>
        <p:spPr>
          <a:xfrm>
            <a:off x="7112832" y="3122087"/>
            <a:ext cx="4012368" cy="1200329"/>
          </a:xfrm>
          <a:prstGeom prst="rect">
            <a:avLst/>
          </a:prstGeom>
          <a:noFill/>
        </p:spPr>
        <p:txBody>
          <a:bodyPr wrap="square" rtlCol="0">
            <a:spAutoFit/>
          </a:bodyPr>
          <a:lstStyle/>
          <a:p>
            <a:pPr lvl="0" fontAlgn="base">
              <a:spcBef>
                <a:spcPct val="0"/>
              </a:spcBef>
              <a:spcAft>
                <a:spcPct val="0"/>
              </a:spcAft>
            </a:pPr>
            <a:r>
              <a:rPr lang="es-AR" altLang="es-AR" sz="2400" dirty="0">
                <a:solidFill>
                  <a:srgbClr val="69645A"/>
                </a:solidFill>
              </a:rPr>
              <a:t>5. </a:t>
            </a:r>
            <a:r>
              <a:rPr lang="en-US" altLang="es-AR" sz="2400" dirty="0">
                <a:solidFill>
                  <a:srgbClr val="69645A"/>
                </a:solidFill>
              </a:rPr>
              <a:t>Social political movement that seeks equal rights between men and women</a:t>
            </a:r>
            <a:endParaRPr lang="es-AR" altLang="es-AR" sz="2400" dirty="0">
              <a:solidFill>
                <a:srgbClr val="69645A"/>
              </a:solidFill>
            </a:endParaRPr>
          </a:p>
        </p:txBody>
      </p:sp>
      <p:sp>
        <p:nvSpPr>
          <p:cNvPr id="14" name="CuadroTexto 13"/>
          <p:cNvSpPr txBox="1"/>
          <p:nvPr/>
        </p:nvSpPr>
        <p:spPr>
          <a:xfrm>
            <a:off x="2033660" y="2878789"/>
            <a:ext cx="3757539" cy="1569660"/>
          </a:xfrm>
          <a:prstGeom prst="rect">
            <a:avLst/>
          </a:prstGeom>
          <a:noFill/>
        </p:spPr>
        <p:txBody>
          <a:bodyPr wrap="square" rtlCol="0">
            <a:spAutoFit/>
          </a:bodyPr>
          <a:lstStyle/>
          <a:p>
            <a:pPr lvl="0" fontAlgn="base">
              <a:spcBef>
                <a:spcPct val="0"/>
              </a:spcBef>
              <a:spcAft>
                <a:spcPct val="0"/>
              </a:spcAft>
            </a:pPr>
            <a:r>
              <a:rPr lang="es-AR" altLang="es-AR" sz="2400" dirty="0" smtClean="0">
                <a:solidFill>
                  <a:srgbClr val="69645A"/>
                </a:solidFill>
              </a:rPr>
              <a:t>2</a:t>
            </a:r>
            <a:r>
              <a:rPr lang="es-AR" altLang="es-AR" sz="2400" dirty="0">
                <a:solidFill>
                  <a:srgbClr val="69645A"/>
                </a:solidFill>
              </a:rPr>
              <a:t>. </a:t>
            </a:r>
            <a:r>
              <a:rPr lang="es-AR" altLang="es-AR" sz="2400" dirty="0" err="1">
                <a:solidFill>
                  <a:srgbClr val="69645A"/>
                </a:solidFill>
              </a:rPr>
              <a:t>It</a:t>
            </a:r>
            <a:r>
              <a:rPr lang="es-AR" altLang="es-AR" sz="2400" dirty="0">
                <a:solidFill>
                  <a:srgbClr val="69645A"/>
                </a:solidFill>
              </a:rPr>
              <a:t> </a:t>
            </a:r>
            <a:r>
              <a:rPr lang="es-AR" altLang="es-AR" sz="2400" dirty="0" err="1">
                <a:solidFill>
                  <a:srgbClr val="69645A"/>
                </a:solidFill>
              </a:rPr>
              <a:t>recognizes</a:t>
            </a:r>
            <a:r>
              <a:rPr lang="es-AR" altLang="es-AR" sz="2400" dirty="0">
                <a:solidFill>
                  <a:srgbClr val="69645A"/>
                </a:solidFill>
              </a:rPr>
              <a:t> </a:t>
            </a:r>
            <a:r>
              <a:rPr lang="es-AR" altLang="es-AR" sz="2400" dirty="0" err="1">
                <a:solidFill>
                  <a:srgbClr val="69645A"/>
                </a:solidFill>
              </a:rPr>
              <a:t>that</a:t>
            </a:r>
            <a:r>
              <a:rPr lang="es-AR" altLang="es-AR" sz="2400" dirty="0">
                <a:solidFill>
                  <a:srgbClr val="69645A"/>
                </a:solidFill>
              </a:rPr>
              <a:t> </a:t>
            </a:r>
            <a:r>
              <a:rPr lang="es-AR" altLang="es-AR" sz="2400" dirty="0" err="1">
                <a:solidFill>
                  <a:srgbClr val="69645A"/>
                </a:solidFill>
              </a:rPr>
              <a:t>there</a:t>
            </a:r>
            <a:r>
              <a:rPr lang="es-AR" altLang="es-AR" sz="2400" dirty="0">
                <a:solidFill>
                  <a:srgbClr val="69645A"/>
                </a:solidFill>
              </a:rPr>
              <a:t> </a:t>
            </a:r>
            <a:r>
              <a:rPr lang="es-AR" altLang="es-AR" sz="2400" dirty="0" err="1">
                <a:solidFill>
                  <a:srgbClr val="69645A"/>
                </a:solidFill>
              </a:rPr>
              <a:t>is</a:t>
            </a:r>
            <a:r>
              <a:rPr lang="es-AR" altLang="es-AR" sz="2400" dirty="0">
                <a:solidFill>
                  <a:srgbClr val="69645A"/>
                </a:solidFill>
              </a:rPr>
              <a:t> </a:t>
            </a:r>
            <a:r>
              <a:rPr lang="es-AR" altLang="es-AR" sz="2400" dirty="0" err="1">
                <a:solidFill>
                  <a:srgbClr val="69645A"/>
                </a:solidFill>
              </a:rPr>
              <a:t>gender</a:t>
            </a:r>
            <a:r>
              <a:rPr lang="es-AR" altLang="es-AR" sz="2400" dirty="0">
                <a:solidFill>
                  <a:srgbClr val="69645A"/>
                </a:solidFill>
              </a:rPr>
              <a:t> </a:t>
            </a:r>
            <a:r>
              <a:rPr lang="es-AR" altLang="es-AR" sz="2400" dirty="0" err="1">
                <a:solidFill>
                  <a:srgbClr val="69645A"/>
                </a:solidFill>
              </a:rPr>
              <a:t>inequality</a:t>
            </a:r>
            <a:r>
              <a:rPr lang="es-AR" altLang="es-AR" sz="2400" dirty="0">
                <a:solidFill>
                  <a:srgbClr val="69645A"/>
                </a:solidFill>
              </a:rPr>
              <a:t> </a:t>
            </a:r>
            <a:r>
              <a:rPr lang="es-AR" altLang="es-AR" sz="2400" dirty="0" err="1">
                <a:solidFill>
                  <a:srgbClr val="69645A"/>
                </a:solidFill>
              </a:rPr>
              <a:t>between</a:t>
            </a:r>
            <a:r>
              <a:rPr lang="es-AR" altLang="es-AR" sz="2400" dirty="0">
                <a:solidFill>
                  <a:srgbClr val="69645A"/>
                </a:solidFill>
              </a:rPr>
              <a:t> </a:t>
            </a:r>
            <a:r>
              <a:rPr lang="es-AR" altLang="es-AR" sz="2400" dirty="0" err="1">
                <a:solidFill>
                  <a:srgbClr val="69645A"/>
                </a:solidFill>
              </a:rPr>
              <a:t>woman</a:t>
            </a:r>
            <a:r>
              <a:rPr lang="es-AR" altLang="es-AR" sz="2400" dirty="0">
                <a:solidFill>
                  <a:srgbClr val="69645A"/>
                </a:solidFill>
              </a:rPr>
              <a:t> and </a:t>
            </a:r>
            <a:r>
              <a:rPr lang="es-AR" altLang="es-AR" sz="2400" dirty="0" err="1">
                <a:solidFill>
                  <a:srgbClr val="69645A"/>
                </a:solidFill>
              </a:rPr>
              <a:t>men</a:t>
            </a:r>
            <a:r>
              <a:rPr lang="es-AR" altLang="es-AR" sz="2400" dirty="0">
                <a:solidFill>
                  <a:srgbClr val="69645A"/>
                </a:solidFill>
              </a:rPr>
              <a:t> and </a:t>
            </a:r>
            <a:r>
              <a:rPr lang="es-AR" altLang="es-AR" sz="2400" dirty="0" err="1">
                <a:solidFill>
                  <a:srgbClr val="69645A"/>
                </a:solidFill>
              </a:rPr>
              <a:t>that</a:t>
            </a:r>
            <a:r>
              <a:rPr lang="es-AR" altLang="es-AR" sz="2400" dirty="0">
                <a:solidFill>
                  <a:srgbClr val="69645A"/>
                </a:solidFill>
              </a:rPr>
              <a:t> </a:t>
            </a:r>
            <a:r>
              <a:rPr lang="es-AR" altLang="es-AR" sz="2400" dirty="0" err="1">
                <a:solidFill>
                  <a:srgbClr val="69645A"/>
                </a:solidFill>
              </a:rPr>
              <a:t>this</a:t>
            </a:r>
            <a:r>
              <a:rPr lang="es-AR" altLang="es-AR" sz="2400" dirty="0">
                <a:solidFill>
                  <a:srgbClr val="69645A"/>
                </a:solidFill>
              </a:rPr>
              <a:t> </a:t>
            </a:r>
            <a:r>
              <a:rPr lang="es-AR" altLang="es-AR" sz="2400" dirty="0" err="1">
                <a:solidFill>
                  <a:srgbClr val="69645A"/>
                </a:solidFill>
              </a:rPr>
              <a:t>is</a:t>
            </a:r>
            <a:r>
              <a:rPr lang="es-AR" altLang="es-AR" sz="2400" dirty="0">
                <a:solidFill>
                  <a:srgbClr val="69645A"/>
                </a:solidFill>
              </a:rPr>
              <a:t> </a:t>
            </a:r>
            <a:r>
              <a:rPr lang="es-AR" altLang="es-AR" sz="2400" dirty="0" err="1">
                <a:solidFill>
                  <a:srgbClr val="69645A"/>
                </a:solidFill>
              </a:rPr>
              <a:t>unfair</a:t>
            </a:r>
            <a:endParaRPr lang="es-AR" altLang="es-AR" sz="2400" dirty="0">
              <a:solidFill>
                <a:srgbClr val="69645A"/>
              </a:solidFill>
            </a:endParaRPr>
          </a:p>
        </p:txBody>
      </p:sp>
      <p:sp>
        <p:nvSpPr>
          <p:cNvPr id="15" name="Rectángulo redondeado 14"/>
          <p:cNvSpPr/>
          <p:nvPr/>
        </p:nvSpPr>
        <p:spPr>
          <a:xfrm>
            <a:off x="1034319" y="3003141"/>
            <a:ext cx="869429" cy="67817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16" name="Rectángulo redondeado 15"/>
          <p:cNvSpPr/>
          <p:nvPr/>
        </p:nvSpPr>
        <p:spPr>
          <a:xfrm>
            <a:off x="1034320" y="4753407"/>
            <a:ext cx="869429" cy="67817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17" name="Rectángulo redondeado 16"/>
          <p:cNvSpPr/>
          <p:nvPr/>
        </p:nvSpPr>
        <p:spPr>
          <a:xfrm>
            <a:off x="6096000" y="1852443"/>
            <a:ext cx="869429" cy="67817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18" name="Rectángulo redondeado 17"/>
          <p:cNvSpPr/>
          <p:nvPr/>
        </p:nvSpPr>
        <p:spPr>
          <a:xfrm>
            <a:off x="6114024" y="3201420"/>
            <a:ext cx="869429" cy="67817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19" name="Rectángulo redondeado 18"/>
          <p:cNvSpPr/>
          <p:nvPr/>
        </p:nvSpPr>
        <p:spPr>
          <a:xfrm>
            <a:off x="6153463" y="4550397"/>
            <a:ext cx="869429" cy="67817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20" name="CuadroTexto 19"/>
          <p:cNvSpPr txBox="1"/>
          <p:nvPr/>
        </p:nvSpPr>
        <p:spPr>
          <a:xfrm>
            <a:off x="7117831" y="4535541"/>
            <a:ext cx="4055377" cy="830997"/>
          </a:xfrm>
          <a:prstGeom prst="rect">
            <a:avLst/>
          </a:prstGeom>
          <a:noFill/>
        </p:spPr>
        <p:txBody>
          <a:bodyPr wrap="square" rtlCol="0">
            <a:spAutoFit/>
          </a:bodyPr>
          <a:lstStyle/>
          <a:p>
            <a:pPr fontAlgn="base">
              <a:spcBef>
                <a:spcPct val="0"/>
              </a:spcBef>
              <a:spcAft>
                <a:spcPct val="0"/>
              </a:spcAft>
            </a:pPr>
            <a:r>
              <a:rPr lang="es-AR" altLang="es-AR" sz="2400" dirty="0">
                <a:solidFill>
                  <a:srgbClr val="69645A"/>
                </a:solidFill>
              </a:rPr>
              <a:t>6. A </a:t>
            </a:r>
            <a:r>
              <a:rPr lang="es-AR" altLang="es-AR" sz="2400" dirty="0" err="1">
                <a:solidFill>
                  <a:srgbClr val="69645A"/>
                </a:solidFill>
              </a:rPr>
              <a:t>group</a:t>
            </a:r>
            <a:r>
              <a:rPr lang="es-AR" altLang="es-AR" sz="2400" dirty="0">
                <a:solidFill>
                  <a:srgbClr val="69645A"/>
                </a:solidFill>
              </a:rPr>
              <a:t> of </a:t>
            </a:r>
            <a:r>
              <a:rPr lang="es-AR" altLang="es-AR" sz="2400" dirty="0" err="1">
                <a:solidFill>
                  <a:srgbClr val="69645A"/>
                </a:solidFill>
              </a:rPr>
              <a:t>women</a:t>
            </a:r>
            <a:r>
              <a:rPr lang="es-AR" altLang="es-AR" sz="2400" dirty="0">
                <a:solidFill>
                  <a:srgbClr val="69645A"/>
                </a:solidFill>
              </a:rPr>
              <a:t> </a:t>
            </a:r>
            <a:r>
              <a:rPr lang="es-AR" altLang="es-AR" sz="2400" dirty="0" err="1">
                <a:solidFill>
                  <a:srgbClr val="69645A"/>
                </a:solidFill>
              </a:rPr>
              <a:t>that</a:t>
            </a:r>
            <a:r>
              <a:rPr lang="es-AR" altLang="es-AR" sz="2400" dirty="0">
                <a:solidFill>
                  <a:srgbClr val="69645A"/>
                </a:solidFill>
              </a:rPr>
              <a:t> </a:t>
            </a:r>
            <a:r>
              <a:rPr lang="es-AR" altLang="es-AR" sz="2400" dirty="0" err="1">
                <a:solidFill>
                  <a:srgbClr val="69645A"/>
                </a:solidFill>
              </a:rPr>
              <a:t>believe</a:t>
            </a:r>
            <a:r>
              <a:rPr lang="es-AR" altLang="es-AR" sz="2400" dirty="0">
                <a:solidFill>
                  <a:srgbClr val="69645A"/>
                </a:solidFill>
              </a:rPr>
              <a:t> all </a:t>
            </a:r>
            <a:r>
              <a:rPr lang="es-AR" altLang="es-AR" sz="2400" dirty="0" err="1">
                <a:solidFill>
                  <a:srgbClr val="69645A"/>
                </a:solidFill>
              </a:rPr>
              <a:t>men</a:t>
            </a:r>
            <a:r>
              <a:rPr lang="es-AR" altLang="es-AR" sz="2400" dirty="0">
                <a:solidFill>
                  <a:srgbClr val="69645A"/>
                </a:solidFill>
              </a:rPr>
              <a:t> are </a:t>
            </a:r>
            <a:r>
              <a:rPr lang="es-AR" altLang="es-AR" sz="2400" dirty="0" err="1">
                <a:solidFill>
                  <a:srgbClr val="69645A"/>
                </a:solidFill>
              </a:rPr>
              <a:t>violent</a:t>
            </a:r>
            <a:endParaRPr lang="es-AR" altLang="es-AR" sz="2400" dirty="0">
              <a:solidFill>
                <a:srgbClr val="69645A"/>
              </a:solidFill>
            </a:endParaRPr>
          </a:p>
        </p:txBody>
      </p:sp>
      <p:sp>
        <p:nvSpPr>
          <p:cNvPr id="21" name="Señal de prohibido 20"/>
          <p:cNvSpPr/>
          <p:nvPr/>
        </p:nvSpPr>
        <p:spPr>
          <a:xfrm>
            <a:off x="1195466" y="1828984"/>
            <a:ext cx="509665" cy="539143"/>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23" name="Señal de prohibido 22"/>
          <p:cNvSpPr/>
          <p:nvPr/>
        </p:nvSpPr>
        <p:spPr>
          <a:xfrm>
            <a:off x="1221698" y="4822922"/>
            <a:ext cx="509665" cy="539143"/>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24" name="Señal de prohibido 23"/>
          <p:cNvSpPr/>
          <p:nvPr/>
        </p:nvSpPr>
        <p:spPr>
          <a:xfrm>
            <a:off x="6283376" y="1895763"/>
            <a:ext cx="509665" cy="539143"/>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25" name="Señal de prohibido 24"/>
          <p:cNvSpPr/>
          <p:nvPr/>
        </p:nvSpPr>
        <p:spPr>
          <a:xfrm>
            <a:off x="6322106" y="4619912"/>
            <a:ext cx="509665" cy="539143"/>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pic>
        <p:nvPicPr>
          <p:cNvPr id="1028" name="Picture 4" descr="Resultado de imagen para emoticon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5466" y="3044370"/>
            <a:ext cx="570510" cy="57051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Resultado de imagen para emoticon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1806" y="3255252"/>
            <a:ext cx="570510" cy="570510"/>
          </a:xfrm>
          <a:prstGeom prst="rect">
            <a:avLst/>
          </a:prstGeom>
          <a:noFill/>
          <a:extLst>
            <a:ext uri="{909E8E84-426E-40DD-AFC4-6F175D3DCCD1}">
              <a14:hiddenFill xmlns:a14="http://schemas.microsoft.com/office/drawing/2010/main">
                <a:solidFill>
                  <a:srgbClr val="FFFFFF"/>
                </a:solidFill>
              </a14:hiddenFill>
            </a:ext>
          </a:extLst>
        </p:spPr>
      </p:pic>
      <p:sp>
        <p:nvSpPr>
          <p:cNvPr id="29" name="CuadroTexto 8"/>
          <p:cNvSpPr txBox="1"/>
          <p:nvPr/>
        </p:nvSpPr>
        <p:spPr>
          <a:xfrm>
            <a:off x="1948722" y="665273"/>
            <a:ext cx="8409482" cy="701731"/>
          </a:xfrm>
          <a:prstGeom prst="rect">
            <a:avLst/>
          </a:prstGeom>
          <a:noFill/>
        </p:spPr>
        <p:txBody>
          <a:bodyPr wrap="square" rtlCol="0">
            <a:spAutoFit/>
          </a:bodyPr>
          <a:lstStyle/>
          <a:p>
            <a:pPr algn="ctr">
              <a:lnSpc>
                <a:spcPct val="90000"/>
              </a:lnSpc>
              <a:spcBef>
                <a:spcPct val="0"/>
              </a:spcBef>
            </a:pPr>
            <a:r>
              <a:rPr lang="es-AR" altLang="en-US" sz="4400" dirty="0" err="1">
                <a:solidFill>
                  <a:srgbClr val="9BD7D7"/>
                </a:solidFill>
                <a:latin typeface="Avenir 85 Heavy" panose="020B0603020203020204" pitchFamily="34" charset="0"/>
                <a:ea typeface="Garamond"/>
                <a:cs typeface="Garamond"/>
              </a:rPr>
              <a:t>Feminism</a:t>
            </a:r>
            <a:r>
              <a:rPr lang="es-AR" altLang="en-US" sz="4400" dirty="0">
                <a:solidFill>
                  <a:srgbClr val="9BD7D7"/>
                </a:solidFill>
                <a:latin typeface="Avenir 85 Heavy" panose="020B0603020203020204" pitchFamily="34" charset="0"/>
                <a:ea typeface="Garamond"/>
                <a:cs typeface="Garamond"/>
              </a:rPr>
              <a:t> </a:t>
            </a:r>
            <a:r>
              <a:rPr lang="es-AR" altLang="en-US" sz="4400" dirty="0" err="1">
                <a:solidFill>
                  <a:srgbClr val="9BD7D7"/>
                </a:solidFill>
                <a:latin typeface="Avenir 85 Heavy" panose="020B0603020203020204" pitchFamily="34" charset="0"/>
                <a:ea typeface="Garamond"/>
                <a:cs typeface="Garamond"/>
              </a:rPr>
              <a:t>Group</a:t>
            </a:r>
            <a:r>
              <a:rPr lang="es-AR" altLang="en-US" sz="4400" dirty="0">
                <a:solidFill>
                  <a:srgbClr val="9BD7D7"/>
                </a:solidFill>
                <a:latin typeface="Avenir 85 Heavy" panose="020B0603020203020204" pitchFamily="34" charset="0"/>
                <a:ea typeface="Garamond"/>
                <a:cs typeface="Garamond"/>
              </a:rPr>
              <a:t> </a:t>
            </a:r>
            <a:r>
              <a:rPr lang="es-AR" altLang="en-US" sz="4400" dirty="0" err="1">
                <a:solidFill>
                  <a:srgbClr val="9BD7D7"/>
                </a:solidFill>
                <a:latin typeface="Avenir 85 Heavy" panose="020B0603020203020204" pitchFamily="34" charset="0"/>
                <a:ea typeface="Garamond"/>
                <a:cs typeface="Garamond"/>
              </a:rPr>
              <a:t>Poll</a:t>
            </a:r>
            <a:endParaRPr lang="es-AR" altLang="en-US" sz="4400" dirty="0">
              <a:solidFill>
                <a:srgbClr val="9BD7D7"/>
              </a:solidFill>
              <a:latin typeface="Avenir 85 Heavy" panose="020B0603020203020204" pitchFamily="34" charset="0"/>
              <a:ea typeface="Garamond"/>
              <a:cs typeface="Garamond"/>
            </a:endParaRPr>
          </a:p>
        </p:txBody>
      </p:sp>
    </p:spTree>
    <p:extLst>
      <p:ext uri="{BB962C8B-B14F-4D97-AF65-F5344CB8AC3E}">
        <p14:creationId xmlns:p14="http://schemas.microsoft.com/office/powerpoint/2010/main" val="237140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P spid="2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981200"/>
            <a:ext cx="10589042" cy="1469642"/>
          </a:xfrm>
        </p:spPr>
        <p:txBody>
          <a:bodyPr>
            <a:noAutofit/>
          </a:bodyPr>
          <a:lstStyle/>
          <a:p>
            <a:r>
              <a:rPr lang="en-US" sz="4799" dirty="0">
                <a:solidFill>
                  <a:srgbClr val="9BD7D7"/>
                </a:solidFill>
              </a:rPr>
              <a:t>What is Power</a:t>
            </a:r>
            <a:r>
              <a:rPr lang="en-US" sz="4799" dirty="0" smtClean="0">
                <a:solidFill>
                  <a:srgbClr val="9BD7D7"/>
                </a:solidFill>
              </a:rPr>
              <a:t>? </a:t>
            </a:r>
            <a:br>
              <a:rPr lang="en-US" sz="4799" dirty="0" smtClean="0">
                <a:solidFill>
                  <a:srgbClr val="9BD7D7"/>
                </a:solidFill>
              </a:rPr>
            </a:br>
            <a:r>
              <a:rPr lang="en-US" sz="4799" dirty="0" smtClean="0">
                <a:solidFill>
                  <a:srgbClr val="9BD7D7"/>
                </a:solidFill>
              </a:rPr>
              <a:t>What </a:t>
            </a:r>
            <a:r>
              <a:rPr lang="en-US" sz="4799" dirty="0">
                <a:solidFill>
                  <a:srgbClr val="9BD7D7"/>
                </a:solidFill>
              </a:rPr>
              <a:t>is Violence?</a:t>
            </a:r>
          </a:p>
        </p:txBody>
      </p:sp>
    </p:spTree>
    <p:extLst>
      <p:ext uri="{BB962C8B-B14F-4D97-AF65-F5344CB8AC3E}">
        <p14:creationId xmlns:p14="http://schemas.microsoft.com/office/powerpoint/2010/main" val="367162840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069" y="304800"/>
            <a:ext cx="10515600" cy="1325563"/>
          </a:xfrm>
        </p:spPr>
        <p:txBody>
          <a:bodyPr/>
          <a:lstStyle/>
          <a:p>
            <a:pPr algn="ctr"/>
            <a:r>
              <a:rPr lang="en-US" dirty="0">
                <a:solidFill>
                  <a:srgbClr val="9BD7D7"/>
                </a:solidFill>
                <a:ea typeface="Garamond"/>
                <a:cs typeface="Garamond"/>
              </a:rPr>
              <a:t>Power</a:t>
            </a:r>
            <a:r>
              <a:rPr lang="en-US" dirty="0" smtClean="0"/>
              <a:t> </a:t>
            </a:r>
            <a:endParaRPr lang="en-US" dirty="0"/>
          </a:p>
        </p:txBody>
      </p:sp>
      <p:sp>
        <p:nvSpPr>
          <p:cNvPr id="3" name="Content Placeholder 2"/>
          <p:cNvSpPr>
            <a:spLocks noGrp="1"/>
          </p:cNvSpPr>
          <p:nvPr>
            <p:ph idx="1"/>
          </p:nvPr>
        </p:nvSpPr>
        <p:spPr>
          <a:xfrm>
            <a:off x="457200" y="1600200"/>
            <a:ext cx="8534400" cy="4351338"/>
          </a:xfrm>
        </p:spPr>
        <p:txBody>
          <a:bodyPr>
            <a:normAutofit/>
          </a:bodyPr>
          <a:lstStyle/>
          <a:p>
            <a:r>
              <a:rPr lang="en-US" sz="3200" dirty="0"/>
              <a:t>Power is the ability to control and access resources, opportunities, privileges, and decision-making processes </a:t>
            </a:r>
            <a:endParaRPr lang="en-US" sz="3200" dirty="0" smtClean="0"/>
          </a:p>
          <a:p>
            <a:r>
              <a:rPr lang="en-US" sz="3200" dirty="0" smtClean="0"/>
              <a:t>It can be real or perceived </a:t>
            </a:r>
          </a:p>
          <a:p>
            <a:r>
              <a:rPr lang="en-US" sz="3200" dirty="0" smtClean="0"/>
              <a:t>Physical, economic, political, social, educational, gender-based, age-based, class-based, ethnicity, religion, etc.</a:t>
            </a:r>
            <a:endParaRPr lang="en-US" sz="3200" dirty="0"/>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90610" y="1828800"/>
            <a:ext cx="3047618" cy="3047618"/>
          </a:xfrm>
          <a:prstGeom prst="rect">
            <a:avLst/>
          </a:prstGeom>
          <a:ln w="31750">
            <a:solidFill>
              <a:srgbClr val="00BAAE"/>
            </a:solidFill>
          </a:ln>
        </p:spPr>
      </p:pic>
    </p:spTree>
    <p:extLst>
      <p:ext uri="{BB962C8B-B14F-4D97-AF65-F5344CB8AC3E}">
        <p14:creationId xmlns:p14="http://schemas.microsoft.com/office/powerpoint/2010/main" val="209776315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49" y="304800"/>
            <a:ext cx="10515600" cy="1325563"/>
          </a:xfrm>
        </p:spPr>
        <p:txBody>
          <a:bodyPr>
            <a:normAutofit/>
          </a:bodyPr>
          <a:lstStyle/>
          <a:p>
            <a:pPr algn="ctr"/>
            <a:r>
              <a:rPr lang="en-US" dirty="0">
                <a:solidFill>
                  <a:srgbClr val="9BD7D7"/>
                </a:solidFill>
                <a:ea typeface="Garamond"/>
                <a:cs typeface="Garamond"/>
              </a:rPr>
              <a:t>Power &amp; Violence </a:t>
            </a:r>
          </a:p>
        </p:txBody>
      </p:sp>
      <p:sp>
        <p:nvSpPr>
          <p:cNvPr id="3" name="Content Placeholder 2"/>
          <p:cNvSpPr>
            <a:spLocks noGrp="1"/>
          </p:cNvSpPr>
          <p:nvPr>
            <p:ph idx="1"/>
          </p:nvPr>
        </p:nvSpPr>
        <p:spPr>
          <a:xfrm>
            <a:off x="931070" y="1690688"/>
            <a:ext cx="5655360" cy="4351338"/>
          </a:xfrm>
        </p:spPr>
        <p:txBody>
          <a:bodyPr>
            <a:normAutofit/>
          </a:bodyPr>
          <a:lstStyle/>
          <a:p>
            <a:pPr lvl="0"/>
            <a:r>
              <a:rPr lang="en-US" dirty="0" smtClean="0"/>
              <a:t>Results </a:t>
            </a:r>
            <a:r>
              <a:rPr lang="en-US" dirty="0"/>
              <a:t>in violence against those without power that infringes upon their rights as humans </a:t>
            </a:r>
          </a:p>
          <a:p>
            <a:pPr lvl="1"/>
            <a:r>
              <a:rPr lang="en-US" dirty="0"/>
              <a:t>Harmful physical, sexual, emotional, psychological, social, economic abuses or the denial of resources and opportunities </a:t>
            </a:r>
          </a:p>
          <a:p>
            <a:endParaRPr lang="en-US"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79300" y="1690688"/>
            <a:ext cx="5277852" cy="2638926"/>
          </a:xfrm>
          <a:prstGeom prst="rect">
            <a:avLst/>
          </a:prstGeom>
          <a:ln w="31750">
            <a:solidFill>
              <a:srgbClr val="00BAAE"/>
            </a:solidFill>
          </a:ln>
        </p:spPr>
      </p:pic>
    </p:spTree>
    <p:extLst>
      <p:ext uri="{BB962C8B-B14F-4D97-AF65-F5344CB8AC3E}">
        <p14:creationId xmlns:p14="http://schemas.microsoft.com/office/powerpoint/2010/main" val="152154222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a:solidFill>
                  <a:srgbClr val="9BD7D7"/>
                </a:solidFill>
              </a:rPr>
              <a:t>What is Gender-Based Violence?</a:t>
            </a:r>
          </a:p>
        </p:txBody>
      </p:sp>
    </p:spTree>
    <p:extLst>
      <p:ext uri="{BB962C8B-B14F-4D97-AF65-F5344CB8AC3E}">
        <p14:creationId xmlns:p14="http://schemas.microsoft.com/office/powerpoint/2010/main" val="268095497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GBV &amp; VAW</a:t>
            </a:r>
          </a:p>
        </p:txBody>
      </p:sp>
      <p:sp>
        <p:nvSpPr>
          <p:cNvPr id="3" name="Content Placeholder 2"/>
          <p:cNvSpPr>
            <a:spLocks noGrp="1"/>
          </p:cNvSpPr>
          <p:nvPr>
            <p:ph idx="1"/>
          </p:nvPr>
        </p:nvSpPr>
        <p:spPr>
          <a:xfrm>
            <a:off x="838200" y="1325563"/>
            <a:ext cx="10190356" cy="4351338"/>
          </a:xfrm>
        </p:spPr>
        <p:txBody>
          <a:bodyPr>
            <a:normAutofit fontScale="92500"/>
          </a:bodyPr>
          <a:lstStyle/>
          <a:p>
            <a:pPr lvl="0"/>
            <a:r>
              <a:rPr lang="en-US" altLang="en-US" sz="3000" dirty="0">
                <a:ea typeface="Calibri" panose="020F0502020204030204" pitchFamily="34" charset="0"/>
              </a:rPr>
              <a:t>For purposes of our discussions, gender-based violence (GBV) refers to any act of violence that results from power inequalities based on </a:t>
            </a:r>
            <a:r>
              <a:rPr lang="en-US" altLang="en-US" sz="3000" dirty="0" smtClean="0">
                <a:ea typeface="Calibri" panose="020F0502020204030204" pitchFamily="34" charset="0"/>
              </a:rPr>
              <a:t>socially prescribed gender roles, expectations, and norms</a:t>
            </a:r>
          </a:p>
          <a:p>
            <a:r>
              <a:rPr lang="en-US" altLang="en-US" sz="3000" dirty="0">
                <a:ea typeface="Calibri" panose="020F0502020204030204" pitchFamily="34" charset="0"/>
              </a:rPr>
              <a:t>This may include acts of violence or threats that result in physical or psychological harm or suffering for someone of   any </a:t>
            </a:r>
            <a:r>
              <a:rPr lang="en-US" altLang="en-US" sz="3000" dirty="0" smtClean="0">
                <a:ea typeface="Calibri" panose="020F0502020204030204" pitchFamily="34" charset="0"/>
              </a:rPr>
              <a:t>gender</a:t>
            </a:r>
            <a:endParaRPr lang="en-US" altLang="en-US" sz="3000" dirty="0" smtClean="0"/>
          </a:p>
          <a:p>
            <a:pPr lvl="1"/>
            <a:r>
              <a:rPr lang="en-US" sz="3000" dirty="0" smtClean="0"/>
              <a:t>Disproportionately (but not exclusively) affects </a:t>
            </a:r>
            <a:r>
              <a:rPr lang="en-US" sz="3000" dirty="0"/>
              <a:t>women and girls because of their socially subordinate status in relation to men and boys </a:t>
            </a:r>
            <a:r>
              <a:rPr lang="en-US" sz="3000" dirty="0" smtClean="0"/>
              <a:t>increases vulnerability </a:t>
            </a:r>
          </a:p>
          <a:p>
            <a:pPr marL="0" indent="0" defTabSz="685738">
              <a:buNone/>
            </a:pPr>
            <a:r>
              <a:rPr lang="en-US" altLang="en-US" dirty="0">
                <a:ea typeface="Calibri" panose="020F0502020204030204" pitchFamily="34" charset="0"/>
              </a:rPr>
              <a:t/>
            </a:r>
            <a:br>
              <a:rPr lang="en-US" altLang="en-US" dirty="0">
                <a:ea typeface="Calibri" panose="020F0502020204030204" pitchFamily="34" charset="0"/>
              </a:rPr>
            </a:br>
            <a:endParaRPr lang="en-US" altLang="en-US" dirty="0"/>
          </a:p>
          <a:p>
            <a:endParaRPr lang="en-US" dirty="0"/>
          </a:p>
        </p:txBody>
      </p:sp>
    </p:spTree>
    <p:extLst>
      <p:ext uri="{BB962C8B-B14F-4D97-AF65-F5344CB8AC3E}">
        <p14:creationId xmlns:p14="http://schemas.microsoft.com/office/powerpoint/2010/main" val="364597505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43688" y="2133600"/>
            <a:ext cx="5298417" cy="2483792"/>
          </a:xfrm>
          <a:prstGeom prst="rect">
            <a:avLst/>
          </a:prstGeom>
          <a:ln w="38100">
            <a:solidFill>
              <a:srgbClr val="00BAAE"/>
            </a:solidFill>
          </a:ln>
        </p:spPr>
      </p:pic>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GBV Continuum</a:t>
            </a:r>
          </a:p>
        </p:txBody>
      </p:sp>
      <p:sp>
        <p:nvSpPr>
          <p:cNvPr id="3" name="Content Placeholder 2"/>
          <p:cNvSpPr>
            <a:spLocks noGrp="1"/>
          </p:cNvSpPr>
          <p:nvPr>
            <p:ph idx="1"/>
          </p:nvPr>
        </p:nvSpPr>
        <p:spPr>
          <a:xfrm>
            <a:off x="459582" y="1387292"/>
            <a:ext cx="6184106" cy="4351338"/>
          </a:xfrm>
        </p:spPr>
        <p:txBody>
          <a:bodyPr>
            <a:normAutofit/>
          </a:bodyPr>
          <a:lstStyle/>
          <a:p>
            <a:r>
              <a:rPr lang="en-US" altLang="en-US" dirty="0" smtClean="0">
                <a:ea typeface="Calibri" panose="020F0502020204030204" pitchFamily="34" charset="0"/>
              </a:rPr>
              <a:t>When discussing GBV we should consider the full continuum of violence, including: domestic violence/intimate partner violence, sexual violence, sex trafficking, female genital mutilation/cutting, forced marriage, other harmful traditional practices, etc.</a:t>
            </a:r>
          </a:p>
          <a:p>
            <a:pPr lvl="0"/>
            <a:r>
              <a:rPr lang="en-US" dirty="0" smtClean="0"/>
              <a:t>Occur </a:t>
            </a:r>
            <a:r>
              <a:rPr lang="en-US" dirty="0"/>
              <a:t>at different stages in life: prenatal phase, childhood and adolescence, reproductive years, </a:t>
            </a:r>
            <a:r>
              <a:rPr lang="en-US" dirty="0" smtClean="0"/>
              <a:t>seniority</a:t>
            </a:r>
            <a:endParaRPr lang="en-US" dirty="0"/>
          </a:p>
          <a:p>
            <a:endParaRPr lang="en-US" dirty="0">
              <a:solidFill>
                <a:srgbClr val="FF0000"/>
              </a:solidFill>
            </a:endParaRPr>
          </a:p>
        </p:txBody>
      </p:sp>
    </p:spTree>
    <p:extLst>
      <p:ext uri="{BB962C8B-B14F-4D97-AF65-F5344CB8AC3E}">
        <p14:creationId xmlns:p14="http://schemas.microsoft.com/office/powerpoint/2010/main" val="245340929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GBV &amp; VAW</a:t>
            </a:r>
          </a:p>
        </p:txBody>
      </p:sp>
      <p:sp>
        <p:nvSpPr>
          <p:cNvPr id="3" name="Content Placeholder 2"/>
          <p:cNvSpPr>
            <a:spLocks noGrp="1"/>
          </p:cNvSpPr>
          <p:nvPr>
            <p:ph idx="1"/>
          </p:nvPr>
        </p:nvSpPr>
        <p:spPr>
          <a:xfrm>
            <a:off x="945066" y="1669508"/>
            <a:ext cx="10301868" cy="4351338"/>
          </a:xfrm>
        </p:spPr>
        <p:txBody>
          <a:bodyPr>
            <a:normAutofit lnSpcReduction="10000"/>
          </a:bodyPr>
          <a:lstStyle/>
          <a:p>
            <a:r>
              <a:rPr lang="en-US" sz="3200" dirty="0" smtClean="0"/>
              <a:t>“</a:t>
            </a:r>
            <a:r>
              <a:rPr lang="en-US" sz="3200" dirty="0"/>
              <a:t>Violence against women” is often used interchangeably with </a:t>
            </a:r>
            <a:r>
              <a:rPr lang="en-US" sz="3200" dirty="0" smtClean="0"/>
              <a:t>GBV</a:t>
            </a:r>
          </a:p>
          <a:p>
            <a:r>
              <a:rPr lang="en-US" sz="3200" dirty="0" smtClean="0"/>
              <a:t>The </a:t>
            </a:r>
            <a:r>
              <a:rPr lang="en-US" sz="3200" dirty="0"/>
              <a:t>UN defines VAW as "….any act of gender-based violence that results in, or is likely to result in: </a:t>
            </a:r>
            <a:r>
              <a:rPr lang="en-US" sz="3200" dirty="0" smtClean="0"/>
              <a:t>Physical</a:t>
            </a:r>
            <a:r>
              <a:rPr lang="en-US" sz="3200" dirty="0"/>
              <a:t>,  S</a:t>
            </a:r>
            <a:r>
              <a:rPr lang="en-US" sz="3200" dirty="0" smtClean="0"/>
              <a:t>exual, Psychological </a:t>
            </a:r>
            <a:r>
              <a:rPr lang="en-US" sz="3200" dirty="0"/>
              <a:t>harm or suffering to men or women, including threats of such acts, coercion or arbitrary deprivations of liberty, whether occurring in public or private </a:t>
            </a:r>
            <a:r>
              <a:rPr lang="en-US" sz="3200" dirty="0" smtClean="0"/>
              <a:t>life.”</a:t>
            </a:r>
            <a:endParaRPr lang="en-US" sz="3200" dirty="0"/>
          </a:p>
          <a:p>
            <a:pPr marL="0" indent="0" defTabSz="685738">
              <a:buNone/>
            </a:pPr>
            <a:r>
              <a:rPr lang="en-US" altLang="en-US" dirty="0">
                <a:solidFill>
                  <a:srgbClr val="3F3C3A"/>
                </a:solidFill>
                <a:ea typeface="Calibri" panose="020F0502020204030204" pitchFamily="34" charset="0"/>
              </a:rPr>
              <a:t/>
            </a:r>
            <a:br>
              <a:rPr lang="en-US" altLang="en-US" dirty="0">
                <a:solidFill>
                  <a:srgbClr val="3F3C3A"/>
                </a:solidFill>
                <a:ea typeface="Calibri" panose="020F0502020204030204" pitchFamily="34" charset="0"/>
              </a:rPr>
            </a:br>
            <a:endParaRPr lang="en-US" altLang="en-US" dirty="0">
              <a:solidFill>
                <a:srgbClr val="3F3C3A"/>
              </a:solidFill>
            </a:endParaRPr>
          </a:p>
          <a:p>
            <a:endParaRPr lang="en-US" dirty="0"/>
          </a:p>
        </p:txBody>
      </p:sp>
    </p:spTree>
    <p:extLst>
      <p:ext uri="{BB962C8B-B14F-4D97-AF65-F5344CB8AC3E}">
        <p14:creationId xmlns:p14="http://schemas.microsoft.com/office/powerpoint/2010/main" val="85060096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272" y="381000"/>
            <a:ext cx="10969943" cy="1143000"/>
          </a:xfrm>
        </p:spPr>
        <p:txBody>
          <a:bodyPr>
            <a:normAutofit/>
          </a:bodyPr>
          <a:lstStyle/>
          <a:p>
            <a:pPr algn="ctr"/>
            <a:r>
              <a:rPr lang="en-US" dirty="0">
                <a:solidFill>
                  <a:srgbClr val="9BD7D7"/>
                </a:solidFill>
                <a:ea typeface="Garamond"/>
                <a:cs typeface="Garamond"/>
              </a:rPr>
              <a:t>Intersectionality</a:t>
            </a:r>
          </a:p>
        </p:txBody>
      </p:sp>
      <p:sp>
        <p:nvSpPr>
          <p:cNvPr id="3" name="Content Placeholder 2"/>
          <p:cNvSpPr>
            <a:spLocks noGrp="1"/>
          </p:cNvSpPr>
          <p:nvPr>
            <p:ph idx="1"/>
          </p:nvPr>
        </p:nvSpPr>
        <p:spPr>
          <a:xfrm>
            <a:off x="769434" y="1295400"/>
            <a:ext cx="5936166" cy="4761571"/>
          </a:xfrm>
        </p:spPr>
        <p:txBody>
          <a:bodyPr>
            <a:normAutofit/>
          </a:bodyPr>
          <a:lstStyle/>
          <a:p>
            <a:r>
              <a:rPr lang="en-US" b="1" dirty="0" smtClean="0"/>
              <a:t>Violence Doesn’t Discriminate:         </a:t>
            </a:r>
            <a:r>
              <a:rPr lang="en-US" dirty="0" smtClean="0"/>
              <a:t>As with all forms of abuse, financial abuse occurs across socio-economic, educational, racial and ethnic groups</a:t>
            </a:r>
          </a:p>
          <a:p>
            <a:r>
              <a:rPr lang="en-US" b="1" dirty="0" smtClean="0"/>
              <a:t>…Or does it?                              </a:t>
            </a:r>
            <a:r>
              <a:rPr lang="en-US" dirty="0" smtClean="0"/>
              <a:t>However, it is important to acknowledge the systems of privilege and oppression that exacerbate this, and all forms of </a:t>
            </a:r>
            <a:r>
              <a:rPr lang="en-US" dirty="0"/>
              <a:t>abuse</a:t>
            </a:r>
            <a:r>
              <a:rPr lang="en-US" dirty="0" smtClean="0"/>
              <a:t>.</a:t>
            </a:r>
          </a:p>
          <a:p>
            <a:pPr lvl="1"/>
            <a:r>
              <a:rPr lang="en-US" dirty="0" smtClean="0"/>
              <a:t> </a:t>
            </a:r>
            <a:r>
              <a:rPr lang="en-US" dirty="0"/>
              <a:t>Certain communities experience violence at much higher rates. Power </a:t>
            </a:r>
            <a:r>
              <a:rPr lang="en-US" dirty="0" smtClean="0"/>
              <a:t>dynamics reinforce this</a:t>
            </a:r>
            <a:r>
              <a:rPr lang="en-US" dirty="0"/>
              <a:t>. </a:t>
            </a:r>
          </a:p>
          <a:p>
            <a:endParaRPr lang="en-US" dirty="0" smtClean="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19762" y="1424006"/>
            <a:ext cx="4434038" cy="4443394"/>
          </a:xfrm>
          <a:prstGeom prst="rect">
            <a:avLst/>
          </a:prstGeom>
          <a:ln w="38100">
            <a:solidFill>
              <a:srgbClr val="00BAAE"/>
            </a:solidFill>
          </a:ln>
        </p:spPr>
      </p:pic>
    </p:spTree>
    <p:extLst>
      <p:ext uri="{BB962C8B-B14F-4D97-AF65-F5344CB8AC3E}">
        <p14:creationId xmlns:p14="http://schemas.microsoft.com/office/powerpoint/2010/main" val="206232993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7623" y="1703214"/>
            <a:ext cx="10589042" cy="1469642"/>
          </a:xfrm>
        </p:spPr>
        <p:txBody>
          <a:bodyPr>
            <a:noAutofit/>
          </a:bodyPr>
          <a:lstStyle/>
          <a:p>
            <a:r>
              <a:rPr lang="en-US" sz="4799" dirty="0" smtClean="0">
                <a:solidFill>
                  <a:srgbClr val="9BD7D7"/>
                </a:solidFill>
              </a:rPr>
              <a:t>Dynamics of Gender-Based Violence</a:t>
            </a:r>
            <a:endParaRPr lang="en-US" sz="4799" dirty="0">
              <a:solidFill>
                <a:srgbClr val="9BD7D7"/>
              </a:solidFill>
            </a:endParaRPr>
          </a:p>
        </p:txBody>
      </p:sp>
    </p:spTree>
    <p:extLst>
      <p:ext uri="{BB962C8B-B14F-4D97-AF65-F5344CB8AC3E}">
        <p14:creationId xmlns:p14="http://schemas.microsoft.com/office/powerpoint/2010/main" val="1600438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 </a:t>
            </a:r>
            <a:r>
              <a:rPr lang="en-US" dirty="0" smtClean="0"/>
              <a:t/>
            </a:r>
            <a:br>
              <a:rPr lang="en-US" dirty="0" smtClean="0"/>
            </a:br>
            <a:endParaRPr lang="en-US" dirty="0"/>
          </a:p>
        </p:txBody>
      </p:sp>
      <p:sp>
        <p:nvSpPr>
          <p:cNvPr id="6" name="Content Placeholder 5"/>
          <p:cNvSpPr>
            <a:spLocks noGrp="1"/>
          </p:cNvSpPr>
          <p:nvPr>
            <p:ph idx="1"/>
          </p:nvPr>
        </p:nvSpPr>
        <p:spPr>
          <a:xfrm>
            <a:off x="838200" y="1371600"/>
            <a:ext cx="10515600" cy="4351338"/>
          </a:xfrm>
        </p:spPr>
        <p:txBody>
          <a:bodyPr>
            <a:normAutofit fontScale="92500"/>
          </a:bodyPr>
          <a:lstStyle/>
          <a:p>
            <a:pPr marL="0" indent="0">
              <a:buNone/>
            </a:pPr>
            <a:r>
              <a:rPr lang="en-US" dirty="0" smtClean="0"/>
              <a:t>One in three women will be a victim of violence in her lifetime. We see every women as a person – not as a statistic – and each instance of violence is one too many. The paths that lead to these crimes often start at home and within relationships that should be sanctuaries of trust and love. </a:t>
            </a:r>
          </a:p>
          <a:p>
            <a:pPr marL="0" indent="0">
              <a:buNone/>
            </a:pPr>
            <a:endParaRPr lang="en-US" dirty="0"/>
          </a:p>
          <a:p>
            <a:pPr marL="0" indent="0">
              <a:buNone/>
            </a:pPr>
            <a:r>
              <a:rPr lang="en-US" dirty="0" smtClean="0"/>
              <a:t>That is why we’re renewing our commitment to help end violence and abuse within relationships – whether it’s physical, emotional, or financial.</a:t>
            </a:r>
          </a:p>
          <a:p>
            <a:pPr marL="0" indent="0">
              <a:buNone/>
            </a:pPr>
            <a:endParaRPr lang="en-US" dirty="0"/>
          </a:p>
          <a:p>
            <a:pPr marL="0" indent="0" algn="ctr">
              <a:buNone/>
            </a:pPr>
            <a:r>
              <a:rPr lang="en-US" sz="3500" b="1" dirty="0" smtClean="0">
                <a:solidFill>
                  <a:srgbClr val="9BD7D7"/>
                </a:solidFill>
              </a:rPr>
              <a:t>We’ll commit our resources, our people, and our energy to: </a:t>
            </a:r>
            <a:endParaRPr lang="en-US" sz="3500" b="1" dirty="0">
              <a:solidFill>
                <a:srgbClr val="9BD7D7"/>
              </a:solidFill>
            </a:endParaRPr>
          </a:p>
        </p:txBody>
      </p:sp>
    </p:spTree>
    <p:extLst>
      <p:ext uri="{BB962C8B-B14F-4D97-AF65-F5344CB8AC3E}">
        <p14:creationId xmlns:p14="http://schemas.microsoft.com/office/powerpoint/2010/main" val="122362817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38460"/>
            <a:ext cx="10515600" cy="1085540"/>
          </a:xfrm>
        </p:spPr>
        <p:txBody>
          <a:bodyPr>
            <a:normAutofit/>
          </a:bodyPr>
          <a:lstStyle/>
          <a:p>
            <a:pPr algn="ctr"/>
            <a:r>
              <a:rPr lang="en-US" dirty="0">
                <a:solidFill>
                  <a:srgbClr val="9BD7D7"/>
                </a:solidFill>
                <a:ea typeface="Garamond"/>
                <a:cs typeface="Garamond"/>
              </a:rPr>
              <a:t>GBV: Root to Leaves</a:t>
            </a: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33600" y="1328003"/>
            <a:ext cx="8202649" cy="4615597"/>
          </a:xfrm>
          <a:prstGeom prst="rect">
            <a:avLst/>
          </a:prstGeom>
          <a:ln w="31750">
            <a:solidFill>
              <a:srgbClr val="00BAAE"/>
            </a:solidFill>
          </a:ln>
        </p:spPr>
      </p:pic>
    </p:spTree>
    <p:extLst>
      <p:ext uri="{BB962C8B-B14F-4D97-AF65-F5344CB8AC3E}">
        <p14:creationId xmlns:p14="http://schemas.microsoft.com/office/powerpoint/2010/main" val="332975751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Root Causes (&amp; Contributing Factors)</a:t>
            </a:r>
          </a:p>
        </p:txBody>
      </p:sp>
      <p:sp>
        <p:nvSpPr>
          <p:cNvPr id="4" name="Content Placeholder 2"/>
          <p:cNvSpPr>
            <a:spLocks noGrp="1"/>
          </p:cNvSpPr>
          <p:nvPr>
            <p:ph idx="1"/>
          </p:nvPr>
        </p:nvSpPr>
        <p:spPr>
          <a:xfrm>
            <a:off x="838200" y="1825625"/>
            <a:ext cx="10820400" cy="4351338"/>
          </a:xfrm>
        </p:spPr>
        <p:txBody>
          <a:bodyPr>
            <a:normAutofit/>
          </a:bodyPr>
          <a:lstStyle/>
          <a:p>
            <a:r>
              <a:rPr lang="en-US" sz="3200" dirty="0" smtClean="0"/>
              <a:t>Power imbalance (Behavioral: alcohol, drugs, retaliation, etc.)</a:t>
            </a:r>
          </a:p>
          <a:p>
            <a:r>
              <a:rPr lang="en-US" sz="3200" dirty="0" smtClean="0"/>
              <a:t>Gender inequalities (Structural)</a:t>
            </a:r>
          </a:p>
          <a:p>
            <a:r>
              <a:rPr lang="en-US" sz="3200" dirty="0" smtClean="0"/>
              <a:t>Disregard for human rights (Systems- impunity, representation, participation, etc.)</a:t>
            </a:r>
            <a:endParaRPr lang="en-US" sz="3200" dirty="0"/>
          </a:p>
          <a:p>
            <a:endParaRPr lang="en-US" dirty="0">
              <a:solidFill>
                <a:srgbClr val="FF0000"/>
              </a:solidFill>
            </a:endParaRPr>
          </a:p>
        </p:txBody>
      </p:sp>
    </p:spTree>
    <p:extLst>
      <p:ext uri="{BB962C8B-B14F-4D97-AF65-F5344CB8AC3E}">
        <p14:creationId xmlns:p14="http://schemas.microsoft.com/office/powerpoint/2010/main" val="371446815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05" y="0"/>
            <a:ext cx="10515600" cy="1325563"/>
          </a:xfrm>
        </p:spPr>
        <p:txBody>
          <a:bodyPr>
            <a:normAutofit/>
          </a:bodyPr>
          <a:lstStyle/>
          <a:p>
            <a:pPr algn="ctr"/>
            <a:r>
              <a:rPr lang="en-US" dirty="0">
                <a:solidFill>
                  <a:srgbClr val="9BD7D7"/>
                </a:solidFill>
                <a:ea typeface="Garamond"/>
                <a:cs typeface="Garamond"/>
              </a:rPr>
              <a:t>Forms of Violence</a:t>
            </a:r>
          </a:p>
        </p:txBody>
      </p:sp>
      <p:sp>
        <p:nvSpPr>
          <p:cNvPr id="4" name="TextBox 3"/>
          <p:cNvSpPr txBox="1"/>
          <p:nvPr/>
        </p:nvSpPr>
        <p:spPr>
          <a:xfrm>
            <a:off x="472894" y="5181600"/>
            <a:ext cx="2732049" cy="1492716"/>
          </a:xfrm>
          <a:prstGeom prst="rect">
            <a:avLst/>
          </a:prstGeom>
          <a:noFill/>
        </p:spPr>
        <p:txBody>
          <a:bodyPr wrap="square" rtlCol="0">
            <a:spAutoFit/>
          </a:bodyPr>
          <a:lstStyle/>
          <a:p>
            <a:endParaRPr lang="en-US" b="1" dirty="0">
              <a:solidFill>
                <a:srgbClr val="23BCB9"/>
              </a:solidFill>
              <a:latin typeface="Avenir 85 Heavy" panose="020B0603020203020204" pitchFamily="34" charset="0"/>
            </a:endParaRPr>
          </a:p>
          <a:p>
            <a:endParaRPr lang="en-US" sz="1100" b="1" i="1" dirty="0">
              <a:solidFill>
                <a:srgbClr val="23BCB9"/>
              </a:solidFill>
            </a:endParaRPr>
          </a:p>
          <a:p>
            <a:r>
              <a:rPr lang="en-US" sz="1100" i="1" dirty="0">
                <a:solidFill>
                  <a:srgbClr val="69645A"/>
                </a:solidFill>
              </a:rPr>
              <a:t>Domestic Abuse </a:t>
            </a:r>
            <a:r>
              <a:rPr lang="en-US" sz="1100" i="1" dirty="0" smtClean="0">
                <a:solidFill>
                  <a:srgbClr val="69645A"/>
                </a:solidFill>
              </a:rPr>
              <a:t>Intervention Project, Duluth</a:t>
            </a:r>
            <a:r>
              <a:rPr lang="en-US" sz="1100" i="1" dirty="0">
                <a:solidFill>
                  <a:srgbClr val="69645A"/>
                </a:solidFill>
              </a:rPr>
              <a:t>, Minnesota</a:t>
            </a:r>
          </a:p>
          <a:p>
            <a:endParaRPr lang="en-US" sz="2000" b="1" dirty="0">
              <a:solidFill>
                <a:srgbClr val="23BCB9"/>
              </a:solidFill>
              <a:latin typeface="Avenir 85 Heavy" panose="020B0603020203020204" pitchFamily="34" charset="0"/>
            </a:endParaRPr>
          </a:p>
          <a:p>
            <a:endParaRPr lang="en-US" sz="2000" b="1" dirty="0">
              <a:solidFill>
                <a:srgbClr val="23BCB9"/>
              </a:solidFill>
              <a:latin typeface="Avenir 85 Heavy" panose="020B0603020203020204" pitchFamily="34" charset="0"/>
            </a:endParaRPr>
          </a:p>
        </p:txBody>
      </p:sp>
      <p:pic>
        <p:nvPicPr>
          <p:cNvPr id="5" name="Picture 2" descr="pc_vio"/>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a:xfrm>
            <a:off x="2795032" y="1037063"/>
            <a:ext cx="6320566" cy="5018049"/>
          </a:xfrm>
          <a:prstGeom prst="ellipse">
            <a:avLst/>
          </a:prstGeom>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358671715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A52CD47B-0DDE-4C5F-9699-60B75826AE02}" type="slidenum">
              <a:rPr lang="en-US" smtClean="0">
                <a:solidFill>
                  <a:srgbClr val="000000"/>
                </a:solidFill>
              </a:rPr>
              <a:pPr>
                <a:defRPr/>
              </a:pPr>
              <a:t>83</a:t>
            </a:fld>
            <a:endParaRPr lang="en-US" dirty="0">
              <a:solidFill>
                <a:srgbClr val="000000"/>
              </a:solidFill>
            </a:endParaRPr>
          </a:p>
        </p:txBody>
      </p:sp>
      <p:sp>
        <p:nvSpPr>
          <p:cNvPr id="8" name="Title 1"/>
          <p:cNvSpPr txBox="1">
            <a:spLocks/>
          </p:cNvSpPr>
          <p:nvPr/>
        </p:nvSpPr>
        <p:spPr>
          <a:xfrm>
            <a:off x="251934" y="2743200"/>
            <a:ext cx="11567532"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9BD7D7"/>
                </a:solidFill>
                <a:latin typeface="Avenir 85 Heavy" panose="020B0603020203020204" pitchFamily="34" charset="0"/>
                <a:ea typeface="Garamond"/>
                <a:cs typeface="Garamond"/>
              </a:rPr>
              <a:t>Large Group Discussion: Recognizing Signs </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27587" y="5071447"/>
            <a:ext cx="1722640" cy="1034080"/>
          </a:xfrm>
          <a:prstGeom prst="rect">
            <a:avLst/>
          </a:prstGeom>
        </p:spPr>
      </p:pic>
    </p:spTree>
    <p:extLst>
      <p:ext uri="{BB962C8B-B14F-4D97-AF65-F5344CB8AC3E}">
        <p14:creationId xmlns:p14="http://schemas.microsoft.com/office/powerpoint/2010/main" val="85216321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sultado de imagen para silueta mujer 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50438" y="820401"/>
            <a:ext cx="4876800" cy="4876801"/>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Tree>
    <p:extLst>
      <p:ext uri="{BB962C8B-B14F-4D97-AF65-F5344CB8AC3E}">
        <p14:creationId xmlns:p14="http://schemas.microsoft.com/office/powerpoint/2010/main" val="149508988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sultado de imagen para silueta mujer 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756456" y="996354"/>
            <a:ext cx="4698431" cy="4698432"/>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Tree>
    <p:extLst>
      <p:ext uri="{BB962C8B-B14F-4D97-AF65-F5344CB8AC3E}">
        <p14:creationId xmlns:p14="http://schemas.microsoft.com/office/powerpoint/2010/main" val="295651305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pic>
        <p:nvPicPr>
          <p:cNvPr id="8" name="Picture 7" descr="Resultado de imagen para silueta mujer 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49222" y="1152938"/>
            <a:ext cx="4528594" cy="4528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80485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sp>
        <p:nvSpPr>
          <p:cNvPr id="8" name="CuadroTexto 7"/>
          <p:cNvSpPr txBox="1"/>
          <p:nvPr/>
        </p:nvSpPr>
        <p:spPr>
          <a:xfrm>
            <a:off x="7654191" y="4250831"/>
            <a:ext cx="4425696" cy="1569660"/>
          </a:xfrm>
          <a:prstGeom prst="rect">
            <a:avLst/>
          </a:prstGeom>
          <a:noFill/>
        </p:spPr>
        <p:txBody>
          <a:bodyPr wrap="square" rtlCol="0">
            <a:spAutoFit/>
          </a:bodyPr>
          <a:lstStyle/>
          <a:p>
            <a:r>
              <a:rPr lang="es-AR" sz="3200" dirty="0" err="1" smtClean="0">
                <a:solidFill>
                  <a:srgbClr val="80CECD"/>
                </a:solidFill>
              </a:rPr>
              <a:t>She</a:t>
            </a:r>
            <a:r>
              <a:rPr lang="es-AR" sz="3200" dirty="0" smtClean="0">
                <a:solidFill>
                  <a:srgbClr val="80CECD"/>
                </a:solidFill>
              </a:rPr>
              <a:t> </a:t>
            </a:r>
            <a:r>
              <a:rPr lang="es-AR" sz="3200" dirty="0" err="1" smtClean="0">
                <a:solidFill>
                  <a:srgbClr val="80CECD"/>
                </a:solidFill>
              </a:rPr>
              <a:t>stops</a:t>
            </a:r>
            <a:r>
              <a:rPr lang="es-AR" sz="3200" dirty="0" smtClean="0">
                <a:solidFill>
                  <a:srgbClr val="80CECD"/>
                </a:solidFill>
              </a:rPr>
              <a:t> </a:t>
            </a:r>
            <a:r>
              <a:rPr lang="es-AR" sz="3200" dirty="0" err="1" smtClean="0">
                <a:solidFill>
                  <a:srgbClr val="80CECD"/>
                </a:solidFill>
              </a:rPr>
              <a:t>working</a:t>
            </a:r>
            <a:r>
              <a:rPr lang="es-AR" sz="3200" dirty="0" smtClean="0">
                <a:solidFill>
                  <a:srgbClr val="80CECD"/>
                </a:solidFill>
              </a:rPr>
              <a:t> </a:t>
            </a:r>
            <a:r>
              <a:rPr lang="es-AR" sz="3200" dirty="0" err="1" smtClean="0">
                <a:solidFill>
                  <a:srgbClr val="80CECD"/>
                </a:solidFill>
              </a:rPr>
              <a:t>because</a:t>
            </a:r>
            <a:r>
              <a:rPr lang="es-AR" sz="3200" dirty="0" smtClean="0">
                <a:solidFill>
                  <a:srgbClr val="80CECD"/>
                </a:solidFill>
              </a:rPr>
              <a:t> he </a:t>
            </a:r>
            <a:r>
              <a:rPr lang="es-AR" sz="3200" dirty="0" err="1" smtClean="0">
                <a:solidFill>
                  <a:srgbClr val="80CECD"/>
                </a:solidFill>
              </a:rPr>
              <a:t>doesn’t</a:t>
            </a:r>
            <a:r>
              <a:rPr lang="es-AR" sz="3200" dirty="0" smtClean="0">
                <a:solidFill>
                  <a:srgbClr val="80CECD"/>
                </a:solidFill>
              </a:rPr>
              <a:t> </a:t>
            </a:r>
            <a:r>
              <a:rPr lang="es-AR" sz="3200" dirty="0" err="1" smtClean="0">
                <a:solidFill>
                  <a:srgbClr val="80CECD"/>
                </a:solidFill>
              </a:rPr>
              <a:t>want</a:t>
            </a:r>
            <a:r>
              <a:rPr lang="es-AR" sz="3200" dirty="0" smtClean="0">
                <a:solidFill>
                  <a:srgbClr val="80CECD"/>
                </a:solidFill>
              </a:rPr>
              <a:t> </a:t>
            </a:r>
            <a:r>
              <a:rPr lang="es-AR" sz="3200" dirty="0" err="1" smtClean="0">
                <a:solidFill>
                  <a:srgbClr val="80CECD"/>
                </a:solidFill>
              </a:rPr>
              <a:t>her</a:t>
            </a:r>
            <a:r>
              <a:rPr lang="es-AR" sz="3200" dirty="0" smtClean="0">
                <a:solidFill>
                  <a:srgbClr val="80CECD"/>
                </a:solidFill>
              </a:rPr>
              <a:t> to</a:t>
            </a:r>
            <a:endParaRPr lang="es-AR" sz="3200" dirty="0">
              <a:solidFill>
                <a:srgbClr val="80CECD"/>
              </a:solidFill>
            </a:endParaRPr>
          </a:p>
        </p:txBody>
      </p:sp>
      <p:pic>
        <p:nvPicPr>
          <p:cNvPr id="10" name="Picture 9" descr="Resultado de imagen para silueta mujer 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37813" y="1285461"/>
            <a:ext cx="4382819" cy="4382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66754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sp>
        <p:nvSpPr>
          <p:cNvPr id="8" name="CuadroTexto 7"/>
          <p:cNvSpPr txBox="1"/>
          <p:nvPr/>
        </p:nvSpPr>
        <p:spPr>
          <a:xfrm>
            <a:off x="7654191" y="4250831"/>
            <a:ext cx="4425696" cy="1569660"/>
          </a:xfrm>
          <a:prstGeom prst="rect">
            <a:avLst/>
          </a:prstGeom>
          <a:noFill/>
        </p:spPr>
        <p:txBody>
          <a:bodyPr wrap="square" rtlCol="0">
            <a:spAutoFit/>
          </a:bodyPr>
          <a:lstStyle/>
          <a:p>
            <a:r>
              <a:rPr lang="es-AR" sz="3200" dirty="0" err="1" smtClean="0">
                <a:solidFill>
                  <a:srgbClr val="80CECD"/>
                </a:solidFill>
              </a:rPr>
              <a:t>She</a:t>
            </a:r>
            <a:r>
              <a:rPr lang="es-AR" sz="3200" dirty="0" smtClean="0">
                <a:solidFill>
                  <a:srgbClr val="80CECD"/>
                </a:solidFill>
              </a:rPr>
              <a:t> </a:t>
            </a:r>
            <a:r>
              <a:rPr lang="es-AR" sz="3200" dirty="0" err="1" smtClean="0">
                <a:solidFill>
                  <a:srgbClr val="80CECD"/>
                </a:solidFill>
              </a:rPr>
              <a:t>stops</a:t>
            </a:r>
            <a:r>
              <a:rPr lang="es-AR" sz="3200" dirty="0" smtClean="0">
                <a:solidFill>
                  <a:srgbClr val="80CECD"/>
                </a:solidFill>
              </a:rPr>
              <a:t> </a:t>
            </a:r>
            <a:r>
              <a:rPr lang="es-AR" sz="3200" dirty="0" err="1" smtClean="0">
                <a:solidFill>
                  <a:srgbClr val="80CECD"/>
                </a:solidFill>
              </a:rPr>
              <a:t>working</a:t>
            </a:r>
            <a:r>
              <a:rPr lang="es-AR" sz="3200" dirty="0" smtClean="0">
                <a:solidFill>
                  <a:srgbClr val="80CECD"/>
                </a:solidFill>
              </a:rPr>
              <a:t> </a:t>
            </a:r>
            <a:r>
              <a:rPr lang="es-AR" sz="3200" dirty="0" err="1" smtClean="0">
                <a:solidFill>
                  <a:srgbClr val="80CECD"/>
                </a:solidFill>
              </a:rPr>
              <a:t>because</a:t>
            </a:r>
            <a:r>
              <a:rPr lang="es-AR" sz="3200" dirty="0" smtClean="0">
                <a:solidFill>
                  <a:srgbClr val="80CECD"/>
                </a:solidFill>
              </a:rPr>
              <a:t> he </a:t>
            </a:r>
            <a:r>
              <a:rPr lang="es-AR" sz="3200" dirty="0" err="1" smtClean="0">
                <a:solidFill>
                  <a:srgbClr val="80CECD"/>
                </a:solidFill>
              </a:rPr>
              <a:t>doesn’t</a:t>
            </a:r>
            <a:r>
              <a:rPr lang="es-AR" sz="3200" dirty="0" smtClean="0">
                <a:solidFill>
                  <a:srgbClr val="80CECD"/>
                </a:solidFill>
              </a:rPr>
              <a:t> </a:t>
            </a:r>
            <a:r>
              <a:rPr lang="es-AR" sz="3200" dirty="0" err="1" smtClean="0">
                <a:solidFill>
                  <a:srgbClr val="80CECD"/>
                </a:solidFill>
              </a:rPr>
              <a:t>want</a:t>
            </a:r>
            <a:r>
              <a:rPr lang="es-AR" sz="3200" dirty="0" smtClean="0">
                <a:solidFill>
                  <a:srgbClr val="80CECD"/>
                </a:solidFill>
              </a:rPr>
              <a:t> </a:t>
            </a:r>
            <a:r>
              <a:rPr lang="es-AR" sz="3200" dirty="0" err="1" smtClean="0">
                <a:solidFill>
                  <a:srgbClr val="80CECD"/>
                </a:solidFill>
              </a:rPr>
              <a:t>her</a:t>
            </a:r>
            <a:r>
              <a:rPr lang="es-AR" sz="3200" dirty="0" smtClean="0">
                <a:solidFill>
                  <a:srgbClr val="80CECD"/>
                </a:solidFill>
              </a:rPr>
              <a:t> to</a:t>
            </a:r>
            <a:endParaRPr lang="es-AR" sz="3200" dirty="0">
              <a:solidFill>
                <a:srgbClr val="80CECD"/>
              </a:solidFill>
            </a:endParaRPr>
          </a:p>
        </p:txBody>
      </p:sp>
      <p:sp>
        <p:nvSpPr>
          <p:cNvPr id="10" name="CuadroTexto 7"/>
          <p:cNvSpPr txBox="1"/>
          <p:nvPr/>
        </p:nvSpPr>
        <p:spPr>
          <a:xfrm>
            <a:off x="311404" y="2760688"/>
            <a:ext cx="4425696" cy="584775"/>
          </a:xfrm>
          <a:prstGeom prst="rect">
            <a:avLst/>
          </a:prstGeom>
          <a:noFill/>
        </p:spPr>
        <p:txBody>
          <a:bodyPr wrap="square" rtlCol="0">
            <a:spAutoFit/>
          </a:bodyPr>
          <a:lstStyle/>
          <a:p>
            <a:r>
              <a:rPr lang="es-AR" sz="3200" dirty="0" err="1" smtClean="0">
                <a:solidFill>
                  <a:srgbClr val="9BD7D7"/>
                </a:solidFill>
              </a:rPr>
              <a:t>Feelings</a:t>
            </a:r>
            <a:r>
              <a:rPr lang="es-AR" sz="3200" dirty="0" smtClean="0">
                <a:solidFill>
                  <a:srgbClr val="9BD7D7"/>
                </a:solidFill>
              </a:rPr>
              <a:t> of </a:t>
            </a:r>
            <a:r>
              <a:rPr lang="es-AR" sz="3200" dirty="0" err="1" smtClean="0">
                <a:solidFill>
                  <a:srgbClr val="9BD7D7"/>
                </a:solidFill>
              </a:rPr>
              <a:t>inadequacy</a:t>
            </a:r>
            <a:endParaRPr lang="es-AR" sz="3200" dirty="0">
              <a:solidFill>
                <a:srgbClr val="9BD7D7"/>
              </a:solidFill>
            </a:endParaRPr>
          </a:p>
        </p:txBody>
      </p:sp>
      <p:pic>
        <p:nvPicPr>
          <p:cNvPr id="11" name="Picture 10" descr="Resultado de imagen para silueta mujer 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70335" y="1511070"/>
            <a:ext cx="4091271" cy="4091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42908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sp>
        <p:nvSpPr>
          <p:cNvPr id="8" name="CuadroTexto 7"/>
          <p:cNvSpPr txBox="1"/>
          <p:nvPr/>
        </p:nvSpPr>
        <p:spPr>
          <a:xfrm>
            <a:off x="7654191" y="4250831"/>
            <a:ext cx="4425696" cy="1569660"/>
          </a:xfrm>
          <a:prstGeom prst="rect">
            <a:avLst/>
          </a:prstGeom>
          <a:noFill/>
        </p:spPr>
        <p:txBody>
          <a:bodyPr wrap="square" rtlCol="0">
            <a:spAutoFit/>
          </a:bodyPr>
          <a:lstStyle/>
          <a:p>
            <a:r>
              <a:rPr lang="es-AR" sz="3200" dirty="0" err="1" smtClean="0">
                <a:solidFill>
                  <a:srgbClr val="80CECD"/>
                </a:solidFill>
              </a:rPr>
              <a:t>She</a:t>
            </a:r>
            <a:r>
              <a:rPr lang="es-AR" sz="3200" dirty="0" smtClean="0">
                <a:solidFill>
                  <a:srgbClr val="80CECD"/>
                </a:solidFill>
              </a:rPr>
              <a:t> </a:t>
            </a:r>
            <a:r>
              <a:rPr lang="es-AR" sz="3200" dirty="0" err="1" smtClean="0">
                <a:solidFill>
                  <a:srgbClr val="80CECD"/>
                </a:solidFill>
              </a:rPr>
              <a:t>stops</a:t>
            </a:r>
            <a:r>
              <a:rPr lang="es-AR" sz="3200" dirty="0" smtClean="0">
                <a:solidFill>
                  <a:srgbClr val="80CECD"/>
                </a:solidFill>
              </a:rPr>
              <a:t> </a:t>
            </a:r>
            <a:r>
              <a:rPr lang="es-AR" sz="3200" dirty="0" err="1" smtClean="0">
                <a:solidFill>
                  <a:srgbClr val="80CECD"/>
                </a:solidFill>
              </a:rPr>
              <a:t>working</a:t>
            </a:r>
            <a:r>
              <a:rPr lang="es-AR" sz="3200" dirty="0" smtClean="0">
                <a:solidFill>
                  <a:srgbClr val="80CECD"/>
                </a:solidFill>
              </a:rPr>
              <a:t> </a:t>
            </a:r>
            <a:r>
              <a:rPr lang="es-AR" sz="3200" dirty="0" err="1" smtClean="0">
                <a:solidFill>
                  <a:srgbClr val="80CECD"/>
                </a:solidFill>
              </a:rPr>
              <a:t>because</a:t>
            </a:r>
            <a:r>
              <a:rPr lang="es-AR" sz="3200" dirty="0" smtClean="0">
                <a:solidFill>
                  <a:srgbClr val="80CECD"/>
                </a:solidFill>
              </a:rPr>
              <a:t> he </a:t>
            </a:r>
            <a:r>
              <a:rPr lang="es-AR" sz="3200" dirty="0" err="1" smtClean="0">
                <a:solidFill>
                  <a:srgbClr val="80CECD"/>
                </a:solidFill>
              </a:rPr>
              <a:t>doesn’t</a:t>
            </a:r>
            <a:r>
              <a:rPr lang="es-AR" sz="3200" dirty="0" smtClean="0">
                <a:solidFill>
                  <a:srgbClr val="80CECD"/>
                </a:solidFill>
              </a:rPr>
              <a:t> </a:t>
            </a:r>
            <a:r>
              <a:rPr lang="es-AR" sz="3200" dirty="0" err="1" smtClean="0">
                <a:solidFill>
                  <a:srgbClr val="80CECD"/>
                </a:solidFill>
              </a:rPr>
              <a:t>want</a:t>
            </a:r>
            <a:r>
              <a:rPr lang="es-AR" sz="3200" dirty="0" smtClean="0">
                <a:solidFill>
                  <a:srgbClr val="80CECD"/>
                </a:solidFill>
              </a:rPr>
              <a:t> </a:t>
            </a:r>
            <a:r>
              <a:rPr lang="es-AR" sz="3200" dirty="0" err="1" smtClean="0">
                <a:solidFill>
                  <a:srgbClr val="80CECD"/>
                </a:solidFill>
              </a:rPr>
              <a:t>her</a:t>
            </a:r>
            <a:r>
              <a:rPr lang="es-AR" sz="3200" dirty="0" smtClean="0">
                <a:solidFill>
                  <a:srgbClr val="80CECD"/>
                </a:solidFill>
              </a:rPr>
              <a:t> to</a:t>
            </a:r>
            <a:endParaRPr lang="es-AR" sz="3200" dirty="0">
              <a:solidFill>
                <a:srgbClr val="80CECD"/>
              </a:solidFill>
            </a:endParaRPr>
          </a:p>
        </p:txBody>
      </p:sp>
      <p:sp>
        <p:nvSpPr>
          <p:cNvPr id="10" name="CuadroTexto 7"/>
          <p:cNvSpPr txBox="1"/>
          <p:nvPr/>
        </p:nvSpPr>
        <p:spPr>
          <a:xfrm>
            <a:off x="311404" y="2760688"/>
            <a:ext cx="4425696" cy="584775"/>
          </a:xfrm>
          <a:prstGeom prst="rect">
            <a:avLst/>
          </a:prstGeom>
          <a:noFill/>
        </p:spPr>
        <p:txBody>
          <a:bodyPr wrap="square" rtlCol="0">
            <a:spAutoFit/>
          </a:bodyPr>
          <a:lstStyle/>
          <a:p>
            <a:r>
              <a:rPr lang="es-AR" sz="3200" dirty="0" err="1" smtClean="0">
                <a:solidFill>
                  <a:srgbClr val="9BD7D7"/>
                </a:solidFill>
              </a:rPr>
              <a:t>Feelings</a:t>
            </a:r>
            <a:r>
              <a:rPr lang="es-AR" sz="3200" dirty="0" smtClean="0">
                <a:solidFill>
                  <a:srgbClr val="9BD7D7"/>
                </a:solidFill>
              </a:rPr>
              <a:t> of </a:t>
            </a:r>
            <a:r>
              <a:rPr lang="es-AR" sz="3200" dirty="0" err="1" smtClean="0">
                <a:solidFill>
                  <a:srgbClr val="9BD7D7"/>
                </a:solidFill>
              </a:rPr>
              <a:t>inadequacy</a:t>
            </a:r>
            <a:endParaRPr lang="es-AR" sz="3200" dirty="0">
              <a:solidFill>
                <a:srgbClr val="9BD7D7"/>
              </a:solidFill>
            </a:endParaRPr>
          </a:p>
        </p:txBody>
      </p:sp>
      <p:sp>
        <p:nvSpPr>
          <p:cNvPr id="11" name="CuadroTexto 7"/>
          <p:cNvSpPr txBox="1"/>
          <p:nvPr/>
        </p:nvSpPr>
        <p:spPr>
          <a:xfrm>
            <a:off x="7918151" y="2512119"/>
            <a:ext cx="4425696" cy="1077218"/>
          </a:xfrm>
          <a:prstGeom prst="rect">
            <a:avLst/>
          </a:prstGeom>
          <a:noFill/>
        </p:spPr>
        <p:txBody>
          <a:bodyPr wrap="square" rtlCol="0">
            <a:spAutoFit/>
          </a:bodyPr>
          <a:lstStyle/>
          <a:p>
            <a:r>
              <a:rPr lang="es-AR" sz="3200" dirty="0" smtClean="0">
                <a:solidFill>
                  <a:srgbClr val="69645A"/>
                </a:solidFill>
              </a:rPr>
              <a:t>He tries to </a:t>
            </a:r>
            <a:r>
              <a:rPr lang="es-AR" sz="3200" dirty="0" err="1" smtClean="0">
                <a:solidFill>
                  <a:srgbClr val="69645A"/>
                </a:solidFill>
              </a:rPr>
              <a:t>dictate</a:t>
            </a:r>
            <a:r>
              <a:rPr lang="es-AR" sz="3200" dirty="0" smtClean="0">
                <a:solidFill>
                  <a:srgbClr val="69645A"/>
                </a:solidFill>
              </a:rPr>
              <a:t> </a:t>
            </a:r>
            <a:r>
              <a:rPr lang="es-AR" sz="3200" dirty="0" err="1" smtClean="0">
                <a:solidFill>
                  <a:srgbClr val="69645A"/>
                </a:solidFill>
              </a:rPr>
              <a:t>her</a:t>
            </a:r>
            <a:r>
              <a:rPr lang="es-AR" sz="3200" dirty="0" smtClean="0">
                <a:solidFill>
                  <a:srgbClr val="69645A"/>
                </a:solidFill>
              </a:rPr>
              <a:t> </a:t>
            </a:r>
            <a:r>
              <a:rPr lang="es-AR" sz="3200" dirty="0" err="1" smtClean="0">
                <a:solidFill>
                  <a:srgbClr val="69645A"/>
                </a:solidFill>
              </a:rPr>
              <a:t>finances</a:t>
            </a:r>
            <a:r>
              <a:rPr lang="es-AR" sz="3200" dirty="0" smtClean="0">
                <a:solidFill>
                  <a:srgbClr val="69645A"/>
                </a:solidFill>
              </a:rPr>
              <a:t>.</a:t>
            </a:r>
            <a:endParaRPr lang="es-AR" sz="3200" dirty="0">
              <a:solidFill>
                <a:srgbClr val="69645A"/>
              </a:solidFill>
            </a:endParaRPr>
          </a:p>
        </p:txBody>
      </p:sp>
      <p:pic>
        <p:nvPicPr>
          <p:cNvPr id="12" name="Picture 11" descr="Resultado de imagen para silueta mujer 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27506" y="1665428"/>
            <a:ext cx="3847816" cy="3847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087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560294"/>
            <a:ext cx="11734800" cy="2015936"/>
          </a:xfrm>
          <a:prstGeom prst="rect">
            <a:avLst/>
          </a:prstGeom>
        </p:spPr>
        <p:txBody>
          <a:bodyPr wrap="square">
            <a:spAutoFit/>
          </a:bodyPr>
          <a:lstStyle/>
          <a:p>
            <a:pPr lvl="0" algn="ctr" eaLnBrk="0" fontAlgn="base" hangingPunct="0">
              <a:spcBef>
                <a:spcPct val="0"/>
              </a:spcBef>
              <a:spcAft>
                <a:spcPct val="0"/>
              </a:spcAft>
            </a:pPr>
            <a:r>
              <a:rPr lang="en-US" altLang="en-US" sz="4400" dirty="0">
                <a:solidFill>
                  <a:srgbClr val="9BD7D7"/>
                </a:solidFill>
                <a:latin typeface="Avenir 85 Heavy" panose="020B0603020203020204" pitchFamily="34" charset="0"/>
              </a:rPr>
              <a:t>Encourage </a:t>
            </a:r>
            <a:r>
              <a:rPr lang="en-US" altLang="en-US" sz="4400" dirty="0" smtClean="0">
                <a:solidFill>
                  <a:srgbClr val="9BD7D7"/>
                </a:solidFill>
                <a:latin typeface="Avenir 85 Heavy" panose="020B0603020203020204" pitchFamily="34" charset="0"/>
              </a:rPr>
              <a:t>conversation</a:t>
            </a:r>
          </a:p>
          <a:p>
            <a:pPr lvl="0" algn="ctr" eaLnBrk="0" fontAlgn="base" hangingPunct="0">
              <a:spcBef>
                <a:spcPct val="0"/>
              </a:spcBef>
              <a:spcAft>
                <a:spcPct val="0"/>
              </a:spcAft>
            </a:pPr>
            <a:endParaRPr lang="en-US" altLang="en-US" sz="2700" dirty="0">
              <a:solidFill>
                <a:srgbClr val="9BD7D7"/>
              </a:solidFill>
            </a:endParaRPr>
          </a:p>
          <a:p>
            <a:pPr lvl="0" algn="ctr" eaLnBrk="0" fontAlgn="base" hangingPunct="0">
              <a:spcBef>
                <a:spcPct val="0"/>
              </a:spcBef>
              <a:spcAft>
                <a:spcPct val="0"/>
              </a:spcAft>
            </a:pPr>
            <a:r>
              <a:rPr lang="en-US" altLang="en-US" sz="2700" dirty="0">
                <a:solidFill>
                  <a:srgbClr val="69645A"/>
                </a:solidFill>
              </a:rPr>
              <a:t>We’ll use our global voice to shed light on the many forms of violence against women and girls and discuss what needs to change in order to end it.</a:t>
            </a:r>
          </a:p>
        </p:txBody>
      </p:sp>
      <p:pic>
        <p:nvPicPr>
          <p:cNvPr id="6" name="Picture 5"/>
          <p:cNvPicPr>
            <a:picLocks noChangeAspect="1"/>
          </p:cNvPicPr>
          <p:nvPr/>
        </p:nvPicPr>
        <p:blipFill rotWithShape="1">
          <a:blip r:embed="rId2"/>
          <a:srcRect r="50409" b="6086"/>
          <a:stretch/>
        </p:blipFill>
        <p:spPr>
          <a:xfrm>
            <a:off x="3822477" y="2819400"/>
            <a:ext cx="4295508" cy="3046822"/>
          </a:xfrm>
          <a:prstGeom prst="rect">
            <a:avLst/>
          </a:prstGeom>
          <a:ln w="38100">
            <a:solidFill>
              <a:srgbClr val="00BAAE"/>
            </a:solidFill>
          </a:ln>
        </p:spPr>
      </p:pic>
    </p:spTree>
    <p:extLst>
      <p:ext uri="{BB962C8B-B14F-4D97-AF65-F5344CB8AC3E}">
        <p14:creationId xmlns:p14="http://schemas.microsoft.com/office/powerpoint/2010/main" val="126699280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sp>
        <p:nvSpPr>
          <p:cNvPr id="8" name="CuadroTexto 7"/>
          <p:cNvSpPr txBox="1"/>
          <p:nvPr/>
        </p:nvSpPr>
        <p:spPr>
          <a:xfrm>
            <a:off x="7654191" y="4250831"/>
            <a:ext cx="4425696" cy="1569660"/>
          </a:xfrm>
          <a:prstGeom prst="rect">
            <a:avLst/>
          </a:prstGeom>
          <a:noFill/>
        </p:spPr>
        <p:txBody>
          <a:bodyPr wrap="square" rtlCol="0">
            <a:spAutoFit/>
          </a:bodyPr>
          <a:lstStyle/>
          <a:p>
            <a:r>
              <a:rPr lang="es-AR" sz="3200" dirty="0" err="1" smtClean="0">
                <a:solidFill>
                  <a:srgbClr val="80CECD"/>
                </a:solidFill>
              </a:rPr>
              <a:t>She</a:t>
            </a:r>
            <a:r>
              <a:rPr lang="es-AR" sz="3200" dirty="0" smtClean="0">
                <a:solidFill>
                  <a:srgbClr val="80CECD"/>
                </a:solidFill>
              </a:rPr>
              <a:t> </a:t>
            </a:r>
            <a:r>
              <a:rPr lang="es-AR" sz="3200" dirty="0" err="1" smtClean="0">
                <a:solidFill>
                  <a:srgbClr val="80CECD"/>
                </a:solidFill>
              </a:rPr>
              <a:t>stops</a:t>
            </a:r>
            <a:r>
              <a:rPr lang="es-AR" sz="3200" dirty="0" smtClean="0">
                <a:solidFill>
                  <a:srgbClr val="80CECD"/>
                </a:solidFill>
              </a:rPr>
              <a:t> </a:t>
            </a:r>
            <a:r>
              <a:rPr lang="es-AR" sz="3200" dirty="0" err="1" smtClean="0">
                <a:solidFill>
                  <a:srgbClr val="80CECD"/>
                </a:solidFill>
              </a:rPr>
              <a:t>working</a:t>
            </a:r>
            <a:r>
              <a:rPr lang="es-AR" sz="3200" dirty="0" smtClean="0">
                <a:solidFill>
                  <a:srgbClr val="80CECD"/>
                </a:solidFill>
              </a:rPr>
              <a:t> </a:t>
            </a:r>
            <a:r>
              <a:rPr lang="es-AR" sz="3200" dirty="0" err="1" smtClean="0">
                <a:solidFill>
                  <a:srgbClr val="80CECD"/>
                </a:solidFill>
              </a:rPr>
              <a:t>because</a:t>
            </a:r>
            <a:r>
              <a:rPr lang="es-AR" sz="3200" dirty="0" smtClean="0">
                <a:solidFill>
                  <a:srgbClr val="80CECD"/>
                </a:solidFill>
              </a:rPr>
              <a:t> he </a:t>
            </a:r>
            <a:r>
              <a:rPr lang="es-AR" sz="3200" dirty="0" err="1" smtClean="0">
                <a:solidFill>
                  <a:srgbClr val="80CECD"/>
                </a:solidFill>
              </a:rPr>
              <a:t>doesn’t</a:t>
            </a:r>
            <a:r>
              <a:rPr lang="es-AR" sz="3200" dirty="0" smtClean="0">
                <a:solidFill>
                  <a:srgbClr val="80CECD"/>
                </a:solidFill>
              </a:rPr>
              <a:t> </a:t>
            </a:r>
            <a:r>
              <a:rPr lang="es-AR" sz="3200" dirty="0" err="1" smtClean="0">
                <a:solidFill>
                  <a:srgbClr val="80CECD"/>
                </a:solidFill>
              </a:rPr>
              <a:t>want</a:t>
            </a:r>
            <a:r>
              <a:rPr lang="es-AR" sz="3200" dirty="0" smtClean="0">
                <a:solidFill>
                  <a:srgbClr val="80CECD"/>
                </a:solidFill>
              </a:rPr>
              <a:t> </a:t>
            </a:r>
            <a:r>
              <a:rPr lang="es-AR" sz="3200" dirty="0" err="1" smtClean="0">
                <a:solidFill>
                  <a:srgbClr val="80CECD"/>
                </a:solidFill>
              </a:rPr>
              <a:t>her</a:t>
            </a:r>
            <a:r>
              <a:rPr lang="es-AR" sz="3200" dirty="0" smtClean="0">
                <a:solidFill>
                  <a:srgbClr val="80CECD"/>
                </a:solidFill>
              </a:rPr>
              <a:t> to</a:t>
            </a:r>
            <a:endParaRPr lang="es-AR" sz="3200" dirty="0">
              <a:solidFill>
                <a:srgbClr val="80CECD"/>
              </a:solidFill>
            </a:endParaRPr>
          </a:p>
        </p:txBody>
      </p:sp>
      <p:sp>
        <p:nvSpPr>
          <p:cNvPr id="10" name="CuadroTexto 7"/>
          <p:cNvSpPr txBox="1"/>
          <p:nvPr/>
        </p:nvSpPr>
        <p:spPr>
          <a:xfrm>
            <a:off x="311404" y="2760688"/>
            <a:ext cx="4425696" cy="584775"/>
          </a:xfrm>
          <a:prstGeom prst="rect">
            <a:avLst/>
          </a:prstGeom>
          <a:noFill/>
        </p:spPr>
        <p:txBody>
          <a:bodyPr wrap="square" rtlCol="0">
            <a:spAutoFit/>
          </a:bodyPr>
          <a:lstStyle/>
          <a:p>
            <a:r>
              <a:rPr lang="es-AR" sz="3200" dirty="0" err="1" smtClean="0">
                <a:solidFill>
                  <a:srgbClr val="9BD7D7"/>
                </a:solidFill>
              </a:rPr>
              <a:t>Feelings</a:t>
            </a:r>
            <a:r>
              <a:rPr lang="es-AR" sz="3200" dirty="0" smtClean="0">
                <a:solidFill>
                  <a:srgbClr val="9BD7D7"/>
                </a:solidFill>
              </a:rPr>
              <a:t> of </a:t>
            </a:r>
            <a:r>
              <a:rPr lang="es-AR" sz="3200" dirty="0" err="1" smtClean="0">
                <a:solidFill>
                  <a:srgbClr val="9BD7D7"/>
                </a:solidFill>
              </a:rPr>
              <a:t>inadequacy</a:t>
            </a:r>
            <a:endParaRPr lang="es-AR" sz="3200" dirty="0">
              <a:solidFill>
                <a:srgbClr val="9BD7D7"/>
              </a:solidFill>
            </a:endParaRPr>
          </a:p>
        </p:txBody>
      </p:sp>
      <p:sp>
        <p:nvSpPr>
          <p:cNvPr id="11" name="CuadroTexto 7"/>
          <p:cNvSpPr txBox="1"/>
          <p:nvPr/>
        </p:nvSpPr>
        <p:spPr>
          <a:xfrm>
            <a:off x="7918151" y="2512119"/>
            <a:ext cx="4425696" cy="1077218"/>
          </a:xfrm>
          <a:prstGeom prst="rect">
            <a:avLst/>
          </a:prstGeom>
          <a:noFill/>
        </p:spPr>
        <p:txBody>
          <a:bodyPr wrap="square" rtlCol="0">
            <a:spAutoFit/>
          </a:bodyPr>
          <a:lstStyle/>
          <a:p>
            <a:r>
              <a:rPr lang="es-AR" sz="3200" dirty="0" smtClean="0">
                <a:solidFill>
                  <a:srgbClr val="69645A"/>
                </a:solidFill>
              </a:rPr>
              <a:t>He tries to </a:t>
            </a:r>
            <a:r>
              <a:rPr lang="es-AR" sz="3200" dirty="0" err="1" smtClean="0">
                <a:solidFill>
                  <a:srgbClr val="69645A"/>
                </a:solidFill>
              </a:rPr>
              <a:t>dictate</a:t>
            </a:r>
            <a:r>
              <a:rPr lang="es-AR" sz="3200" dirty="0" smtClean="0">
                <a:solidFill>
                  <a:srgbClr val="69645A"/>
                </a:solidFill>
              </a:rPr>
              <a:t> </a:t>
            </a:r>
            <a:r>
              <a:rPr lang="es-AR" sz="3200" dirty="0" err="1" smtClean="0">
                <a:solidFill>
                  <a:srgbClr val="69645A"/>
                </a:solidFill>
              </a:rPr>
              <a:t>her</a:t>
            </a:r>
            <a:r>
              <a:rPr lang="es-AR" sz="3200" dirty="0" smtClean="0">
                <a:solidFill>
                  <a:srgbClr val="69645A"/>
                </a:solidFill>
              </a:rPr>
              <a:t> </a:t>
            </a:r>
            <a:r>
              <a:rPr lang="es-AR" sz="3200" dirty="0" err="1" smtClean="0">
                <a:solidFill>
                  <a:srgbClr val="69645A"/>
                </a:solidFill>
              </a:rPr>
              <a:t>finances</a:t>
            </a:r>
            <a:r>
              <a:rPr lang="es-AR" sz="3200" dirty="0" smtClean="0">
                <a:solidFill>
                  <a:srgbClr val="69645A"/>
                </a:solidFill>
              </a:rPr>
              <a:t>.</a:t>
            </a:r>
            <a:endParaRPr lang="es-AR" sz="3200" dirty="0">
              <a:solidFill>
                <a:srgbClr val="69645A"/>
              </a:solidFill>
            </a:endParaRPr>
          </a:p>
        </p:txBody>
      </p:sp>
      <p:sp>
        <p:nvSpPr>
          <p:cNvPr id="12" name="CuadroTexto 7"/>
          <p:cNvSpPr txBox="1"/>
          <p:nvPr/>
        </p:nvSpPr>
        <p:spPr>
          <a:xfrm>
            <a:off x="311404" y="3563936"/>
            <a:ext cx="4425696" cy="584775"/>
          </a:xfrm>
          <a:prstGeom prst="rect">
            <a:avLst/>
          </a:prstGeom>
          <a:noFill/>
        </p:spPr>
        <p:txBody>
          <a:bodyPr wrap="square" rtlCol="0">
            <a:spAutoFit/>
          </a:bodyPr>
          <a:lstStyle/>
          <a:p>
            <a:r>
              <a:rPr lang="es-AR" sz="3200" dirty="0" err="1" smtClean="0">
                <a:solidFill>
                  <a:srgbClr val="69645A"/>
                </a:solidFill>
              </a:rPr>
              <a:t>Anxiety</a:t>
            </a:r>
            <a:endParaRPr lang="es-AR" sz="3200" dirty="0">
              <a:solidFill>
                <a:srgbClr val="69645A"/>
              </a:solidFill>
            </a:endParaRPr>
          </a:p>
        </p:txBody>
      </p:sp>
      <p:pic>
        <p:nvPicPr>
          <p:cNvPr id="13" name="Picture 12" descr="Resultado de imagen para silueta mujer 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79149" y="1805400"/>
            <a:ext cx="3639002" cy="3639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86844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sp>
        <p:nvSpPr>
          <p:cNvPr id="8" name="CuadroTexto 7"/>
          <p:cNvSpPr txBox="1"/>
          <p:nvPr/>
        </p:nvSpPr>
        <p:spPr>
          <a:xfrm>
            <a:off x="7654191" y="4250831"/>
            <a:ext cx="4425696" cy="1569660"/>
          </a:xfrm>
          <a:prstGeom prst="rect">
            <a:avLst/>
          </a:prstGeom>
          <a:noFill/>
        </p:spPr>
        <p:txBody>
          <a:bodyPr wrap="square" rtlCol="0">
            <a:spAutoFit/>
          </a:bodyPr>
          <a:lstStyle/>
          <a:p>
            <a:r>
              <a:rPr lang="es-AR" sz="3200" dirty="0" err="1" smtClean="0">
                <a:solidFill>
                  <a:srgbClr val="80CECD"/>
                </a:solidFill>
              </a:rPr>
              <a:t>She</a:t>
            </a:r>
            <a:r>
              <a:rPr lang="es-AR" sz="3200" dirty="0" smtClean="0">
                <a:solidFill>
                  <a:srgbClr val="80CECD"/>
                </a:solidFill>
              </a:rPr>
              <a:t> </a:t>
            </a:r>
            <a:r>
              <a:rPr lang="es-AR" sz="3200" dirty="0" err="1" smtClean="0">
                <a:solidFill>
                  <a:srgbClr val="80CECD"/>
                </a:solidFill>
              </a:rPr>
              <a:t>stops</a:t>
            </a:r>
            <a:r>
              <a:rPr lang="es-AR" sz="3200" dirty="0" smtClean="0">
                <a:solidFill>
                  <a:srgbClr val="80CECD"/>
                </a:solidFill>
              </a:rPr>
              <a:t> </a:t>
            </a:r>
            <a:r>
              <a:rPr lang="es-AR" sz="3200" dirty="0" err="1" smtClean="0">
                <a:solidFill>
                  <a:srgbClr val="80CECD"/>
                </a:solidFill>
              </a:rPr>
              <a:t>working</a:t>
            </a:r>
            <a:r>
              <a:rPr lang="es-AR" sz="3200" dirty="0" smtClean="0">
                <a:solidFill>
                  <a:srgbClr val="80CECD"/>
                </a:solidFill>
              </a:rPr>
              <a:t> </a:t>
            </a:r>
            <a:r>
              <a:rPr lang="es-AR" sz="3200" dirty="0" err="1" smtClean="0">
                <a:solidFill>
                  <a:srgbClr val="80CECD"/>
                </a:solidFill>
              </a:rPr>
              <a:t>because</a:t>
            </a:r>
            <a:r>
              <a:rPr lang="es-AR" sz="3200" dirty="0" smtClean="0">
                <a:solidFill>
                  <a:srgbClr val="80CECD"/>
                </a:solidFill>
              </a:rPr>
              <a:t> he </a:t>
            </a:r>
            <a:r>
              <a:rPr lang="es-AR" sz="3200" dirty="0" err="1" smtClean="0">
                <a:solidFill>
                  <a:srgbClr val="80CECD"/>
                </a:solidFill>
              </a:rPr>
              <a:t>doesn’t</a:t>
            </a:r>
            <a:r>
              <a:rPr lang="es-AR" sz="3200" dirty="0" smtClean="0">
                <a:solidFill>
                  <a:srgbClr val="80CECD"/>
                </a:solidFill>
              </a:rPr>
              <a:t> </a:t>
            </a:r>
            <a:r>
              <a:rPr lang="es-AR" sz="3200" dirty="0" err="1" smtClean="0">
                <a:solidFill>
                  <a:srgbClr val="80CECD"/>
                </a:solidFill>
              </a:rPr>
              <a:t>want</a:t>
            </a:r>
            <a:r>
              <a:rPr lang="es-AR" sz="3200" dirty="0" smtClean="0">
                <a:solidFill>
                  <a:srgbClr val="80CECD"/>
                </a:solidFill>
              </a:rPr>
              <a:t> </a:t>
            </a:r>
            <a:r>
              <a:rPr lang="es-AR" sz="3200" dirty="0" err="1" smtClean="0">
                <a:solidFill>
                  <a:srgbClr val="80CECD"/>
                </a:solidFill>
              </a:rPr>
              <a:t>her</a:t>
            </a:r>
            <a:r>
              <a:rPr lang="es-AR" sz="3200" dirty="0" smtClean="0">
                <a:solidFill>
                  <a:srgbClr val="80CECD"/>
                </a:solidFill>
              </a:rPr>
              <a:t> to</a:t>
            </a:r>
            <a:endParaRPr lang="es-AR" sz="3200" dirty="0">
              <a:solidFill>
                <a:srgbClr val="80CECD"/>
              </a:solidFill>
            </a:endParaRPr>
          </a:p>
        </p:txBody>
      </p:sp>
      <p:sp>
        <p:nvSpPr>
          <p:cNvPr id="10" name="CuadroTexto 7"/>
          <p:cNvSpPr txBox="1"/>
          <p:nvPr/>
        </p:nvSpPr>
        <p:spPr>
          <a:xfrm>
            <a:off x="311404" y="2760688"/>
            <a:ext cx="4425696" cy="584775"/>
          </a:xfrm>
          <a:prstGeom prst="rect">
            <a:avLst/>
          </a:prstGeom>
          <a:noFill/>
        </p:spPr>
        <p:txBody>
          <a:bodyPr wrap="square" rtlCol="0">
            <a:spAutoFit/>
          </a:bodyPr>
          <a:lstStyle/>
          <a:p>
            <a:r>
              <a:rPr lang="es-AR" sz="3200" dirty="0" err="1" smtClean="0">
                <a:solidFill>
                  <a:srgbClr val="9BD7D7"/>
                </a:solidFill>
              </a:rPr>
              <a:t>Feelings</a:t>
            </a:r>
            <a:r>
              <a:rPr lang="es-AR" sz="3200" dirty="0" smtClean="0">
                <a:solidFill>
                  <a:srgbClr val="9BD7D7"/>
                </a:solidFill>
              </a:rPr>
              <a:t> of </a:t>
            </a:r>
            <a:r>
              <a:rPr lang="es-AR" sz="3200" dirty="0" err="1" smtClean="0">
                <a:solidFill>
                  <a:srgbClr val="9BD7D7"/>
                </a:solidFill>
              </a:rPr>
              <a:t>inadequacy</a:t>
            </a:r>
            <a:endParaRPr lang="es-AR" sz="3200" dirty="0">
              <a:solidFill>
                <a:srgbClr val="9BD7D7"/>
              </a:solidFill>
            </a:endParaRPr>
          </a:p>
        </p:txBody>
      </p:sp>
      <p:sp>
        <p:nvSpPr>
          <p:cNvPr id="11" name="CuadroTexto 7"/>
          <p:cNvSpPr txBox="1"/>
          <p:nvPr/>
        </p:nvSpPr>
        <p:spPr>
          <a:xfrm>
            <a:off x="7918151" y="2512119"/>
            <a:ext cx="4425696" cy="1077218"/>
          </a:xfrm>
          <a:prstGeom prst="rect">
            <a:avLst/>
          </a:prstGeom>
          <a:noFill/>
        </p:spPr>
        <p:txBody>
          <a:bodyPr wrap="square" rtlCol="0">
            <a:spAutoFit/>
          </a:bodyPr>
          <a:lstStyle/>
          <a:p>
            <a:r>
              <a:rPr lang="es-AR" sz="3200" dirty="0" smtClean="0">
                <a:solidFill>
                  <a:srgbClr val="69645A"/>
                </a:solidFill>
              </a:rPr>
              <a:t>He tries to </a:t>
            </a:r>
            <a:r>
              <a:rPr lang="es-AR" sz="3200" dirty="0" err="1" smtClean="0">
                <a:solidFill>
                  <a:srgbClr val="69645A"/>
                </a:solidFill>
              </a:rPr>
              <a:t>dictate</a:t>
            </a:r>
            <a:r>
              <a:rPr lang="es-AR" sz="3200" dirty="0" smtClean="0">
                <a:solidFill>
                  <a:srgbClr val="69645A"/>
                </a:solidFill>
              </a:rPr>
              <a:t> </a:t>
            </a:r>
            <a:r>
              <a:rPr lang="es-AR" sz="3200" dirty="0" err="1" smtClean="0">
                <a:solidFill>
                  <a:srgbClr val="69645A"/>
                </a:solidFill>
              </a:rPr>
              <a:t>her</a:t>
            </a:r>
            <a:r>
              <a:rPr lang="es-AR" sz="3200" dirty="0" smtClean="0">
                <a:solidFill>
                  <a:srgbClr val="69645A"/>
                </a:solidFill>
              </a:rPr>
              <a:t> </a:t>
            </a:r>
            <a:r>
              <a:rPr lang="es-AR" sz="3200" dirty="0" err="1" smtClean="0">
                <a:solidFill>
                  <a:srgbClr val="69645A"/>
                </a:solidFill>
              </a:rPr>
              <a:t>finances</a:t>
            </a:r>
            <a:r>
              <a:rPr lang="es-AR" sz="3200" dirty="0" smtClean="0">
                <a:solidFill>
                  <a:srgbClr val="69645A"/>
                </a:solidFill>
              </a:rPr>
              <a:t>.</a:t>
            </a:r>
            <a:endParaRPr lang="es-AR" sz="3200" dirty="0">
              <a:solidFill>
                <a:srgbClr val="69645A"/>
              </a:solidFill>
            </a:endParaRPr>
          </a:p>
        </p:txBody>
      </p:sp>
      <p:sp>
        <p:nvSpPr>
          <p:cNvPr id="12" name="CuadroTexto 7"/>
          <p:cNvSpPr txBox="1"/>
          <p:nvPr/>
        </p:nvSpPr>
        <p:spPr>
          <a:xfrm>
            <a:off x="311404" y="3563936"/>
            <a:ext cx="4425696" cy="584775"/>
          </a:xfrm>
          <a:prstGeom prst="rect">
            <a:avLst/>
          </a:prstGeom>
          <a:noFill/>
        </p:spPr>
        <p:txBody>
          <a:bodyPr wrap="square" rtlCol="0">
            <a:spAutoFit/>
          </a:bodyPr>
          <a:lstStyle/>
          <a:p>
            <a:r>
              <a:rPr lang="es-AR" sz="3200" dirty="0" err="1" smtClean="0">
                <a:solidFill>
                  <a:srgbClr val="69645A"/>
                </a:solidFill>
              </a:rPr>
              <a:t>Anxiety</a:t>
            </a:r>
            <a:endParaRPr lang="es-AR" sz="3200" dirty="0">
              <a:solidFill>
                <a:srgbClr val="69645A"/>
              </a:solidFill>
            </a:endParaRPr>
          </a:p>
        </p:txBody>
      </p:sp>
      <p:pic>
        <p:nvPicPr>
          <p:cNvPr id="13" name="Picture 12" descr="Resultado de imagen para silueta mujer 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320103" y="1834544"/>
            <a:ext cx="3509585" cy="3509586"/>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7"/>
          <p:cNvSpPr txBox="1"/>
          <p:nvPr/>
        </p:nvSpPr>
        <p:spPr>
          <a:xfrm>
            <a:off x="1073956" y="193105"/>
            <a:ext cx="4425696" cy="584775"/>
          </a:xfrm>
          <a:prstGeom prst="rect">
            <a:avLst/>
          </a:prstGeom>
          <a:noFill/>
        </p:spPr>
        <p:txBody>
          <a:bodyPr wrap="square" rtlCol="0">
            <a:spAutoFit/>
          </a:bodyPr>
          <a:lstStyle/>
          <a:p>
            <a:r>
              <a:rPr lang="es-AR" sz="3200" dirty="0" err="1" smtClean="0">
                <a:solidFill>
                  <a:srgbClr val="00BAAE"/>
                </a:solidFill>
              </a:rPr>
              <a:t>Stigma</a:t>
            </a:r>
            <a:endParaRPr lang="es-AR" sz="3200" dirty="0">
              <a:solidFill>
                <a:srgbClr val="00BAAE"/>
              </a:solidFill>
            </a:endParaRPr>
          </a:p>
        </p:txBody>
      </p:sp>
    </p:spTree>
    <p:extLst>
      <p:ext uri="{BB962C8B-B14F-4D97-AF65-F5344CB8AC3E}">
        <p14:creationId xmlns:p14="http://schemas.microsoft.com/office/powerpoint/2010/main" val="241616201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sp>
        <p:nvSpPr>
          <p:cNvPr id="8" name="CuadroTexto 7"/>
          <p:cNvSpPr txBox="1"/>
          <p:nvPr/>
        </p:nvSpPr>
        <p:spPr>
          <a:xfrm>
            <a:off x="7654191" y="4250831"/>
            <a:ext cx="4425696" cy="1569660"/>
          </a:xfrm>
          <a:prstGeom prst="rect">
            <a:avLst/>
          </a:prstGeom>
          <a:noFill/>
        </p:spPr>
        <p:txBody>
          <a:bodyPr wrap="square" rtlCol="0">
            <a:spAutoFit/>
          </a:bodyPr>
          <a:lstStyle/>
          <a:p>
            <a:r>
              <a:rPr lang="es-AR" sz="3200" dirty="0" err="1" smtClean="0">
                <a:solidFill>
                  <a:srgbClr val="80CECD"/>
                </a:solidFill>
              </a:rPr>
              <a:t>She</a:t>
            </a:r>
            <a:r>
              <a:rPr lang="es-AR" sz="3200" dirty="0" smtClean="0">
                <a:solidFill>
                  <a:srgbClr val="80CECD"/>
                </a:solidFill>
              </a:rPr>
              <a:t> </a:t>
            </a:r>
            <a:r>
              <a:rPr lang="es-AR" sz="3200" dirty="0" err="1" smtClean="0">
                <a:solidFill>
                  <a:srgbClr val="80CECD"/>
                </a:solidFill>
              </a:rPr>
              <a:t>stops</a:t>
            </a:r>
            <a:r>
              <a:rPr lang="es-AR" sz="3200" dirty="0" smtClean="0">
                <a:solidFill>
                  <a:srgbClr val="80CECD"/>
                </a:solidFill>
              </a:rPr>
              <a:t> </a:t>
            </a:r>
            <a:r>
              <a:rPr lang="es-AR" sz="3200" dirty="0" err="1" smtClean="0">
                <a:solidFill>
                  <a:srgbClr val="80CECD"/>
                </a:solidFill>
              </a:rPr>
              <a:t>working</a:t>
            </a:r>
            <a:r>
              <a:rPr lang="es-AR" sz="3200" dirty="0" smtClean="0">
                <a:solidFill>
                  <a:srgbClr val="80CECD"/>
                </a:solidFill>
              </a:rPr>
              <a:t> </a:t>
            </a:r>
            <a:r>
              <a:rPr lang="es-AR" sz="3200" dirty="0" err="1" smtClean="0">
                <a:solidFill>
                  <a:srgbClr val="80CECD"/>
                </a:solidFill>
              </a:rPr>
              <a:t>because</a:t>
            </a:r>
            <a:r>
              <a:rPr lang="es-AR" sz="3200" dirty="0" smtClean="0">
                <a:solidFill>
                  <a:srgbClr val="80CECD"/>
                </a:solidFill>
              </a:rPr>
              <a:t> he </a:t>
            </a:r>
            <a:r>
              <a:rPr lang="es-AR" sz="3200" dirty="0" err="1" smtClean="0">
                <a:solidFill>
                  <a:srgbClr val="80CECD"/>
                </a:solidFill>
              </a:rPr>
              <a:t>doesn’t</a:t>
            </a:r>
            <a:r>
              <a:rPr lang="es-AR" sz="3200" dirty="0" smtClean="0">
                <a:solidFill>
                  <a:srgbClr val="80CECD"/>
                </a:solidFill>
              </a:rPr>
              <a:t> </a:t>
            </a:r>
            <a:r>
              <a:rPr lang="es-AR" sz="3200" dirty="0" err="1" smtClean="0">
                <a:solidFill>
                  <a:srgbClr val="80CECD"/>
                </a:solidFill>
              </a:rPr>
              <a:t>want</a:t>
            </a:r>
            <a:r>
              <a:rPr lang="es-AR" sz="3200" dirty="0" smtClean="0">
                <a:solidFill>
                  <a:srgbClr val="80CECD"/>
                </a:solidFill>
              </a:rPr>
              <a:t> </a:t>
            </a:r>
            <a:r>
              <a:rPr lang="es-AR" sz="3200" dirty="0" err="1" smtClean="0">
                <a:solidFill>
                  <a:srgbClr val="80CECD"/>
                </a:solidFill>
              </a:rPr>
              <a:t>her</a:t>
            </a:r>
            <a:r>
              <a:rPr lang="es-AR" sz="3200" dirty="0" smtClean="0">
                <a:solidFill>
                  <a:srgbClr val="80CECD"/>
                </a:solidFill>
              </a:rPr>
              <a:t> to</a:t>
            </a:r>
            <a:endParaRPr lang="es-AR" sz="3200" dirty="0">
              <a:solidFill>
                <a:srgbClr val="80CECD"/>
              </a:solidFill>
            </a:endParaRPr>
          </a:p>
        </p:txBody>
      </p:sp>
      <p:sp>
        <p:nvSpPr>
          <p:cNvPr id="10" name="CuadroTexto 7"/>
          <p:cNvSpPr txBox="1"/>
          <p:nvPr/>
        </p:nvSpPr>
        <p:spPr>
          <a:xfrm>
            <a:off x="311404" y="2760688"/>
            <a:ext cx="4425696" cy="584775"/>
          </a:xfrm>
          <a:prstGeom prst="rect">
            <a:avLst/>
          </a:prstGeom>
          <a:noFill/>
        </p:spPr>
        <p:txBody>
          <a:bodyPr wrap="square" rtlCol="0">
            <a:spAutoFit/>
          </a:bodyPr>
          <a:lstStyle/>
          <a:p>
            <a:r>
              <a:rPr lang="es-AR" sz="3200" dirty="0" err="1" smtClean="0">
                <a:solidFill>
                  <a:srgbClr val="9BD7D7"/>
                </a:solidFill>
              </a:rPr>
              <a:t>Feelings</a:t>
            </a:r>
            <a:r>
              <a:rPr lang="es-AR" sz="3200" dirty="0" smtClean="0">
                <a:solidFill>
                  <a:srgbClr val="9BD7D7"/>
                </a:solidFill>
              </a:rPr>
              <a:t> of </a:t>
            </a:r>
            <a:r>
              <a:rPr lang="es-AR" sz="3200" dirty="0" err="1" smtClean="0">
                <a:solidFill>
                  <a:srgbClr val="9BD7D7"/>
                </a:solidFill>
              </a:rPr>
              <a:t>inadequacy</a:t>
            </a:r>
            <a:endParaRPr lang="es-AR" sz="3200" dirty="0">
              <a:solidFill>
                <a:srgbClr val="9BD7D7"/>
              </a:solidFill>
            </a:endParaRPr>
          </a:p>
        </p:txBody>
      </p:sp>
      <p:sp>
        <p:nvSpPr>
          <p:cNvPr id="11" name="CuadroTexto 7"/>
          <p:cNvSpPr txBox="1"/>
          <p:nvPr/>
        </p:nvSpPr>
        <p:spPr>
          <a:xfrm>
            <a:off x="7918151" y="2512119"/>
            <a:ext cx="4425696" cy="1077218"/>
          </a:xfrm>
          <a:prstGeom prst="rect">
            <a:avLst/>
          </a:prstGeom>
          <a:noFill/>
        </p:spPr>
        <p:txBody>
          <a:bodyPr wrap="square" rtlCol="0">
            <a:spAutoFit/>
          </a:bodyPr>
          <a:lstStyle/>
          <a:p>
            <a:r>
              <a:rPr lang="es-AR" sz="3200" dirty="0" smtClean="0">
                <a:solidFill>
                  <a:srgbClr val="69645A"/>
                </a:solidFill>
              </a:rPr>
              <a:t>He tries to </a:t>
            </a:r>
            <a:r>
              <a:rPr lang="es-AR" sz="3200" dirty="0" err="1" smtClean="0">
                <a:solidFill>
                  <a:srgbClr val="69645A"/>
                </a:solidFill>
              </a:rPr>
              <a:t>dictate</a:t>
            </a:r>
            <a:r>
              <a:rPr lang="es-AR" sz="3200" dirty="0" smtClean="0">
                <a:solidFill>
                  <a:srgbClr val="69645A"/>
                </a:solidFill>
              </a:rPr>
              <a:t> </a:t>
            </a:r>
            <a:r>
              <a:rPr lang="es-AR" sz="3200" dirty="0" err="1" smtClean="0">
                <a:solidFill>
                  <a:srgbClr val="69645A"/>
                </a:solidFill>
              </a:rPr>
              <a:t>her</a:t>
            </a:r>
            <a:r>
              <a:rPr lang="es-AR" sz="3200" dirty="0" smtClean="0">
                <a:solidFill>
                  <a:srgbClr val="69645A"/>
                </a:solidFill>
              </a:rPr>
              <a:t> </a:t>
            </a:r>
            <a:r>
              <a:rPr lang="es-AR" sz="3200" dirty="0" err="1" smtClean="0">
                <a:solidFill>
                  <a:srgbClr val="69645A"/>
                </a:solidFill>
              </a:rPr>
              <a:t>finances</a:t>
            </a:r>
            <a:r>
              <a:rPr lang="es-AR" sz="3200" dirty="0" smtClean="0">
                <a:solidFill>
                  <a:srgbClr val="69645A"/>
                </a:solidFill>
              </a:rPr>
              <a:t>.</a:t>
            </a:r>
            <a:endParaRPr lang="es-AR" sz="3200" dirty="0">
              <a:solidFill>
                <a:srgbClr val="69645A"/>
              </a:solidFill>
            </a:endParaRPr>
          </a:p>
        </p:txBody>
      </p:sp>
      <p:sp>
        <p:nvSpPr>
          <p:cNvPr id="12" name="CuadroTexto 7"/>
          <p:cNvSpPr txBox="1"/>
          <p:nvPr/>
        </p:nvSpPr>
        <p:spPr>
          <a:xfrm>
            <a:off x="311404" y="3563936"/>
            <a:ext cx="4425696" cy="584775"/>
          </a:xfrm>
          <a:prstGeom prst="rect">
            <a:avLst/>
          </a:prstGeom>
          <a:noFill/>
        </p:spPr>
        <p:txBody>
          <a:bodyPr wrap="square" rtlCol="0">
            <a:spAutoFit/>
          </a:bodyPr>
          <a:lstStyle/>
          <a:p>
            <a:r>
              <a:rPr lang="es-AR" sz="3200" dirty="0" err="1" smtClean="0">
                <a:solidFill>
                  <a:srgbClr val="69645A"/>
                </a:solidFill>
              </a:rPr>
              <a:t>Anxiety</a:t>
            </a:r>
            <a:endParaRPr lang="es-AR" sz="3200" dirty="0">
              <a:solidFill>
                <a:srgbClr val="69645A"/>
              </a:solidFill>
            </a:endParaRPr>
          </a:p>
        </p:txBody>
      </p:sp>
      <p:pic>
        <p:nvPicPr>
          <p:cNvPr id="13" name="Picture 12" descr="Resultado de imagen para silueta mujer 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22072" y="2073572"/>
            <a:ext cx="3132119" cy="3132120"/>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7"/>
          <p:cNvSpPr txBox="1"/>
          <p:nvPr/>
        </p:nvSpPr>
        <p:spPr>
          <a:xfrm>
            <a:off x="1073956" y="193105"/>
            <a:ext cx="4425696" cy="584775"/>
          </a:xfrm>
          <a:prstGeom prst="rect">
            <a:avLst/>
          </a:prstGeom>
          <a:noFill/>
        </p:spPr>
        <p:txBody>
          <a:bodyPr wrap="square" rtlCol="0">
            <a:spAutoFit/>
          </a:bodyPr>
          <a:lstStyle/>
          <a:p>
            <a:r>
              <a:rPr lang="es-AR" sz="3200" dirty="0" err="1" smtClean="0">
                <a:solidFill>
                  <a:srgbClr val="00BAAE"/>
                </a:solidFill>
              </a:rPr>
              <a:t>Stigma</a:t>
            </a:r>
            <a:endParaRPr lang="es-AR" sz="3200" dirty="0">
              <a:solidFill>
                <a:srgbClr val="00BAAE"/>
              </a:solidFill>
            </a:endParaRPr>
          </a:p>
        </p:txBody>
      </p:sp>
      <p:sp>
        <p:nvSpPr>
          <p:cNvPr id="15" name="CuadroTexto 7"/>
          <p:cNvSpPr txBox="1"/>
          <p:nvPr/>
        </p:nvSpPr>
        <p:spPr>
          <a:xfrm>
            <a:off x="5042280" y="894153"/>
            <a:ext cx="2091702" cy="584775"/>
          </a:xfrm>
          <a:prstGeom prst="rect">
            <a:avLst/>
          </a:prstGeom>
          <a:noFill/>
        </p:spPr>
        <p:txBody>
          <a:bodyPr wrap="square" rtlCol="0">
            <a:spAutoFit/>
          </a:bodyPr>
          <a:lstStyle/>
          <a:p>
            <a:r>
              <a:rPr lang="es-AR" sz="3200" dirty="0" err="1" smtClean="0">
                <a:solidFill>
                  <a:srgbClr val="00BAAE"/>
                </a:solidFill>
              </a:rPr>
              <a:t>Forced</a:t>
            </a:r>
            <a:r>
              <a:rPr lang="es-AR" sz="3200" dirty="0" smtClean="0">
                <a:solidFill>
                  <a:srgbClr val="00BAAE"/>
                </a:solidFill>
              </a:rPr>
              <a:t> Sex</a:t>
            </a:r>
            <a:endParaRPr lang="es-AR" sz="3200" dirty="0">
              <a:solidFill>
                <a:srgbClr val="00BAAE"/>
              </a:solidFill>
            </a:endParaRPr>
          </a:p>
        </p:txBody>
      </p:sp>
      <p:sp>
        <p:nvSpPr>
          <p:cNvPr id="16" name="CuadroTexto 7"/>
          <p:cNvSpPr txBox="1"/>
          <p:nvPr/>
        </p:nvSpPr>
        <p:spPr>
          <a:xfrm>
            <a:off x="5029044" y="5414833"/>
            <a:ext cx="2091702" cy="584775"/>
          </a:xfrm>
          <a:prstGeom prst="rect">
            <a:avLst/>
          </a:prstGeom>
          <a:noFill/>
        </p:spPr>
        <p:txBody>
          <a:bodyPr wrap="square" rtlCol="0">
            <a:spAutoFit/>
          </a:bodyPr>
          <a:lstStyle/>
          <a:p>
            <a:r>
              <a:rPr lang="es-AR" sz="3200" dirty="0" err="1" smtClean="0">
                <a:solidFill>
                  <a:srgbClr val="69645A"/>
                </a:solidFill>
              </a:rPr>
              <a:t>Depression</a:t>
            </a:r>
            <a:endParaRPr lang="es-AR" sz="3200" dirty="0">
              <a:solidFill>
                <a:srgbClr val="69645A"/>
              </a:solidFill>
            </a:endParaRPr>
          </a:p>
        </p:txBody>
      </p:sp>
    </p:spTree>
    <p:extLst>
      <p:ext uri="{BB962C8B-B14F-4D97-AF65-F5344CB8AC3E}">
        <p14:creationId xmlns:p14="http://schemas.microsoft.com/office/powerpoint/2010/main" val="379334180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sp>
        <p:nvSpPr>
          <p:cNvPr id="8" name="CuadroTexto 7"/>
          <p:cNvSpPr txBox="1"/>
          <p:nvPr/>
        </p:nvSpPr>
        <p:spPr>
          <a:xfrm>
            <a:off x="7654191" y="4250831"/>
            <a:ext cx="4425696" cy="1569660"/>
          </a:xfrm>
          <a:prstGeom prst="rect">
            <a:avLst/>
          </a:prstGeom>
          <a:noFill/>
        </p:spPr>
        <p:txBody>
          <a:bodyPr wrap="square" rtlCol="0">
            <a:spAutoFit/>
          </a:bodyPr>
          <a:lstStyle/>
          <a:p>
            <a:r>
              <a:rPr lang="es-AR" sz="3200" dirty="0" err="1" smtClean="0">
                <a:solidFill>
                  <a:srgbClr val="80CECD"/>
                </a:solidFill>
              </a:rPr>
              <a:t>She</a:t>
            </a:r>
            <a:r>
              <a:rPr lang="es-AR" sz="3200" dirty="0" smtClean="0">
                <a:solidFill>
                  <a:srgbClr val="80CECD"/>
                </a:solidFill>
              </a:rPr>
              <a:t> </a:t>
            </a:r>
            <a:r>
              <a:rPr lang="es-AR" sz="3200" dirty="0" err="1" smtClean="0">
                <a:solidFill>
                  <a:srgbClr val="80CECD"/>
                </a:solidFill>
              </a:rPr>
              <a:t>stops</a:t>
            </a:r>
            <a:r>
              <a:rPr lang="es-AR" sz="3200" dirty="0" smtClean="0">
                <a:solidFill>
                  <a:srgbClr val="80CECD"/>
                </a:solidFill>
              </a:rPr>
              <a:t> </a:t>
            </a:r>
            <a:r>
              <a:rPr lang="es-AR" sz="3200" dirty="0" err="1" smtClean="0">
                <a:solidFill>
                  <a:srgbClr val="80CECD"/>
                </a:solidFill>
              </a:rPr>
              <a:t>working</a:t>
            </a:r>
            <a:r>
              <a:rPr lang="es-AR" sz="3200" dirty="0" smtClean="0">
                <a:solidFill>
                  <a:srgbClr val="80CECD"/>
                </a:solidFill>
              </a:rPr>
              <a:t> </a:t>
            </a:r>
            <a:r>
              <a:rPr lang="es-AR" sz="3200" dirty="0" err="1" smtClean="0">
                <a:solidFill>
                  <a:srgbClr val="80CECD"/>
                </a:solidFill>
              </a:rPr>
              <a:t>because</a:t>
            </a:r>
            <a:r>
              <a:rPr lang="es-AR" sz="3200" dirty="0" smtClean="0">
                <a:solidFill>
                  <a:srgbClr val="80CECD"/>
                </a:solidFill>
              </a:rPr>
              <a:t> he </a:t>
            </a:r>
            <a:r>
              <a:rPr lang="es-AR" sz="3200" dirty="0" err="1" smtClean="0">
                <a:solidFill>
                  <a:srgbClr val="80CECD"/>
                </a:solidFill>
              </a:rPr>
              <a:t>doesn’t</a:t>
            </a:r>
            <a:r>
              <a:rPr lang="es-AR" sz="3200" dirty="0" smtClean="0">
                <a:solidFill>
                  <a:srgbClr val="80CECD"/>
                </a:solidFill>
              </a:rPr>
              <a:t> </a:t>
            </a:r>
            <a:r>
              <a:rPr lang="es-AR" sz="3200" dirty="0" err="1" smtClean="0">
                <a:solidFill>
                  <a:srgbClr val="80CECD"/>
                </a:solidFill>
              </a:rPr>
              <a:t>want</a:t>
            </a:r>
            <a:r>
              <a:rPr lang="es-AR" sz="3200" dirty="0" smtClean="0">
                <a:solidFill>
                  <a:srgbClr val="80CECD"/>
                </a:solidFill>
              </a:rPr>
              <a:t> </a:t>
            </a:r>
            <a:r>
              <a:rPr lang="es-AR" sz="3200" dirty="0" err="1" smtClean="0">
                <a:solidFill>
                  <a:srgbClr val="80CECD"/>
                </a:solidFill>
              </a:rPr>
              <a:t>her</a:t>
            </a:r>
            <a:r>
              <a:rPr lang="es-AR" sz="3200" dirty="0" smtClean="0">
                <a:solidFill>
                  <a:srgbClr val="80CECD"/>
                </a:solidFill>
              </a:rPr>
              <a:t> to</a:t>
            </a:r>
            <a:endParaRPr lang="es-AR" sz="3200" dirty="0">
              <a:solidFill>
                <a:srgbClr val="80CECD"/>
              </a:solidFill>
            </a:endParaRPr>
          </a:p>
        </p:txBody>
      </p:sp>
      <p:sp>
        <p:nvSpPr>
          <p:cNvPr id="10" name="CuadroTexto 7"/>
          <p:cNvSpPr txBox="1"/>
          <p:nvPr/>
        </p:nvSpPr>
        <p:spPr>
          <a:xfrm>
            <a:off x="311404" y="2760688"/>
            <a:ext cx="4425696" cy="584775"/>
          </a:xfrm>
          <a:prstGeom prst="rect">
            <a:avLst/>
          </a:prstGeom>
          <a:noFill/>
        </p:spPr>
        <p:txBody>
          <a:bodyPr wrap="square" rtlCol="0">
            <a:spAutoFit/>
          </a:bodyPr>
          <a:lstStyle/>
          <a:p>
            <a:r>
              <a:rPr lang="es-AR" sz="3200" dirty="0" err="1" smtClean="0">
                <a:solidFill>
                  <a:srgbClr val="9BD7D7"/>
                </a:solidFill>
              </a:rPr>
              <a:t>Feelings</a:t>
            </a:r>
            <a:r>
              <a:rPr lang="es-AR" sz="3200" dirty="0" smtClean="0">
                <a:solidFill>
                  <a:srgbClr val="9BD7D7"/>
                </a:solidFill>
              </a:rPr>
              <a:t> of </a:t>
            </a:r>
            <a:r>
              <a:rPr lang="es-AR" sz="3200" dirty="0" err="1" smtClean="0">
                <a:solidFill>
                  <a:srgbClr val="9BD7D7"/>
                </a:solidFill>
              </a:rPr>
              <a:t>inadequacy</a:t>
            </a:r>
            <a:endParaRPr lang="es-AR" sz="3200" dirty="0">
              <a:solidFill>
                <a:srgbClr val="9BD7D7"/>
              </a:solidFill>
            </a:endParaRPr>
          </a:p>
        </p:txBody>
      </p:sp>
      <p:sp>
        <p:nvSpPr>
          <p:cNvPr id="11" name="CuadroTexto 7"/>
          <p:cNvSpPr txBox="1"/>
          <p:nvPr/>
        </p:nvSpPr>
        <p:spPr>
          <a:xfrm>
            <a:off x="7918151" y="2512119"/>
            <a:ext cx="4425696" cy="1077218"/>
          </a:xfrm>
          <a:prstGeom prst="rect">
            <a:avLst/>
          </a:prstGeom>
          <a:noFill/>
        </p:spPr>
        <p:txBody>
          <a:bodyPr wrap="square" rtlCol="0">
            <a:spAutoFit/>
          </a:bodyPr>
          <a:lstStyle/>
          <a:p>
            <a:r>
              <a:rPr lang="es-AR" sz="3200" dirty="0" smtClean="0">
                <a:solidFill>
                  <a:srgbClr val="69645A"/>
                </a:solidFill>
              </a:rPr>
              <a:t>He tries to </a:t>
            </a:r>
            <a:r>
              <a:rPr lang="es-AR" sz="3200" dirty="0" err="1" smtClean="0">
                <a:solidFill>
                  <a:srgbClr val="69645A"/>
                </a:solidFill>
              </a:rPr>
              <a:t>dictate</a:t>
            </a:r>
            <a:r>
              <a:rPr lang="es-AR" sz="3200" dirty="0" smtClean="0">
                <a:solidFill>
                  <a:srgbClr val="69645A"/>
                </a:solidFill>
              </a:rPr>
              <a:t> </a:t>
            </a:r>
            <a:r>
              <a:rPr lang="es-AR" sz="3200" dirty="0" err="1" smtClean="0">
                <a:solidFill>
                  <a:srgbClr val="69645A"/>
                </a:solidFill>
              </a:rPr>
              <a:t>her</a:t>
            </a:r>
            <a:r>
              <a:rPr lang="es-AR" sz="3200" dirty="0" smtClean="0">
                <a:solidFill>
                  <a:srgbClr val="69645A"/>
                </a:solidFill>
              </a:rPr>
              <a:t> </a:t>
            </a:r>
            <a:r>
              <a:rPr lang="es-AR" sz="3200" dirty="0" err="1" smtClean="0">
                <a:solidFill>
                  <a:srgbClr val="69645A"/>
                </a:solidFill>
              </a:rPr>
              <a:t>finances</a:t>
            </a:r>
            <a:r>
              <a:rPr lang="es-AR" sz="3200" dirty="0" smtClean="0">
                <a:solidFill>
                  <a:srgbClr val="69645A"/>
                </a:solidFill>
              </a:rPr>
              <a:t>.</a:t>
            </a:r>
            <a:endParaRPr lang="es-AR" sz="3200" dirty="0">
              <a:solidFill>
                <a:srgbClr val="69645A"/>
              </a:solidFill>
            </a:endParaRPr>
          </a:p>
        </p:txBody>
      </p:sp>
      <p:sp>
        <p:nvSpPr>
          <p:cNvPr id="12" name="CuadroTexto 7"/>
          <p:cNvSpPr txBox="1"/>
          <p:nvPr/>
        </p:nvSpPr>
        <p:spPr>
          <a:xfrm>
            <a:off x="311404" y="3563936"/>
            <a:ext cx="4425696" cy="584775"/>
          </a:xfrm>
          <a:prstGeom prst="rect">
            <a:avLst/>
          </a:prstGeom>
          <a:noFill/>
        </p:spPr>
        <p:txBody>
          <a:bodyPr wrap="square" rtlCol="0">
            <a:spAutoFit/>
          </a:bodyPr>
          <a:lstStyle/>
          <a:p>
            <a:r>
              <a:rPr lang="es-AR" sz="3200" dirty="0" err="1" smtClean="0">
                <a:solidFill>
                  <a:srgbClr val="69645A"/>
                </a:solidFill>
              </a:rPr>
              <a:t>Anxiety</a:t>
            </a:r>
            <a:endParaRPr lang="es-AR" sz="3200" dirty="0">
              <a:solidFill>
                <a:srgbClr val="69645A"/>
              </a:solidFill>
            </a:endParaRPr>
          </a:p>
        </p:txBody>
      </p:sp>
      <p:pic>
        <p:nvPicPr>
          <p:cNvPr id="13" name="Picture 12" descr="Resultado de imagen para silueta mujer 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28433" y="2132514"/>
            <a:ext cx="2913645" cy="2913646"/>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7"/>
          <p:cNvSpPr txBox="1"/>
          <p:nvPr/>
        </p:nvSpPr>
        <p:spPr>
          <a:xfrm>
            <a:off x="1073956" y="193105"/>
            <a:ext cx="4425696" cy="584775"/>
          </a:xfrm>
          <a:prstGeom prst="rect">
            <a:avLst/>
          </a:prstGeom>
          <a:noFill/>
        </p:spPr>
        <p:txBody>
          <a:bodyPr wrap="square" rtlCol="0">
            <a:spAutoFit/>
          </a:bodyPr>
          <a:lstStyle/>
          <a:p>
            <a:r>
              <a:rPr lang="es-AR" sz="3200" dirty="0" err="1" smtClean="0">
                <a:solidFill>
                  <a:srgbClr val="00BAAE"/>
                </a:solidFill>
              </a:rPr>
              <a:t>Stigma</a:t>
            </a:r>
            <a:endParaRPr lang="es-AR" sz="3200" dirty="0">
              <a:solidFill>
                <a:srgbClr val="00BAAE"/>
              </a:solidFill>
            </a:endParaRPr>
          </a:p>
        </p:txBody>
      </p:sp>
      <p:sp>
        <p:nvSpPr>
          <p:cNvPr id="15" name="CuadroTexto 7"/>
          <p:cNvSpPr txBox="1"/>
          <p:nvPr/>
        </p:nvSpPr>
        <p:spPr>
          <a:xfrm>
            <a:off x="5042280" y="894153"/>
            <a:ext cx="2091702" cy="584775"/>
          </a:xfrm>
          <a:prstGeom prst="rect">
            <a:avLst/>
          </a:prstGeom>
          <a:noFill/>
        </p:spPr>
        <p:txBody>
          <a:bodyPr wrap="square" rtlCol="0">
            <a:spAutoFit/>
          </a:bodyPr>
          <a:lstStyle/>
          <a:p>
            <a:r>
              <a:rPr lang="es-AR" sz="3200" dirty="0" err="1" smtClean="0">
                <a:solidFill>
                  <a:srgbClr val="00BAAE"/>
                </a:solidFill>
              </a:rPr>
              <a:t>Forced</a:t>
            </a:r>
            <a:r>
              <a:rPr lang="es-AR" sz="3200" dirty="0" smtClean="0">
                <a:solidFill>
                  <a:srgbClr val="00BAAE"/>
                </a:solidFill>
              </a:rPr>
              <a:t> Sex</a:t>
            </a:r>
            <a:endParaRPr lang="es-AR" sz="3200" dirty="0">
              <a:solidFill>
                <a:srgbClr val="00BAAE"/>
              </a:solidFill>
            </a:endParaRPr>
          </a:p>
        </p:txBody>
      </p:sp>
      <p:sp>
        <p:nvSpPr>
          <p:cNvPr id="16" name="CuadroTexto 7"/>
          <p:cNvSpPr txBox="1"/>
          <p:nvPr/>
        </p:nvSpPr>
        <p:spPr>
          <a:xfrm>
            <a:off x="5029044" y="5414833"/>
            <a:ext cx="2091702" cy="584775"/>
          </a:xfrm>
          <a:prstGeom prst="rect">
            <a:avLst/>
          </a:prstGeom>
          <a:noFill/>
        </p:spPr>
        <p:txBody>
          <a:bodyPr wrap="square" rtlCol="0">
            <a:spAutoFit/>
          </a:bodyPr>
          <a:lstStyle/>
          <a:p>
            <a:r>
              <a:rPr lang="es-AR" sz="3200" dirty="0" err="1" smtClean="0">
                <a:solidFill>
                  <a:srgbClr val="69645A"/>
                </a:solidFill>
              </a:rPr>
              <a:t>Depression</a:t>
            </a:r>
            <a:endParaRPr lang="es-AR" sz="3200" dirty="0">
              <a:solidFill>
                <a:srgbClr val="69645A"/>
              </a:solidFill>
            </a:endParaRPr>
          </a:p>
        </p:txBody>
      </p:sp>
      <p:sp>
        <p:nvSpPr>
          <p:cNvPr id="17" name="CuadroTexto 7"/>
          <p:cNvSpPr txBox="1"/>
          <p:nvPr/>
        </p:nvSpPr>
        <p:spPr>
          <a:xfrm>
            <a:off x="3220278" y="-13112"/>
            <a:ext cx="8971722" cy="1077218"/>
          </a:xfrm>
          <a:prstGeom prst="rect">
            <a:avLst/>
          </a:prstGeom>
          <a:noFill/>
        </p:spPr>
        <p:txBody>
          <a:bodyPr wrap="square" rtlCol="0">
            <a:spAutoFit/>
          </a:bodyPr>
          <a:lstStyle/>
          <a:p>
            <a:pPr algn="ctr"/>
            <a:r>
              <a:rPr lang="es-AR" sz="3200" dirty="0" err="1" smtClean="0">
                <a:solidFill>
                  <a:srgbClr val="69645A"/>
                </a:solidFill>
              </a:rPr>
              <a:t>Feelings</a:t>
            </a:r>
            <a:r>
              <a:rPr lang="es-AR" sz="3200" dirty="0" smtClean="0">
                <a:solidFill>
                  <a:srgbClr val="69645A"/>
                </a:solidFill>
              </a:rPr>
              <a:t> of </a:t>
            </a:r>
            <a:r>
              <a:rPr lang="es-AR" sz="3200" dirty="0" err="1" smtClean="0">
                <a:solidFill>
                  <a:srgbClr val="69645A"/>
                </a:solidFill>
              </a:rPr>
              <a:t>discomfort</a:t>
            </a:r>
            <a:r>
              <a:rPr lang="es-AR" sz="3200" dirty="0" smtClean="0">
                <a:solidFill>
                  <a:srgbClr val="69645A"/>
                </a:solidFill>
              </a:rPr>
              <a:t>, </a:t>
            </a:r>
            <a:r>
              <a:rPr lang="es-AR" sz="3200" dirty="0" err="1" smtClean="0">
                <a:solidFill>
                  <a:srgbClr val="69645A"/>
                </a:solidFill>
              </a:rPr>
              <a:t>fear</a:t>
            </a:r>
            <a:r>
              <a:rPr lang="es-AR" sz="3200" dirty="0" smtClean="0">
                <a:solidFill>
                  <a:srgbClr val="69645A"/>
                </a:solidFill>
              </a:rPr>
              <a:t>, and </a:t>
            </a:r>
            <a:r>
              <a:rPr lang="es-AR" sz="3200" dirty="0" err="1" smtClean="0">
                <a:solidFill>
                  <a:srgbClr val="69645A"/>
                </a:solidFill>
              </a:rPr>
              <a:t>pressure</a:t>
            </a:r>
            <a:r>
              <a:rPr lang="es-AR" sz="3200" dirty="0" smtClean="0">
                <a:solidFill>
                  <a:srgbClr val="69645A"/>
                </a:solidFill>
              </a:rPr>
              <a:t> </a:t>
            </a:r>
            <a:r>
              <a:rPr lang="es-AR" sz="3200" dirty="0" err="1" smtClean="0">
                <a:solidFill>
                  <a:srgbClr val="69645A"/>
                </a:solidFill>
              </a:rPr>
              <a:t>with</a:t>
            </a:r>
            <a:r>
              <a:rPr lang="es-AR" sz="3200" dirty="0" smtClean="0">
                <a:solidFill>
                  <a:srgbClr val="69645A"/>
                </a:solidFill>
              </a:rPr>
              <a:t> criminal </a:t>
            </a:r>
            <a:r>
              <a:rPr lang="es-AR" sz="3200" dirty="0" err="1" smtClean="0">
                <a:solidFill>
                  <a:srgbClr val="69645A"/>
                </a:solidFill>
              </a:rPr>
              <a:t>justice</a:t>
            </a:r>
            <a:r>
              <a:rPr lang="es-AR" sz="3200" dirty="0" smtClean="0">
                <a:solidFill>
                  <a:srgbClr val="69645A"/>
                </a:solidFill>
              </a:rPr>
              <a:t> </a:t>
            </a:r>
            <a:r>
              <a:rPr lang="es-AR" sz="3200" dirty="0" err="1" smtClean="0">
                <a:solidFill>
                  <a:srgbClr val="69645A"/>
                </a:solidFill>
              </a:rPr>
              <a:t>process</a:t>
            </a:r>
            <a:r>
              <a:rPr lang="es-AR" sz="3200" dirty="0" smtClean="0">
                <a:solidFill>
                  <a:srgbClr val="69645A"/>
                </a:solidFill>
              </a:rPr>
              <a:t> </a:t>
            </a:r>
            <a:endParaRPr lang="es-AR" sz="3200" dirty="0">
              <a:solidFill>
                <a:srgbClr val="69645A"/>
              </a:solidFill>
            </a:endParaRPr>
          </a:p>
        </p:txBody>
      </p:sp>
    </p:spTree>
    <p:extLst>
      <p:ext uri="{BB962C8B-B14F-4D97-AF65-F5344CB8AC3E}">
        <p14:creationId xmlns:p14="http://schemas.microsoft.com/office/powerpoint/2010/main" val="36680514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86901" y="996354"/>
            <a:ext cx="4425696" cy="1077218"/>
          </a:xfrm>
          <a:prstGeom prst="rect">
            <a:avLst/>
          </a:prstGeom>
          <a:noFill/>
        </p:spPr>
        <p:txBody>
          <a:bodyPr wrap="square" rtlCol="0">
            <a:spAutoFit/>
          </a:bodyPr>
          <a:lstStyle/>
          <a:p>
            <a:r>
              <a:rPr lang="es-AR" sz="3200" dirty="0">
                <a:solidFill>
                  <a:srgbClr val="69645A"/>
                </a:solidFill>
              </a:rPr>
              <a:t>He puts </a:t>
            </a:r>
            <a:r>
              <a:rPr lang="es-AR" sz="3200" dirty="0" err="1">
                <a:solidFill>
                  <a:srgbClr val="69645A"/>
                </a:solidFill>
              </a:rPr>
              <a:t>her</a:t>
            </a:r>
            <a:r>
              <a:rPr lang="es-AR" sz="3200" dirty="0">
                <a:solidFill>
                  <a:srgbClr val="69645A"/>
                </a:solidFill>
              </a:rPr>
              <a:t> </a:t>
            </a:r>
            <a:r>
              <a:rPr lang="es-AR" sz="3200" dirty="0" err="1">
                <a:solidFill>
                  <a:srgbClr val="69645A"/>
                </a:solidFill>
              </a:rPr>
              <a:t>down</a:t>
            </a:r>
            <a:r>
              <a:rPr lang="es-AR" sz="3200" dirty="0">
                <a:solidFill>
                  <a:srgbClr val="69645A"/>
                </a:solidFill>
              </a:rPr>
              <a:t> in </a:t>
            </a:r>
            <a:r>
              <a:rPr lang="es-AR" sz="3200" dirty="0" err="1">
                <a:solidFill>
                  <a:srgbClr val="69645A"/>
                </a:solidFill>
              </a:rPr>
              <a:t>private</a:t>
            </a:r>
            <a:r>
              <a:rPr lang="es-AR" sz="3200" dirty="0">
                <a:solidFill>
                  <a:srgbClr val="69645A"/>
                </a:solidFill>
              </a:rPr>
              <a:t> and in </a:t>
            </a:r>
            <a:r>
              <a:rPr lang="es-AR" sz="3200" dirty="0" err="1">
                <a:solidFill>
                  <a:srgbClr val="69645A"/>
                </a:solidFill>
              </a:rPr>
              <a:t>public</a:t>
            </a:r>
            <a:endParaRPr lang="es-AR" sz="3200" dirty="0">
              <a:solidFill>
                <a:srgbClr val="69645A"/>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37723" y="5573820"/>
            <a:ext cx="954277" cy="572841"/>
          </a:xfrm>
          <a:prstGeom prst="rect">
            <a:avLst/>
          </a:prstGeom>
          <a:ln w="38100">
            <a:noFill/>
          </a:ln>
        </p:spPr>
      </p:pic>
      <p:sp>
        <p:nvSpPr>
          <p:cNvPr id="5" name="CuadroTexto 7"/>
          <p:cNvSpPr txBox="1"/>
          <p:nvPr/>
        </p:nvSpPr>
        <p:spPr>
          <a:xfrm>
            <a:off x="7918151" y="996354"/>
            <a:ext cx="4425696" cy="1077218"/>
          </a:xfrm>
          <a:prstGeom prst="rect">
            <a:avLst/>
          </a:prstGeom>
          <a:noFill/>
        </p:spPr>
        <p:txBody>
          <a:bodyPr wrap="square" rtlCol="0">
            <a:spAutoFit/>
          </a:bodyPr>
          <a:lstStyle/>
          <a:p>
            <a:r>
              <a:rPr lang="es-AR" sz="3200" dirty="0" smtClean="0">
                <a:solidFill>
                  <a:srgbClr val="9BD7D7"/>
                </a:solidFill>
              </a:rPr>
              <a:t>He </a:t>
            </a:r>
            <a:r>
              <a:rPr lang="es-AR" sz="3200" dirty="0" err="1" smtClean="0">
                <a:solidFill>
                  <a:srgbClr val="9BD7D7"/>
                </a:solidFill>
              </a:rPr>
              <a:t>controls</a:t>
            </a:r>
            <a:r>
              <a:rPr lang="es-AR" sz="3200" dirty="0" smtClean="0">
                <a:solidFill>
                  <a:srgbClr val="9BD7D7"/>
                </a:solidFill>
              </a:rPr>
              <a:t> </a:t>
            </a:r>
            <a:r>
              <a:rPr lang="es-AR" sz="3200" dirty="0" err="1" smtClean="0">
                <a:solidFill>
                  <a:srgbClr val="9BD7D7"/>
                </a:solidFill>
              </a:rPr>
              <a:t>the</a:t>
            </a:r>
            <a:r>
              <a:rPr lang="es-AR" sz="3200" dirty="0" smtClean="0">
                <a:solidFill>
                  <a:srgbClr val="9BD7D7"/>
                </a:solidFill>
              </a:rPr>
              <a:t> </a:t>
            </a:r>
            <a:r>
              <a:rPr lang="es-AR" sz="3200" dirty="0" err="1" smtClean="0">
                <a:solidFill>
                  <a:srgbClr val="9BD7D7"/>
                </a:solidFill>
              </a:rPr>
              <a:t>phone</a:t>
            </a:r>
            <a:r>
              <a:rPr lang="es-AR" sz="3200" dirty="0" smtClean="0">
                <a:solidFill>
                  <a:srgbClr val="9BD7D7"/>
                </a:solidFill>
              </a:rPr>
              <a:t> and </a:t>
            </a:r>
            <a:r>
              <a:rPr lang="es-AR" sz="3200" dirty="0" err="1" smtClean="0">
                <a:solidFill>
                  <a:srgbClr val="9BD7D7"/>
                </a:solidFill>
              </a:rPr>
              <a:t>her</a:t>
            </a:r>
            <a:r>
              <a:rPr lang="es-AR" sz="3200" dirty="0" smtClean="0">
                <a:solidFill>
                  <a:srgbClr val="9BD7D7"/>
                </a:solidFill>
              </a:rPr>
              <a:t> social </a:t>
            </a:r>
            <a:r>
              <a:rPr lang="es-AR" sz="3200" dirty="0" err="1" smtClean="0">
                <a:solidFill>
                  <a:srgbClr val="9BD7D7"/>
                </a:solidFill>
              </a:rPr>
              <a:t>networks</a:t>
            </a:r>
            <a:endParaRPr lang="es-AR" sz="3200" dirty="0">
              <a:solidFill>
                <a:srgbClr val="9BD7D7"/>
              </a:solidFill>
            </a:endParaRPr>
          </a:p>
        </p:txBody>
      </p:sp>
      <p:sp>
        <p:nvSpPr>
          <p:cNvPr id="6" name="CuadroTexto 7"/>
          <p:cNvSpPr txBox="1"/>
          <p:nvPr/>
        </p:nvSpPr>
        <p:spPr>
          <a:xfrm>
            <a:off x="311404" y="4367185"/>
            <a:ext cx="4425696" cy="1077218"/>
          </a:xfrm>
          <a:prstGeom prst="rect">
            <a:avLst/>
          </a:prstGeom>
          <a:noFill/>
        </p:spPr>
        <p:txBody>
          <a:bodyPr wrap="square" rtlCol="0">
            <a:spAutoFit/>
          </a:bodyPr>
          <a:lstStyle/>
          <a:p>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gets</a:t>
            </a:r>
            <a:r>
              <a:rPr lang="es-AR" sz="3200" dirty="0" smtClean="0">
                <a:solidFill>
                  <a:srgbClr val="00BAAE"/>
                </a:solidFill>
              </a:rPr>
              <a:t> </a:t>
            </a:r>
            <a:r>
              <a:rPr lang="es-AR" sz="3200" dirty="0" err="1" smtClean="0">
                <a:solidFill>
                  <a:srgbClr val="00BAAE"/>
                </a:solidFill>
              </a:rPr>
              <a:t>nervous</a:t>
            </a:r>
            <a:r>
              <a:rPr lang="es-AR" sz="3200" dirty="0" smtClean="0">
                <a:solidFill>
                  <a:srgbClr val="00BAAE"/>
                </a:solidFill>
              </a:rPr>
              <a:t> </a:t>
            </a:r>
            <a:r>
              <a:rPr lang="es-AR" sz="3200" dirty="0" err="1" smtClean="0">
                <a:solidFill>
                  <a:srgbClr val="00BAAE"/>
                </a:solidFill>
              </a:rPr>
              <a:t>when</a:t>
            </a:r>
            <a:r>
              <a:rPr lang="es-AR" sz="3200" dirty="0" smtClean="0">
                <a:solidFill>
                  <a:srgbClr val="00BAAE"/>
                </a:solidFill>
              </a:rPr>
              <a:t> </a:t>
            </a:r>
            <a:r>
              <a:rPr lang="es-AR" sz="3200" dirty="0" err="1" smtClean="0">
                <a:solidFill>
                  <a:srgbClr val="00BAAE"/>
                </a:solidFill>
              </a:rPr>
              <a:t>she</a:t>
            </a:r>
            <a:r>
              <a:rPr lang="es-AR" sz="3200" dirty="0" smtClean="0">
                <a:solidFill>
                  <a:srgbClr val="00BAAE"/>
                </a:solidFill>
              </a:rPr>
              <a:t> </a:t>
            </a:r>
            <a:r>
              <a:rPr lang="es-AR" sz="3200" dirty="0" err="1" smtClean="0">
                <a:solidFill>
                  <a:srgbClr val="00BAAE"/>
                </a:solidFill>
              </a:rPr>
              <a:t>sees</a:t>
            </a:r>
            <a:r>
              <a:rPr lang="es-AR" sz="3200" dirty="0" smtClean="0">
                <a:solidFill>
                  <a:srgbClr val="00BAAE"/>
                </a:solidFill>
              </a:rPr>
              <a:t> </a:t>
            </a:r>
            <a:r>
              <a:rPr lang="es-AR" sz="3200" dirty="0" err="1" smtClean="0">
                <a:solidFill>
                  <a:srgbClr val="00BAAE"/>
                </a:solidFill>
              </a:rPr>
              <a:t>him</a:t>
            </a:r>
            <a:r>
              <a:rPr lang="es-AR" sz="3200" dirty="0" smtClean="0">
                <a:solidFill>
                  <a:srgbClr val="00BAAE"/>
                </a:solidFill>
              </a:rPr>
              <a:t> </a:t>
            </a:r>
            <a:r>
              <a:rPr lang="es-AR" sz="3200" dirty="0" err="1" smtClean="0">
                <a:solidFill>
                  <a:srgbClr val="00BAAE"/>
                </a:solidFill>
              </a:rPr>
              <a:t>coming</a:t>
            </a:r>
            <a:endParaRPr lang="es-AR" sz="3200" dirty="0">
              <a:solidFill>
                <a:srgbClr val="00BAAE"/>
              </a:solidFill>
            </a:endParaRPr>
          </a:p>
        </p:txBody>
      </p:sp>
      <p:sp>
        <p:nvSpPr>
          <p:cNvPr id="8" name="CuadroTexto 7"/>
          <p:cNvSpPr txBox="1"/>
          <p:nvPr/>
        </p:nvSpPr>
        <p:spPr>
          <a:xfrm>
            <a:off x="7654191" y="4250831"/>
            <a:ext cx="4425696" cy="1569660"/>
          </a:xfrm>
          <a:prstGeom prst="rect">
            <a:avLst/>
          </a:prstGeom>
          <a:noFill/>
        </p:spPr>
        <p:txBody>
          <a:bodyPr wrap="square" rtlCol="0">
            <a:spAutoFit/>
          </a:bodyPr>
          <a:lstStyle/>
          <a:p>
            <a:r>
              <a:rPr lang="es-AR" sz="3200" dirty="0" err="1" smtClean="0">
                <a:solidFill>
                  <a:srgbClr val="80CECD"/>
                </a:solidFill>
              </a:rPr>
              <a:t>She</a:t>
            </a:r>
            <a:r>
              <a:rPr lang="es-AR" sz="3200" dirty="0" smtClean="0">
                <a:solidFill>
                  <a:srgbClr val="80CECD"/>
                </a:solidFill>
              </a:rPr>
              <a:t> </a:t>
            </a:r>
            <a:r>
              <a:rPr lang="es-AR" sz="3200" dirty="0" err="1" smtClean="0">
                <a:solidFill>
                  <a:srgbClr val="80CECD"/>
                </a:solidFill>
              </a:rPr>
              <a:t>stops</a:t>
            </a:r>
            <a:r>
              <a:rPr lang="es-AR" sz="3200" dirty="0" smtClean="0">
                <a:solidFill>
                  <a:srgbClr val="80CECD"/>
                </a:solidFill>
              </a:rPr>
              <a:t> </a:t>
            </a:r>
            <a:r>
              <a:rPr lang="es-AR" sz="3200" dirty="0" err="1" smtClean="0">
                <a:solidFill>
                  <a:srgbClr val="80CECD"/>
                </a:solidFill>
              </a:rPr>
              <a:t>working</a:t>
            </a:r>
            <a:r>
              <a:rPr lang="es-AR" sz="3200" dirty="0" smtClean="0">
                <a:solidFill>
                  <a:srgbClr val="80CECD"/>
                </a:solidFill>
              </a:rPr>
              <a:t> </a:t>
            </a:r>
            <a:r>
              <a:rPr lang="es-AR" sz="3200" dirty="0" err="1" smtClean="0">
                <a:solidFill>
                  <a:srgbClr val="80CECD"/>
                </a:solidFill>
              </a:rPr>
              <a:t>because</a:t>
            </a:r>
            <a:r>
              <a:rPr lang="es-AR" sz="3200" dirty="0" smtClean="0">
                <a:solidFill>
                  <a:srgbClr val="80CECD"/>
                </a:solidFill>
              </a:rPr>
              <a:t> he </a:t>
            </a:r>
            <a:r>
              <a:rPr lang="es-AR" sz="3200" dirty="0" err="1" smtClean="0">
                <a:solidFill>
                  <a:srgbClr val="80CECD"/>
                </a:solidFill>
              </a:rPr>
              <a:t>doesn’t</a:t>
            </a:r>
            <a:r>
              <a:rPr lang="es-AR" sz="3200" dirty="0" smtClean="0">
                <a:solidFill>
                  <a:srgbClr val="80CECD"/>
                </a:solidFill>
              </a:rPr>
              <a:t> </a:t>
            </a:r>
            <a:r>
              <a:rPr lang="es-AR" sz="3200" dirty="0" err="1" smtClean="0">
                <a:solidFill>
                  <a:srgbClr val="80CECD"/>
                </a:solidFill>
              </a:rPr>
              <a:t>want</a:t>
            </a:r>
            <a:r>
              <a:rPr lang="es-AR" sz="3200" dirty="0" smtClean="0">
                <a:solidFill>
                  <a:srgbClr val="80CECD"/>
                </a:solidFill>
              </a:rPr>
              <a:t> </a:t>
            </a:r>
            <a:r>
              <a:rPr lang="es-AR" sz="3200" dirty="0" err="1" smtClean="0">
                <a:solidFill>
                  <a:srgbClr val="80CECD"/>
                </a:solidFill>
              </a:rPr>
              <a:t>her</a:t>
            </a:r>
            <a:r>
              <a:rPr lang="es-AR" sz="3200" dirty="0" smtClean="0">
                <a:solidFill>
                  <a:srgbClr val="80CECD"/>
                </a:solidFill>
              </a:rPr>
              <a:t> to</a:t>
            </a:r>
            <a:endParaRPr lang="es-AR" sz="3200" dirty="0">
              <a:solidFill>
                <a:srgbClr val="80CECD"/>
              </a:solidFill>
            </a:endParaRPr>
          </a:p>
        </p:txBody>
      </p:sp>
      <p:sp>
        <p:nvSpPr>
          <p:cNvPr id="10" name="CuadroTexto 7"/>
          <p:cNvSpPr txBox="1"/>
          <p:nvPr/>
        </p:nvSpPr>
        <p:spPr>
          <a:xfrm>
            <a:off x="311404" y="2760688"/>
            <a:ext cx="4425696" cy="584775"/>
          </a:xfrm>
          <a:prstGeom prst="rect">
            <a:avLst/>
          </a:prstGeom>
          <a:noFill/>
        </p:spPr>
        <p:txBody>
          <a:bodyPr wrap="square" rtlCol="0">
            <a:spAutoFit/>
          </a:bodyPr>
          <a:lstStyle/>
          <a:p>
            <a:r>
              <a:rPr lang="es-AR" sz="3200" dirty="0" err="1" smtClean="0">
                <a:solidFill>
                  <a:srgbClr val="9BD7D7"/>
                </a:solidFill>
              </a:rPr>
              <a:t>Feelings</a:t>
            </a:r>
            <a:r>
              <a:rPr lang="es-AR" sz="3200" dirty="0" smtClean="0">
                <a:solidFill>
                  <a:srgbClr val="9BD7D7"/>
                </a:solidFill>
              </a:rPr>
              <a:t> of </a:t>
            </a:r>
            <a:r>
              <a:rPr lang="es-AR" sz="3200" dirty="0" err="1" smtClean="0">
                <a:solidFill>
                  <a:srgbClr val="9BD7D7"/>
                </a:solidFill>
              </a:rPr>
              <a:t>inadequacy</a:t>
            </a:r>
            <a:endParaRPr lang="es-AR" sz="3200" dirty="0">
              <a:solidFill>
                <a:srgbClr val="9BD7D7"/>
              </a:solidFill>
            </a:endParaRPr>
          </a:p>
        </p:txBody>
      </p:sp>
      <p:sp>
        <p:nvSpPr>
          <p:cNvPr id="11" name="CuadroTexto 7"/>
          <p:cNvSpPr txBox="1"/>
          <p:nvPr/>
        </p:nvSpPr>
        <p:spPr>
          <a:xfrm>
            <a:off x="7918151" y="2512119"/>
            <a:ext cx="4425696" cy="1077218"/>
          </a:xfrm>
          <a:prstGeom prst="rect">
            <a:avLst/>
          </a:prstGeom>
          <a:noFill/>
        </p:spPr>
        <p:txBody>
          <a:bodyPr wrap="square" rtlCol="0">
            <a:spAutoFit/>
          </a:bodyPr>
          <a:lstStyle/>
          <a:p>
            <a:r>
              <a:rPr lang="es-AR" sz="3200" dirty="0" smtClean="0">
                <a:solidFill>
                  <a:srgbClr val="69645A"/>
                </a:solidFill>
              </a:rPr>
              <a:t>He tries to </a:t>
            </a:r>
            <a:r>
              <a:rPr lang="es-AR" sz="3200" dirty="0" err="1" smtClean="0">
                <a:solidFill>
                  <a:srgbClr val="69645A"/>
                </a:solidFill>
              </a:rPr>
              <a:t>dictate</a:t>
            </a:r>
            <a:r>
              <a:rPr lang="es-AR" sz="3200" dirty="0" smtClean="0">
                <a:solidFill>
                  <a:srgbClr val="69645A"/>
                </a:solidFill>
              </a:rPr>
              <a:t> </a:t>
            </a:r>
            <a:r>
              <a:rPr lang="es-AR" sz="3200" dirty="0" err="1" smtClean="0">
                <a:solidFill>
                  <a:srgbClr val="69645A"/>
                </a:solidFill>
              </a:rPr>
              <a:t>her</a:t>
            </a:r>
            <a:r>
              <a:rPr lang="es-AR" sz="3200" dirty="0" smtClean="0">
                <a:solidFill>
                  <a:srgbClr val="69645A"/>
                </a:solidFill>
              </a:rPr>
              <a:t> </a:t>
            </a:r>
            <a:r>
              <a:rPr lang="es-AR" sz="3200" dirty="0" err="1" smtClean="0">
                <a:solidFill>
                  <a:srgbClr val="69645A"/>
                </a:solidFill>
              </a:rPr>
              <a:t>finances</a:t>
            </a:r>
            <a:r>
              <a:rPr lang="es-AR" sz="3200" dirty="0" smtClean="0">
                <a:solidFill>
                  <a:srgbClr val="69645A"/>
                </a:solidFill>
              </a:rPr>
              <a:t>.</a:t>
            </a:r>
            <a:endParaRPr lang="es-AR" sz="3200" dirty="0">
              <a:solidFill>
                <a:srgbClr val="69645A"/>
              </a:solidFill>
            </a:endParaRPr>
          </a:p>
        </p:txBody>
      </p:sp>
      <p:sp>
        <p:nvSpPr>
          <p:cNvPr id="12" name="CuadroTexto 7"/>
          <p:cNvSpPr txBox="1"/>
          <p:nvPr/>
        </p:nvSpPr>
        <p:spPr>
          <a:xfrm>
            <a:off x="311404" y="3563936"/>
            <a:ext cx="4425696" cy="584775"/>
          </a:xfrm>
          <a:prstGeom prst="rect">
            <a:avLst/>
          </a:prstGeom>
          <a:noFill/>
        </p:spPr>
        <p:txBody>
          <a:bodyPr wrap="square" rtlCol="0">
            <a:spAutoFit/>
          </a:bodyPr>
          <a:lstStyle/>
          <a:p>
            <a:r>
              <a:rPr lang="es-AR" sz="3200" dirty="0" err="1" smtClean="0">
                <a:solidFill>
                  <a:srgbClr val="69645A"/>
                </a:solidFill>
              </a:rPr>
              <a:t>Anxiety</a:t>
            </a:r>
            <a:endParaRPr lang="es-AR" sz="3200" dirty="0">
              <a:solidFill>
                <a:srgbClr val="69645A"/>
              </a:solidFill>
            </a:endParaRPr>
          </a:p>
        </p:txBody>
      </p:sp>
      <p:pic>
        <p:nvPicPr>
          <p:cNvPr id="13" name="Picture 12" descr="Resultado de imagen para silueta mujer 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96033" y="3050728"/>
            <a:ext cx="2184195" cy="2184196"/>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7"/>
          <p:cNvSpPr txBox="1"/>
          <p:nvPr/>
        </p:nvSpPr>
        <p:spPr>
          <a:xfrm>
            <a:off x="1073956" y="193105"/>
            <a:ext cx="4425696" cy="584775"/>
          </a:xfrm>
          <a:prstGeom prst="rect">
            <a:avLst/>
          </a:prstGeom>
          <a:noFill/>
        </p:spPr>
        <p:txBody>
          <a:bodyPr wrap="square" rtlCol="0">
            <a:spAutoFit/>
          </a:bodyPr>
          <a:lstStyle/>
          <a:p>
            <a:r>
              <a:rPr lang="es-AR" sz="3200" dirty="0" err="1" smtClean="0">
                <a:solidFill>
                  <a:srgbClr val="00BAAE"/>
                </a:solidFill>
              </a:rPr>
              <a:t>Stigma</a:t>
            </a:r>
            <a:endParaRPr lang="es-AR" sz="3200" dirty="0">
              <a:solidFill>
                <a:srgbClr val="00BAAE"/>
              </a:solidFill>
            </a:endParaRPr>
          </a:p>
        </p:txBody>
      </p:sp>
      <p:sp>
        <p:nvSpPr>
          <p:cNvPr id="15" name="CuadroTexto 7"/>
          <p:cNvSpPr txBox="1"/>
          <p:nvPr/>
        </p:nvSpPr>
        <p:spPr>
          <a:xfrm>
            <a:off x="5042280" y="894153"/>
            <a:ext cx="2091702" cy="584775"/>
          </a:xfrm>
          <a:prstGeom prst="rect">
            <a:avLst/>
          </a:prstGeom>
          <a:noFill/>
        </p:spPr>
        <p:txBody>
          <a:bodyPr wrap="square" rtlCol="0">
            <a:spAutoFit/>
          </a:bodyPr>
          <a:lstStyle/>
          <a:p>
            <a:r>
              <a:rPr lang="es-AR" sz="3200" dirty="0" err="1" smtClean="0">
                <a:solidFill>
                  <a:srgbClr val="00BAAE"/>
                </a:solidFill>
              </a:rPr>
              <a:t>Forced</a:t>
            </a:r>
            <a:r>
              <a:rPr lang="es-AR" sz="3200" dirty="0" smtClean="0">
                <a:solidFill>
                  <a:srgbClr val="00BAAE"/>
                </a:solidFill>
              </a:rPr>
              <a:t> Sex</a:t>
            </a:r>
            <a:endParaRPr lang="es-AR" sz="3200" dirty="0">
              <a:solidFill>
                <a:srgbClr val="00BAAE"/>
              </a:solidFill>
            </a:endParaRPr>
          </a:p>
        </p:txBody>
      </p:sp>
      <p:sp>
        <p:nvSpPr>
          <p:cNvPr id="16" name="CuadroTexto 7"/>
          <p:cNvSpPr txBox="1"/>
          <p:nvPr/>
        </p:nvSpPr>
        <p:spPr>
          <a:xfrm>
            <a:off x="5029044" y="5414833"/>
            <a:ext cx="2091702" cy="584775"/>
          </a:xfrm>
          <a:prstGeom prst="rect">
            <a:avLst/>
          </a:prstGeom>
          <a:noFill/>
        </p:spPr>
        <p:txBody>
          <a:bodyPr wrap="square" rtlCol="0">
            <a:spAutoFit/>
          </a:bodyPr>
          <a:lstStyle/>
          <a:p>
            <a:r>
              <a:rPr lang="es-AR" sz="3200" dirty="0" err="1" smtClean="0">
                <a:solidFill>
                  <a:srgbClr val="69645A"/>
                </a:solidFill>
              </a:rPr>
              <a:t>Depression</a:t>
            </a:r>
            <a:endParaRPr lang="es-AR" sz="3200" dirty="0">
              <a:solidFill>
                <a:srgbClr val="69645A"/>
              </a:solidFill>
            </a:endParaRPr>
          </a:p>
        </p:txBody>
      </p:sp>
      <p:sp>
        <p:nvSpPr>
          <p:cNvPr id="17" name="CuadroTexto 7"/>
          <p:cNvSpPr txBox="1"/>
          <p:nvPr/>
        </p:nvSpPr>
        <p:spPr>
          <a:xfrm>
            <a:off x="3220278" y="-13112"/>
            <a:ext cx="8971722" cy="1077218"/>
          </a:xfrm>
          <a:prstGeom prst="rect">
            <a:avLst/>
          </a:prstGeom>
          <a:noFill/>
        </p:spPr>
        <p:txBody>
          <a:bodyPr wrap="square" rtlCol="0">
            <a:spAutoFit/>
          </a:bodyPr>
          <a:lstStyle/>
          <a:p>
            <a:pPr algn="ctr"/>
            <a:r>
              <a:rPr lang="es-AR" sz="3200" dirty="0" err="1" smtClean="0">
                <a:solidFill>
                  <a:srgbClr val="69645A"/>
                </a:solidFill>
              </a:rPr>
              <a:t>Feelings</a:t>
            </a:r>
            <a:r>
              <a:rPr lang="es-AR" sz="3200" dirty="0" smtClean="0">
                <a:solidFill>
                  <a:srgbClr val="69645A"/>
                </a:solidFill>
              </a:rPr>
              <a:t> of </a:t>
            </a:r>
            <a:r>
              <a:rPr lang="es-AR" sz="3200" dirty="0" err="1" smtClean="0">
                <a:solidFill>
                  <a:srgbClr val="69645A"/>
                </a:solidFill>
              </a:rPr>
              <a:t>discomfort</a:t>
            </a:r>
            <a:r>
              <a:rPr lang="es-AR" sz="3200" dirty="0" smtClean="0">
                <a:solidFill>
                  <a:srgbClr val="69645A"/>
                </a:solidFill>
              </a:rPr>
              <a:t>, </a:t>
            </a:r>
            <a:r>
              <a:rPr lang="es-AR" sz="3200" dirty="0" err="1" smtClean="0">
                <a:solidFill>
                  <a:srgbClr val="69645A"/>
                </a:solidFill>
              </a:rPr>
              <a:t>fear</a:t>
            </a:r>
            <a:r>
              <a:rPr lang="es-AR" sz="3200" dirty="0" smtClean="0">
                <a:solidFill>
                  <a:srgbClr val="69645A"/>
                </a:solidFill>
              </a:rPr>
              <a:t>, and </a:t>
            </a:r>
            <a:r>
              <a:rPr lang="es-AR" sz="3200" dirty="0" err="1" smtClean="0">
                <a:solidFill>
                  <a:srgbClr val="69645A"/>
                </a:solidFill>
              </a:rPr>
              <a:t>pressure</a:t>
            </a:r>
            <a:r>
              <a:rPr lang="es-AR" sz="3200" dirty="0" smtClean="0">
                <a:solidFill>
                  <a:srgbClr val="69645A"/>
                </a:solidFill>
              </a:rPr>
              <a:t> </a:t>
            </a:r>
            <a:r>
              <a:rPr lang="es-AR" sz="3200" dirty="0" err="1" smtClean="0">
                <a:solidFill>
                  <a:srgbClr val="69645A"/>
                </a:solidFill>
              </a:rPr>
              <a:t>with</a:t>
            </a:r>
            <a:r>
              <a:rPr lang="es-AR" sz="3200" dirty="0" smtClean="0">
                <a:solidFill>
                  <a:srgbClr val="69645A"/>
                </a:solidFill>
              </a:rPr>
              <a:t> criminal </a:t>
            </a:r>
            <a:r>
              <a:rPr lang="es-AR" sz="3200" dirty="0" err="1" smtClean="0">
                <a:solidFill>
                  <a:srgbClr val="69645A"/>
                </a:solidFill>
              </a:rPr>
              <a:t>justice</a:t>
            </a:r>
            <a:r>
              <a:rPr lang="es-AR" sz="3200" dirty="0" smtClean="0">
                <a:solidFill>
                  <a:srgbClr val="69645A"/>
                </a:solidFill>
              </a:rPr>
              <a:t> </a:t>
            </a:r>
            <a:r>
              <a:rPr lang="es-AR" sz="3200" dirty="0" err="1" smtClean="0">
                <a:solidFill>
                  <a:srgbClr val="69645A"/>
                </a:solidFill>
              </a:rPr>
              <a:t>process</a:t>
            </a:r>
            <a:r>
              <a:rPr lang="es-AR" sz="3200" dirty="0" smtClean="0">
                <a:solidFill>
                  <a:srgbClr val="69645A"/>
                </a:solidFill>
              </a:rPr>
              <a:t> </a:t>
            </a:r>
            <a:endParaRPr lang="es-AR" sz="3200" dirty="0">
              <a:solidFill>
                <a:srgbClr val="69645A"/>
              </a:solidFill>
            </a:endParaRPr>
          </a:p>
        </p:txBody>
      </p:sp>
      <p:sp>
        <p:nvSpPr>
          <p:cNvPr id="18" name="TextBox 17"/>
          <p:cNvSpPr txBox="1"/>
          <p:nvPr/>
        </p:nvSpPr>
        <p:spPr>
          <a:xfrm>
            <a:off x="4007047" y="1830009"/>
            <a:ext cx="4135695" cy="1077218"/>
          </a:xfrm>
          <a:prstGeom prst="rect">
            <a:avLst/>
          </a:prstGeom>
          <a:noFill/>
        </p:spPr>
        <p:txBody>
          <a:bodyPr wrap="square" rtlCol="0">
            <a:spAutoFit/>
          </a:bodyPr>
          <a:lstStyle/>
          <a:p>
            <a:pPr algn="ctr"/>
            <a:r>
              <a:rPr lang="en-US" sz="3200" dirty="0" smtClean="0">
                <a:solidFill>
                  <a:srgbClr val="69645A"/>
                </a:solidFill>
              </a:rPr>
              <a:t>She is isolated from her friends and family</a:t>
            </a:r>
            <a:endParaRPr lang="en-US" sz="3200" dirty="0">
              <a:solidFill>
                <a:srgbClr val="69645A"/>
              </a:solidFill>
            </a:endParaRPr>
          </a:p>
        </p:txBody>
      </p:sp>
    </p:spTree>
    <p:extLst>
      <p:ext uri="{BB962C8B-B14F-4D97-AF65-F5344CB8AC3E}">
        <p14:creationId xmlns:p14="http://schemas.microsoft.com/office/powerpoint/2010/main" val="24773373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37921" y="3065086"/>
            <a:ext cx="10589042" cy="1469642"/>
          </a:xfrm>
        </p:spPr>
        <p:txBody>
          <a:bodyPr>
            <a:noAutofit/>
          </a:bodyPr>
          <a:lstStyle/>
          <a:p>
            <a:r>
              <a:rPr lang="en-US" sz="4400" dirty="0">
                <a:solidFill>
                  <a:srgbClr val="9BD7D7"/>
                </a:solidFill>
                <a:ea typeface="Garamond"/>
                <a:cs typeface="Garamond"/>
              </a:rPr>
              <a:t>Why does she/he/they:</a:t>
            </a:r>
            <a:br>
              <a:rPr lang="en-US" sz="4400" dirty="0">
                <a:solidFill>
                  <a:srgbClr val="9BD7D7"/>
                </a:solidFill>
                <a:ea typeface="Garamond"/>
                <a:cs typeface="Garamond"/>
              </a:rPr>
            </a:br>
            <a:r>
              <a:rPr lang="en-US" sz="3200" dirty="0" smtClean="0">
                <a:solidFill>
                  <a:srgbClr val="80CECD"/>
                </a:solidFill>
              </a:rPr>
              <a:t> </a:t>
            </a:r>
            <a:r>
              <a:rPr lang="en-US" sz="3200" dirty="0">
                <a:latin typeface="+mn-lt"/>
                <a:ea typeface="+mn-ea"/>
                <a:cs typeface="+mn-cs"/>
              </a:rPr>
              <a:t>Stay?</a:t>
            </a:r>
            <a:br>
              <a:rPr lang="en-US" sz="3200" dirty="0">
                <a:latin typeface="+mn-lt"/>
                <a:ea typeface="+mn-ea"/>
                <a:cs typeface="+mn-cs"/>
              </a:rPr>
            </a:br>
            <a:r>
              <a:rPr lang="en-US" sz="3200" dirty="0">
                <a:latin typeface="+mn-lt"/>
                <a:ea typeface="+mn-ea"/>
                <a:cs typeface="+mn-cs"/>
              </a:rPr>
              <a:t>Not disclose?</a:t>
            </a:r>
            <a:br>
              <a:rPr lang="en-US" sz="3200" dirty="0">
                <a:latin typeface="+mn-lt"/>
                <a:ea typeface="+mn-ea"/>
                <a:cs typeface="+mn-cs"/>
              </a:rPr>
            </a:br>
            <a:r>
              <a:rPr lang="en-US" sz="3200" dirty="0">
                <a:latin typeface="+mn-lt"/>
                <a:ea typeface="+mn-ea"/>
                <a:cs typeface="+mn-cs"/>
              </a:rPr>
              <a:t>Not report?</a:t>
            </a:r>
            <a:r>
              <a:rPr lang="en-US" sz="2800" dirty="0">
                <a:latin typeface="+mn-lt"/>
                <a:ea typeface="+mn-ea"/>
                <a:cs typeface="+mn-cs"/>
              </a:rPr>
              <a:t/>
            </a:r>
            <a:br>
              <a:rPr lang="en-US" sz="2800" dirty="0">
                <a:latin typeface="+mn-lt"/>
                <a:ea typeface="+mn-ea"/>
                <a:cs typeface="+mn-cs"/>
              </a:rPr>
            </a:br>
            <a:endParaRPr lang="en-US" sz="2800" dirty="0">
              <a:latin typeface="+mn-lt"/>
              <a:ea typeface="+mn-ea"/>
              <a:cs typeface="+mn-cs"/>
            </a:endParaRPr>
          </a:p>
        </p:txBody>
      </p:sp>
    </p:spTree>
    <p:extLst>
      <p:ext uri="{BB962C8B-B14F-4D97-AF65-F5344CB8AC3E}">
        <p14:creationId xmlns:p14="http://schemas.microsoft.com/office/powerpoint/2010/main" val="366295898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3 Rectángulo"/>
          <p:cNvSpPr/>
          <p:nvPr/>
        </p:nvSpPr>
        <p:spPr>
          <a:xfrm>
            <a:off x="0" y="-2581"/>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SzPct val="25000"/>
            </a:pPr>
            <a:endParaRPr lang="es-AR" u="sng" dirty="0">
              <a:solidFill>
                <a:srgbClr val="FFFFFF"/>
              </a:solidFill>
              <a:latin typeface="Helvetica LT Std Light" pitchFamily="34" charset="0"/>
              <a:ea typeface="Century Schoolbook"/>
              <a:cs typeface="Century Schoolbook"/>
              <a:sym typeface="Century Schoolbook"/>
            </a:endParaRPr>
          </a:p>
        </p:txBody>
      </p:sp>
      <p:sp>
        <p:nvSpPr>
          <p:cNvPr id="8" name="Rectángulo 7"/>
          <p:cNvSpPr/>
          <p:nvPr/>
        </p:nvSpPr>
        <p:spPr>
          <a:xfrm>
            <a:off x="368660" y="204380"/>
            <a:ext cx="11465956" cy="1311128"/>
          </a:xfrm>
          <a:prstGeom prst="rect">
            <a:avLst/>
          </a:prstGeom>
        </p:spPr>
        <p:txBody>
          <a:bodyPr wrap="square">
            <a:spAutoFit/>
          </a:bodyPr>
          <a:lstStyle/>
          <a:p>
            <a:pPr algn="ctr">
              <a:lnSpc>
                <a:spcPct val="90000"/>
              </a:lnSpc>
              <a:spcBef>
                <a:spcPct val="0"/>
              </a:spcBef>
            </a:pPr>
            <a:r>
              <a:rPr lang="es-AR" altLang="en-US" sz="4400" dirty="0">
                <a:solidFill>
                  <a:srgbClr val="9BD7D7"/>
                </a:solidFill>
                <a:latin typeface="Avenir 85 Heavy" panose="020B0603020203020204" pitchFamily="34" charset="0"/>
                <a:ea typeface="Garamond"/>
                <a:cs typeface="Garamond"/>
                <a:sym typeface="Century Schoolbook"/>
              </a:rPr>
              <a:t>Large </a:t>
            </a:r>
            <a:r>
              <a:rPr lang="es-AR" altLang="en-US" sz="4400" dirty="0" err="1">
                <a:solidFill>
                  <a:srgbClr val="9BD7D7"/>
                </a:solidFill>
                <a:latin typeface="Avenir 85 Heavy" panose="020B0603020203020204" pitchFamily="34" charset="0"/>
                <a:ea typeface="Garamond"/>
                <a:cs typeface="Garamond"/>
                <a:sym typeface="Century Schoolbook"/>
              </a:rPr>
              <a:t>Group</a:t>
            </a:r>
            <a:r>
              <a:rPr lang="es-AR" altLang="en-US" sz="4400" dirty="0">
                <a:solidFill>
                  <a:srgbClr val="9BD7D7"/>
                </a:solidFill>
                <a:latin typeface="Avenir 85 Heavy" panose="020B0603020203020204" pitchFamily="34" charset="0"/>
                <a:ea typeface="Garamond"/>
                <a:cs typeface="Garamond"/>
                <a:sym typeface="Century Schoolbook"/>
              </a:rPr>
              <a:t>: </a:t>
            </a:r>
            <a:r>
              <a:rPr lang="es-AR" altLang="en-US" sz="4400" dirty="0" err="1">
                <a:solidFill>
                  <a:srgbClr val="9BD7D7"/>
                </a:solidFill>
                <a:latin typeface="Avenir 85 Heavy" panose="020B0603020203020204" pitchFamily="34" charset="0"/>
                <a:ea typeface="Garamond"/>
                <a:cs typeface="Garamond"/>
                <a:sym typeface="Century Schoolbook"/>
              </a:rPr>
              <a:t>Why</a:t>
            </a:r>
            <a:r>
              <a:rPr lang="es-AR" altLang="en-US" sz="4400" dirty="0">
                <a:solidFill>
                  <a:srgbClr val="9BD7D7"/>
                </a:solidFill>
                <a:latin typeface="Avenir 85 Heavy" panose="020B0603020203020204" pitchFamily="34" charset="0"/>
                <a:ea typeface="Garamond"/>
                <a:cs typeface="Garamond"/>
                <a:sym typeface="Century Schoolbook"/>
              </a:rPr>
              <a:t> do </a:t>
            </a:r>
            <a:r>
              <a:rPr lang="es-AR" altLang="en-US" sz="4400" dirty="0" err="1">
                <a:solidFill>
                  <a:srgbClr val="9BD7D7"/>
                </a:solidFill>
                <a:latin typeface="Avenir 85 Heavy" panose="020B0603020203020204" pitchFamily="34" charset="0"/>
                <a:ea typeface="Garamond"/>
                <a:cs typeface="Garamond"/>
                <a:sym typeface="Century Schoolbook"/>
              </a:rPr>
              <a:t>women</a:t>
            </a:r>
            <a:r>
              <a:rPr lang="es-AR" altLang="en-US" sz="4400" dirty="0">
                <a:solidFill>
                  <a:srgbClr val="9BD7D7"/>
                </a:solidFill>
                <a:latin typeface="Avenir 85 Heavy" panose="020B0603020203020204" pitchFamily="34" charset="0"/>
                <a:ea typeface="Garamond"/>
                <a:cs typeface="Garamond"/>
                <a:sym typeface="Century Schoolbook"/>
              </a:rPr>
              <a:t> </a:t>
            </a:r>
            <a:r>
              <a:rPr lang="es-AR" altLang="en-US" sz="4400" dirty="0" err="1">
                <a:solidFill>
                  <a:srgbClr val="9BD7D7"/>
                </a:solidFill>
                <a:latin typeface="Avenir 85 Heavy" panose="020B0603020203020204" pitchFamily="34" charset="0"/>
                <a:ea typeface="Garamond"/>
                <a:cs typeface="Garamond"/>
                <a:sym typeface="Century Schoolbook"/>
              </a:rPr>
              <a:t>not</a:t>
            </a:r>
            <a:r>
              <a:rPr lang="es-AR" altLang="en-US" sz="4400" dirty="0">
                <a:solidFill>
                  <a:srgbClr val="9BD7D7"/>
                </a:solidFill>
                <a:latin typeface="Avenir 85 Heavy" panose="020B0603020203020204" pitchFamily="34" charset="0"/>
                <a:ea typeface="Garamond"/>
                <a:cs typeface="Garamond"/>
                <a:sym typeface="Century Schoolbook"/>
              </a:rPr>
              <a:t>: </a:t>
            </a:r>
            <a:r>
              <a:rPr lang="es-AR" altLang="en-US" sz="4400" dirty="0" err="1">
                <a:solidFill>
                  <a:srgbClr val="9BD7D7"/>
                </a:solidFill>
                <a:latin typeface="Avenir 85 Heavy" panose="020B0603020203020204" pitchFamily="34" charset="0"/>
                <a:ea typeface="Garamond"/>
                <a:cs typeface="Garamond"/>
                <a:sym typeface="Century Schoolbook"/>
              </a:rPr>
              <a:t>speak</a:t>
            </a:r>
            <a:r>
              <a:rPr lang="es-AR" altLang="en-US" sz="4400" dirty="0">
                <a:solidFill>
                  <a:srgbClr val="9BD7D7"/>
                </a:solidFill>
                <a:latin typeface="Avenir 85 Heavy" panose="020B0603020203020204" pitchFamily="34" charset="0"/>
                <a:ea typeface="Garamond"/>
                <a:cs typeface="Garamond"/>
                <a:sym typeface="Century Schoolbook"/>
              </a:rPr>
              <a:t> up, </a:t>
            </a:r>
            <a:r>
              <a:rPr lang="es-AR" altLang="en-US" sz="4400" dirty="0" err="1">
                <a:solidFill>
                  <a:srgbClr val="9BD7D7"/>
                </a:solidFill>
                <a:latin typeface="Avenir 85 Heavy" panose="020B0603020203020204" pitchFamily="34" charset="0"/>
                <a:ea typeface="Garamond"/>
                <a:cs typeface="Garamond"/>
                <a:sym typeface="Century Schoolbook"/>
              </a:rPr>
              <a:t>report</a:t>
            </a:r>
            <a:r>
              <a:rPr lang="es-AR" altLang="en-US" sz="4400" dirty="0">
                <a:solidFill>
                  <a:srgbClr val="9BD7D7"/>
                </a:solidFill>
                <a:latin typeface="Avenir 85 Heavy" panose="020B0603020203020204" pitchFamily="34" charset="0"/>
                <a:ea typeface="Garamond"/>
                <a:cs typeface="Garamond"/>
                <a:sym typeface="Century Schoolbook"/>
              </a:rPr>
              <a:t>, </a:t>
            </a:r>
            <a:r>
              <a:rPr lang="es-AR" altLang="en-US" sz="4400" dirty="0" err="1">
                <a:solidFill>
                  <a:srgbClr val="9BD7D7"/>
                </a:solidFill>
                <a:latin typeface="Avenir 85 Heavy" panose="020B0603020203020204" pitchFamily="34" charset="0"/>
                <a:ea typeface="Garamond"/>
                <a:cs typeface="Garamond"/>
                <a:sym typeface="Century Schoolbook"/>
              </a:rPr>
              <a:t>leave</a:t>
            </a:r>
            <a:endParaRPr lang="es-AR" altLang="en-US" sz="4400" dirty="0">
              <a:solidFill>
                <a:srgbClr val="9BD7D7"/>
              </a:solidFill>
              <a:latin typeface="Avenir 85 Heavy" panose="020B0603020203020204" pitchFamily="34" charset="0"/>
              <a:ea typeface="Garamond"/>
              <a:cs typeface="Garamond"/>
            </a:endParaRPr>
          </a:p>
        </p:txBody>
      </p:sp>
      <p:sp>
        <p:nvSpPr>
          <p:cNvPr id="9" name="CuadroTexto 8"/>
          <p:cNvSpPr txBox="1"/>
          <p:nvPr/>
        </p:nvSpPr>
        <p:spPr>
          <a:xfrm>
            <a:off x="613489" y="1889737"/>
            <a:ext cx="11221127" cy="4708981"/>
          </a:xfrm>
          <a:prstGeom prst="rect">
            <a:avLst/>
          </a:prstGeom>
          <a:noFill/>
        </p:spPr>
        <p:txBody>
          <a:bodyPr wrap="square" numCol="1" rtlCol="0">
            <a:spAutoFit/>
          </a:bodyPr>
          <a:lstStyle/>
          <a:p>
            <a:pPr marL="342900" indent="-342900">
              <a:buFont typeface="Wingdings" panose="05000000000000000000" pitchFamily="2" charset="2"/>
              <a:buChar char="ü"/>
            </a:pPr>
            <a:r>
              <a:rPr lang="en-US" sz="2000" dirty="0">
                <a:solidFill>
                  <a:srgbClr val="69645A"/>
                </a:solidFill>
              </a:rPr>
              <a:t>Non-perception of abuse</a:t>
            </a:r>
          </a:p>
          <a:p>
            <a:pPr marL="342900" indent="-342900">
              <a:buFont typeface="Wingdings" panose="05000000000000000000" pitchFamily="2" charset="2"/>
              <a:buChar char="ü"/>
            </a:pPr>
            <a:r>
              <a:rPr lang="en-US" sz="2000" dirty="0">
                <a:solidFill>
                  <a:srgbClr val="69645A"/>
                </a:solidFill>
              </a:rPr>
              <a:t>Concern for children</a:t>
            </a:r>
          </a:p>
          <a:p>
            <a:pPr marL="342900" indent="-342900">
              <a:buFont typeface="Wingdings" panose="05000000000000000000" pitchFamily="2" charset="2"/>
              <a:buChar char="ü"/>
            </a:pPr>
            <a:r>
              <a:rPr lang="en-US" sz="2000" dirty="0">
                <a:solidFill>
                  <a:srgbClr val="69645A"/>
                </a:solidFill>
              </a:rPr>
              <a:t>Shame and guilt</a:t>
            </a:r>
          </a:p>
          <a:p>
            <a:pPr marL="342900" indent="-342900">
              <a:buFont typeface="Wingdings" panose="05000000000000000000" pitchFamily="2" charset="2"/>
              <a:buChar char="ü"/>
            </a:pPr>
            <a:r>
              <a:rPr lang="en-US" sz="2000" dirty="0">
                <a:solidFill>
                  <a:srgbClr val="69645A"/>
                </a:solidFill>
              </a:rPr>
              <a:t>Conflicts between duty to be and wanting to be</a:t>
            </a:r>
          </a:p>
          <a:p>
            <a:pPr marL="342900" indent="-342900">
              <a:buFont typeface="Wingdings" panose="05000000000000000000" pitchFamily="2" charset="2"/>
              <a:buChar char="ü"/>
            </a:pPr>
            <a:r>
              <a:rPr lang="en-US" sz="2000" dirty="0">
                <a:solidFill>
                  <a:srgbClr val="69645A"/>
                </a:solidFill>
              </a:rPr>
              <a:t>The hope that it changes</a:t>
            </a:r>
          </a:p>
          <a:p>
            <a:pPr marL="342900" indent="-342900">
              <a:buFont typeface="Wingdings" panose="05000000000000000000" pitchFamily="2" charset="2"/>
              <a:buChar char="ü"/>
            </a:pPr>
            <a:r>
              <a:rPr lang="en-US" sz="2000" dirty="0">
                <a:solidFill>
                  <a:srgbClr val="69645A"/>
                </a:solidFill>
              </a:rPr>
              <a:t>The aggressor's emotional dependence</a:t>
            </a:r>
          </a:p>
          <a:p>
            <a:pPr marL="342900" indent="-342900">
              <a:buFont typeface="Wingdings" panose="05000000000000000000" pitchFamily="2" charset="2"/>
              <a:buChar char="ü"/>
            </a:pPr>
            <a:r>
              <a:rPr lang="en-US" sz="2000" dirty="0">
                <a:solidFill>
                  <a:srgbClr val="69645A"/>
                </a:solidFill>
              </a:rPr>
              <a:t>The feeling of failure</a:t>
            </a:r>
          </a:p>
          <a:p>
            <a:pPr marL="342900" indent="-342900">
              <a:buFont typeface="Wingdings" panose="05000000000000000000" pitchFamily="2" charset="2"/>
              <a:buChar char="ü"/>
            </a:pPr>
            <a:r>
              <a:rPr lang="en-US" sz="2000" dirty="0">
                <a:solidFill>
                  <a:srgbClr val="69645A"/>
                </a:solidFill>
              </a:rPr>
              <a:t>Insecurity and low self-esteem</a:t>
            </a:r>
          </a:p>
          <a:p>
            <a:pPr marL="342900" indent="-342900">
              <a:buFont typeface="Wingdings" panose="05000000000000000000" pitchFamily="2" charset="2"/>
              <a:buChar char="ü"/>
            </a:pPr>
            <a:r>
              <a:rPr lang="en-US" sz="2000" dirty="0">
                <a:solidFill>
                  <a:srgbClr val="69645A"/>
                </a:solidFill>
              </a:rPr>
              <a:t>Social mandate</a:t>
            </a:r>
          </a:p>
          <a:p>
            <a:pPr marL="342900" indent="-342900">
              <a:buFont typeface="Wingdings" panose="05000000000000000000" pitchFamily="2" charset="2"/>
              <a:buChar char="ü"/>
            </a:pPr>
            <a:r>
              <a:rPr lang="en-US" sz="2000" dirty="0">
                <a:solidFill>
                  <a:srgbClr val="69645A"/>
                </a:solidFill>
              </a:rPr>
              <a:t>Fear of an uncertain future and society</a:t>
            </a:r>
          </a:p>
          <a:p>
            <a:pPr marL="342900" indent="-342900">
              <a:buFont typeface="Wingdings" panose="05000000000000000000" pitchFamily="2" charset="2"/>
              <a:buChar char="ü"/>
            </a:pPr>
            <a:r>
              <a:rPr lang="en-US" sz="2000" dirty="0">
                <a:solidFill>
                  <a:srgbClr val="69645A"/>
                </a:solidFill>
              </a:rPr>
              <a:t>Social isolation</a:t>
            </a:r>
          </a:p>
          <a:p>
            <a:pPr marL="342900" indent="-342900">
              <a:buFont typeface="Wingdings" panose="05000000000000000000" pitchFamily="2" charset="2"/>
              <a:buChar char="ü"/>
            </a:pPr>
            <a:r>
              <a:rPr lang="en-US" sz="2000" dirty="0">
                <a:solidFill>
                  <a:srgbClr val="69645A"/>
                </a:solidFill>
              </a:rPr>
              <a:t>Fear of the aggressor's retaliation</a:t>
            </a:r>
          </a:p>
          <a:p>
            <a:pPr marL="342900" indent="-342900">
              <a:buFont typeface="Wingdings" panose="05000000000000000000" pitchFamily="2" charset="2"/>
              <a:buChar char="ü"/>
            </a:pPr>
            <a:r>
              <a:rPr lang="en-US" sz="2000" dirty="0">
                <a:solidFill>
                  <a:srgbClr val="69645A"/>
                </a:solidFill>
              </a:rPr>
              <a:t>Fear of lack of economic resources</a:t>
            </a:r>
          </a:p>
          <a:p>
            <a:pPr marL="342900" indent="-342900">
              <a:buFont typeface="Wingdings" panose="05000000000000000000" pitchFamily="2" charset="2"/>
              <a:buChar char="ü"/>
            </a:pPr>
            <a:r>
              <a:rPr lang="en-US" sz="2000" dirty="0">
                <a:solidFill>
                  <a:srgbClr val="69645A"/>
                </a:solidFill>
              </a:rPr>
              <a:t>Fear or lack of understanding about criminal justice process</a:t>
            </a:r>
          </a:p>
          <a:p>
            <a:pPr marL="342900" indent="-342900">
              <a:buFont typeface="Wingdings" panose="05000000000000000000" pitchFamily="2" charset="2"/>
              <a:buChar char="ü"/>
            </a:pPr>
            <a:r>
              <a:rPr lang="en-US" sz="2000" dirty="0">
                <a:solidFill>
                  <a:srgbClr val="69645A"/>
                </a:solidFill>
              </a:rPr>
              <a:t>These and other forms of INTIMIDATION</a:t>
            </a:r>
            <a:endParaRPr lang="es-AR" sz="2000" dirty="0">
              <a:solidFill>
                <a:srgbClr val="69645A"/>
              </a:solidFill>
            </a:endParaRP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69360" y="5823920"/>
            <a:ext cx="1722640" cy="1034080"/>
          </a:xfrm>
          <a:prstGeom prst="rect">
            <a:avLst/>
          </a:prstGeom>
        </p:spPr>
      </p:pic>
    </p:spTree>
    <p:extLst>
      <p:ext uri="{BB962C8B-B14F-4D97-AF65-F5344CB8AC3E}">
        <p14:creationId xmlns:p14="http://schemas.microsoft.com/office/powerpoint/2010/main" val="2025189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Intimidation </a:t>
            </a:r>
          </a:p>
        </p:txBody>
      </p:sp>
      <p:sp>
        <p:nvSpPr>
          <p:cNvPr id="4" name="Content Placeholder 2"/>
          <p:cNvSpPr>
            <a:spLocks noGrp="1"/>
          </p:cNvSpPr>
          <p:nvPr>
            <p:ph idx="1"/>
          </p:nvPr>
        </p:nvSpPr>
        <p:spPr>
          <a:xfrm>
            <a:off x="838200" y="1282937"/>
            <a:ext cx="4228814" cy="4351338"/>
          </a:xfrm>
        </p:spPr>
        <p:txBody>
          <a:bodyPr>
            <a:normAutofit/>
          </a:bodyPr>
          <a:lstStyle/>
          <a:p>
            <a:pPr marL="0" indent="0">
              <a:buNone/>
            </a:pPr>
            <a:r>
              <a:rPr lang="en-US" dirty="0"/>
              <a:t>Before, during, and </a:t>
            </a:r>
            <a:r>
              <a:rPr lang="en-US" dirty="0" smtClean="0"/>
              <a:t>after</a:t>
            </a:r>
            <a:endParaRPr lang="en-US" dirty="0"/>
          </a:p>
        </p:txBody>
      </p:sp>
      <p:pic>
        <p:nvPicPr>
          <p:cNvPr id="6" name="Picture 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15000" y="1438619"/>
            <a:ext cx="5785126" cy="4047781"/>
          </a:xfrm>
          <a:prstGeom prst="rect">
            <a:avLst/>
          </a:prstGeom>
          <a:solidFill>
            <a:srgbClr val="0070C0"/>
          </a:solidFill>
          <a:ln w="38100">
            <a:solidFill>
              <a:srgbClr val="23BCB9"/>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2"/>
          <p:cNvSpPr txBox="1">
            <a:spLocks noChangeArrowheads="1"/>
          </p:cNvSpPr>
          <p:nvPr/>
        </p:nvSpPr>
        <p:spPr bwMode="auto">
          <a:xfrm>
            <a:off x="838200" y="5618224"/>
            <a:ext cx="10515600" cy="397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0000"/>
              </a:lnSpc>
              <a:spcBef>
                <a:spcPts val="1000"/>
              </a:spcBef>
            </a:pPr>
            <a:r>
              <a:rPr lang="en-US" sz="1100" i="1" dirty="0">
                <a:solidFill>
                  <a:srgbClr val="69645A"/>
                </a:solidFill>
                <a:latin typeface="+mn-lt"/>
                <a:ea typeface="Microsoft Sans Serif" panose="020B0604020202020204" pitchFamily="34" charset="0"/>
                <a:cs typeface="Microsoft Sans Serif" panose="020B0604020202020204" pitchFamily="34" charset="0"/>
              </a:rPr>
              <a:t>Franklin Cruz &amp; Teresa M. Garvey, Justice Management Institute, </a:t>
            </a:r>
            <a:r>
              <a:rPr lang="en-US" sz="1100" i="1" dirty="0" err="1">
                <a:solidFill>
                  <a:srgbClr val="69645A"/>
                </a:solidFill>
                <a:latin typeface="+mn-lt"/>
                <a:ea typeface="Microsoft Sans Serif" panose="020B0604020202020204" pitchFamily="34" charset="0"/>
                <a:cs typeface="Microsoft Sans Serif" panose="020B0604020202020204" pitchFamily="34" charset="0"/>
              </a:rPr>
              <a:t>AEquitas</a:t>
            </a:r>
            <a:r>
              <a:rPr lang="en-US" sz="1100" i="1" dirty="0">
                <a:solidFill>
                  <a:srgbClr val="69645A"/>
                </a:solidFill>
                <a:latin typeface="+mn-lt"/>
                <a:ea typeface="Microsoft Sans Serif" panose="020B0604020202020204" pitchFamily="34" charset="0"/>
                <a:cs typeface="Microsoft Sans Serif" panose="020B0604020202020204" pitchFamily="34" charset="0"/>
              </a:rPr>
              <a:t>: The Prosecutors’ Resource on Violence Against Women, Improving Witness Safety and Preventing Witness Intimidation in the Justice System: Benchmarks for Progress  (2013).  </a:t>
            </a:r>
          </a:p>
        </p:txBody>
      </p:sp>
    </p:spTree>
    <p:extLst>
      <p:ext uri="{BB962C8B-B14F-4D97-AF65-F5344CB8AC3E}">
        <p14:creationId xmlns:p14="http://schemas.microsoft.com/office/powerpoint/2010/main" val="36776446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Impact of Intimidation</a:t>
            </a:r>
          </a:p>
        </p:txBody>
      </p:sp>
      <p:sp>
        <p:nvSpPr>
          <p:cNvPr id="3" name="Content Placeholder 2"/>
          <p:cNvSpPr>
            <a:spLocks noGrp="1"/>
          </p:cNvSpPr>
          <p:nvPr>
            <p:ph idx="1"/>
          </p:nvPr>
        </p:nvSpPr>
        <p:spPr/>
        <p:txBody>
          <a:bodyPr/>
          <a:lstStyle/>
          <a:p>
            <a:r>
              <a:rPr lang="en-US" sz="3200" dirty="0"/>
              <a:t>Continuing fear of abuser</a:t>
            </a:r>
          </a:p>
          <a:p>
            <a:r>
              <a:rPr lang="en-US" sz="3200" dirty="0"/>
              <a:t>Reluctance to disclose details of </a:t>
            </a:r>
            <a:r>
              <a:rPr lang="en-US" sz="3200" dirty="0" smtClean="0"/>
              <a:t>abuse</a:t>
            </a:r>
          </a:p>
          <a:p>
            <a:r>
              <a:rPr lang="en-US" sz="3200" dirty="0" smtClean="0"/>
              <a:t>Isolation from friends, family, community</a:t>
            </a:r>
            <a:endParaRPr lang="en-US" sz="3200" dirty="0"/>
          </a:p>
          <a:p>
            <a:r>
              <a:rPr lang="en-US" sz="3200" dirty="0"/>
              <a:t>Unwillingness to participate in prosecution</a:t>
            </a:r>
          </a:p>
          <a:p>
            <a:r>
              <a:rPr lang="en-US" sz="3200" dirty="0"/>
              <a:t>Frequent recantation</a:t>
            </a:r>
          </a:p>
          <a:p>
            <a:endParaRPr lang="en-US" dirty="0"/>
          </a:p>
          <a:p>
            <a:endParaRPr lang="en-US" dirty="0"/>
          </a:p>
        </p:txBody>
      </p:sp>
    </p:spTree>
    <p:extLst>
      <p:ext uri="{BB962C8B-B14F-4D97-AF65-F5344CB8AC3E}">
        <p14:creationId xmlns:p14="http://schemas.microsoft.com/office/powerpoint/2010/main" val="340305496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10515600" cy="1325563"/>
          </a:xfrm>
        </p:spPr>
        <p:txBody>
          <a:bodyPr>
            <a:normAutofit/>
          </a:bodyPr>
          <a:lstStyle/>
          <a:p>
            <a:pPr algn="ctr"/>
            <a:r>
              <a:rPr lang="en-US" dirty="0">
                <a:solidFill>
                  <a:srgbClr val="9BD7D7"/>
                </a:solidFill>
                <a:ea typeface="Garamond"/>
                <a:cs typeface="Garamond"/>
              </a:rPr>
              <a:t>Common Hallmarks of Intimidation</a:t>
            </a:r>
          </a:p>
        </p:txBody>
      </p:sp>
      <p:sp>
        <p:nvSpPr>
          <p:cNvPr id="3" name="Content Placeholder 2"/>
          <p:cNvSpPr>
            <a:spLocks noGrp="1"/>
          </p:cNvSpPr>
          <p:nvPr>
            <p:ph idx="1"/>
          </p:nvPr>
        </p:nvSpPr>
        <p:spPr>
          <a:xfrm>
            <a:off x="838200" y="1445361"/>
            <a:ext cx="10515600" cy="4351338"/>
          </a:xfrm>
        </p:spPr>
        <p:txBody>
          <a:bodyPr>
            <a:normAutofit lnSpcReduction="10000"/>
          </a:bodyPr>
          <a:lstStyle/>
          <a:p>
            <a:r>
              <a:rPr lang="en-US" dirty="0"/>
              <a:t>Threats against the victim or others – implied or direct</a:t>
            </a:r>
          </a:p>
          <a:p>
            <a:r>
              <a:rPr lang="en-US" dirty="0"/>
              <a:t>Verbal abuse</a:t>
            </a:r>
          </a:p>
          <a:p>
            <a:r>
              <a:rPr lang="en-US" dirty="0"/>
              <a:t>Psychological manipulation</a:t>
            </a:r>
          </a:p>
          <a:p>
            <a:r>
              <a:rPr lang="en-US" dirty="0"/>
              <a:t>Physical abuse</a:t>
            </a:r>
          </a:p>
          <a:p>
            <a:r>
              <a:rPr lang="en-US" dirty="0"/>
              <a:t>Sexual abuse</a:t>
            </a:r>
          </a:p>
          <a:p>
            <a:r>
              <a:rPr lang="en-US" dirty="0"/>
              <a:t>Stalking</a:t>
            </a:r>
          </a:p>
          <a:p>
            <a:r>
              <a:rPr lang="en-US" dirty="0"/>
              <a:t>Financial </a:t>
            </a:r>
            <a:r>
              <a:rPr lang="en-US" dirty="0" smtClean="0"/>
              <a:t>control</a:t>
            </a:r>
          </a:p>
          <a:p>
            <a:r>
              <a:rPr lang="en-US" dirty="0" smtClean="0"/>
              <a:t>Making </a:t>
            </a:r>
            <a:r>
              <a:rPr lang="en-US" dirty="0"/>
              <a:t>arbitrary rules and demanding </a:t>
            </a:r>
            <a:r>
              <a:rPr lang="en-US" dirty="0" smtClean="0"/>
              <a:t>compliance</a:t>
            </a:r>
            <a:endParaRPr lang="en-US" dirty="0"/>
          </a:p>
          <a:p>
            <a:r>
              <a:rPr lang="en-US" dirty="0"/>
              <a:t>Threats of abuse of the legal system</a:t>
            </a:r>
          </a:p>
          <a:p>
            <a:endParaRPr lang="en-US" dirty="0"/>
          </a:p>
        </p:txBody>
      </p:sp>
    </p:spTree>
    <p:extLst>
      <p:ext uri="{BB962C8B-B14F-4D97-AF65-F5344CB8AC3E}">
        <p14:creationId xmlns:p14="http://schemas.microsoft.com/office/powerpoint/2010/main" val="40951266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10717</TotalTime>
  <Words>7827</Words>
  <Application>Microsoft Office PowerPoint</Application>
  <PresentationFormat>Widescreen</PresentationFormat>
  <Paragraphs>1028</Paragraphs>
  <Slides>173</Slides>
  <Notes>20</Notes>
  <HiddenSlides>1</HiddenSlides>
  <MMClips>4</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173</vt:i4>
      </vt:variant>
    </vt:vector>
  </HeadingPairs>
  <TitlesOfParts>
    <vt:vector size="191" baseType="lpstr">
      <vt:lpstr>Helvetica LT Std Light</vt:lpstr>
      <vt:lpstr>HelveticaNeueLT Std Lt</vt:lpstr>
      <vt:lpstr>Arial</vt:lpstr>
      <vt:lpstr>Arial Black</vt:lpstr>
      <vt:lpstr>Arial Narrow</vt:lpstr>
      <vt:lpstr>Arial Rounded MT Bold</vt:lpstr>
      <vt:lpstr>Avenir 85 Heavy</vt:lpstr>
      <vt:lpstr>Avenir LT 45 Book</vt:lpstr>
      <vt:lpstr>Calibri</vt:lpstr>
      <vt:lpstr>Calibri Light</vt:lpstr>
      <vt:lpstr>Century Schoolbook</vt:lpstr>
      <vt:lpstr>Garamond</vt:lpstr>
      <vt:lpstr>Helvetica</vt:lpstr>
      <vt:lpstr>Microsoft Sans Serif</vt:lpstr>
      <vt:lpstr>Tahoma</vt:lpstr>
      <vt:lpstr>Times New Roman</vt:lpstr>
      <vt:lpstr>Wingdings</vt:lpstr>
      <vt:lpstr>Office Theme</vt:lpstr>
      <vt:lpstr>    Leadership &amp; Gender-Based Violence: Conversation, Information and Support</vt:lpstr>
      <vt:lpstr>Objectives </vt:lpstr>
      <vt:lpstr>Support Is Available </vt:lpstr>
      <vt:lpstr>PowerPoint Presentation</vt:lpstr>
      <vt:lpstr>Avon Spotlight</vt:lpstr>
      <vt:lpstr>PowerPoint Presentation</vt:lpstr>
      <vt:lpstr>The Avon Promise </vt:lpstr>
      <vt:lpstr>  </vt:lpstr>
      <vt:lpstr>PowerPoint Presentation</vt:lpstr>
      <vt:lpstr>PowerPoint Presentation</vt:lpstr>
      <vt:lpstr>Improve support</vt:lpstr>
      <vt:lpstr>Module 1: Leadership </vt:lpstr>
      <vt:lpstr>Vital Voices’ Leadership Model</vt:lpstr>
      <vt:lpstr>Module 2: Self-Care</vt:lpstr>
      <vt:lpstr>Learning Objectives</vt:lpstr>
      <vt:lpstr>PowerPoint Presentation</vt:lpstr>
      <vt:lpstr>PowerPoint Presentation</vt:lpstr>
      <vt:lpstr>Compassion Satisfaction</vt:lpstr>
      <vt:lpstr>Compassion Fatigue</vt:lpstr>
      <vt:lpstr>Burnout and Secondary Trauma</vt:lpstr>
      <vt:lpstr>What is Burnout?</vt:lpstr>
      <vt:lpstr>Symptoms of Burnout</vt:lpstr>
      <vt:lpstr>Symptoms of Burnout, cont’d</vt:lpstr>
      <vt:lpstr>What is Secondary Trauma?</vt:lpstr>
      <vt:lpstr>Symptoms of Secondary Trauma</vt:lpstr>
      <vt:lpstr>PowerPoint Presentation</vt:lpstr>
      <vt:lpstr>Organizational Impact</vt:lpstr>
      <vt:lpstr>Risk and Resiliency Factors</vt:lpstr>
      <vt:lpstr>Dimensions of Wellness</vt:lpstr>
      <vt:lpstr>Self-Care Wheel Activity</vt:lpstr>
      <vt:lpstr>Self-Care “Homework”</vt:lpstr>
      <vt:lpstr>Create and Connect with Community</vt:lpstr>
      <vt:lpstr>Self-Assessment Tools</vt:lpstr>
      <vt:lpstr>Self-Care Practice</vt:lpstr>
      <vt:lpstr>Self-Care Practice, cont’d</vt:lpstr>
      <vt:lpstr>Self-Care Practice, cont’d</vt:lpstr>
      <vt:lpstr>Self-Care Practice, cont’d</vt:lpstr>
      <vt:lpstr>PowerPoint Presentation</vt:lpstr>
      <vt:lpstr>PowerPoint Presentation</vt:lpstr>
      <vt:lpstr>Approaches to Mitigate/ Prevent Exposure</vt:lpstr>
      <vt:lpstr>Organizational Change</vt:lpstr>
      <vt:lpstr>Organizational Change, cont’d</vt:lpstr>
      <vt:lpstr>Organizational Change, cont’d</vt:lpstr>
      <vt:lpstr>Organizational Change, cont’d</vt:lpstr>
      <vt:lpstr>PowerPoint Presentation</vt:lpstr>
      <vt:lpstr>Agenda </vt:lpstr>
      <vt:lpstr>Global &amp; Local Context</vt:lpstr>
      <vt:lpstr>Around the world,  women are a minority</vt:lpstr>
      <vt:lpstr>Global Gender Gaps</vt:lpstr>
      <vt:lpstr>Gender Inequality Across the Globe</vt:lpstr>
      <vt:lpstr>Gender Inequality &amp; Violence </vt:lpstr>
      <vt:lpstr>GBV &amp; VAW</vt:lpstr>
      <vt:lpstr>GBV in the Philippines </vt:lpstr>
      <vt:lpstr>PowerPoint Infographics Sampler</vt:lpstr>
      <vt:lpstr>UN Women: GBV in the Philippines </vt:lpstr>
      <vt:lpstr>Small Group Discussion/Large Group Report Back</vt:lpstr>
      <vt:lpstr>Role play: Vanessa &amp; Charice</vt:lpstr>
      <vt:lpstr> Definitions</vt:lpstr>
      <vt:lpstr>What is Gender?</vt:lpstr>
      <vt:lpstr>Sex vs. Gender</vt:lpstr>
      <vt:lpstr>Gender</vt:lpstr>
      <vt:lpstr>Social Construct of Gender </vt:lpstr>
      <vt:lpstr>PowerPoint Presentation</vt:lpstr>
      <vt:lpstr>Power &amp; Social Norms</vt:lpstr>
      <vt:lpstr>Stereotypes </vt:lpstr>
      <vt:lpstr>Stereotypes </vt:lpstr>
      <vt:lpstr>Example: Media </vt:lpstr>
      <vt:lpstr>PowerPoint Presentation</vt:lpstr>
      <vt:lpstr>What is Feminism?</vt:lpstr>
      <vt:lpstr>PowerPoint Presentation</vt:lpstr>
      <vt:lpstr>What is Power?  What is Violence?</vt:lpstr>
      <vt:lpstr>Power </vt:lpstr>
      <vt:lpstr>Power &amp; Violence </vt:lpstr>
      <vt:lpstr>What is Gender-Based Violence?</vt:lpstr>
      <vt:lpstr>GBV &amp; VAW</vt:lpstr>
      <vt:lpstr>GBV Continuum</vt:lpstr>
      <vt:lpstr>GBV &amp; VAW</vt:lpstr>
      <vt:lpstr>Intersectionality</vt:lpstr>
      <vt:lpstr>Dynamics of Gender-Based Violence</vt:lpstr>
      <vt:lpstr>GBV: Root to Leaves</vt:lpstr>
      <vt:lpstr>Root Causes (&amp; Contributing Factors)</vt:lpstr>
      <vt:lpstr>Forms of Violence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does she/he/they:  Stay? Not disclose? Not report? </vt:lpstr>
      <vt:lpstr>PowerPoint Presentation</vt:lpstr>
      <vt:lpstr>Intimidation </vt:lpstr>
      <vt:lpstr>Impact of Intimidation</vt:lpstr>
      <vt:lpstr>Common Hallmarks of Intimidation</vt:lpstr>
      <vt:lpstr>Hallmarks of Intimidation, cont’d</vt:lpstr>
      <vt:lpstr>Modern Hallmarks of Intimidation </vt:lpstr>
      <vt:lpstr>PowerPoint Presentation</vt:lpstr>
      <vt:lpstr>PowerPoint Presentation</vt:lpstr>
      <vt:lpstr>Coming Forward is Difficult</vt:lpstr>
      <vt:lpstr>Consent</vt:lpstr>
      <vt:lpstr>Inconsistent Accounts are Normal</vt:lpstr>
      <vt:lpstr>Medical Evidence of Sexual Assault Frequently Does Not Exist</vt:lpstr>
      <vt:lpstr>Perpetrator is Usually Known to the Victim</vt:lpstr>
      <vt:lpstr>Victim-Blaming</vt:lpstr>
      <vt:lpstr>GBV Summary</vt:lpstr>
      <vt:lpstr>Consequences </vt:lpstr>
      <vt:lpstr>Practical Applications</vt:lpstr>
      <vt:lpstr>What Can I do? </vt:lpstr>
      <vt:lpstr>As an Individual </vt:lpstr>
      <vt:lpstr>Victims/Survivors</vt:lpstr>
      <vt:lpstr>Responding to Disclosures by Supporting Survivors </vt:lpstr>
      <vt:lpstr>What Should I Know? </vt:lpstr>
      <vt:lpstr>Coming Forward is Difficult</vt:lpstr>
      <vt:lpstr>Perpetrator is Usually  Known to the Victim</vt:lpstr>
      <vt:lpstr>Understanding Victim/Survivor Behaviors</vt:lpstr>
      <vt:lpstr>Victim/Survivor Behavior  is Not Always Intuitive</vt:lpstr>
      <vt:lpstr>Trauma Amplifiers</vt:lpstr>
      <vt:lpstr>Medical Consequences of Trauma</vt:lpstr>
      <vt:lpstr>Post-Traumatic Stress Disorder </vt:lpstr>
      <vt:lpstr>Post-Traumatic Stress Disorder, cont’d</vt:lpstr>
      <vt:lpstr>Post-Traumatic Stress Disorder, cont’d</vt:lpstr>
      <vt:lpstr>Additional Potential Medical Consequences of Sexual Assault</vt:lpstr>
      <vt:lpstr>What Should I Say? How Should I Say it?</vt:lpstr>
      <vt:lpstr>Quick Reference Counseling Guide</vt:lpstr>
      <vt:lpstr>Relationship with the Client </vt:lpstr>
      <vt:lpstr>Identify the Problem/Need</vt:lpstr>
      <vt:lpstr>Deal with Feelings</vt:lpstr>
      <vt:lpstr>Deal with Feelings</vt:lpstr>
      <vt:lpstr>Explore Options (including Referrals) </vt:lpstr>
      <vt:lpstr>Safety </vt:lpstr>
      <vt:lpstr>Safety </vt:lpstr>
      <vt:lpstr>Local Context &amp; Resources</vt:lpstr>
      <vt:lpstr>GBV in the Philippines </vt:lpstr>
      <vt:lpstr>Avon Resources &amp; Activities  </vt:lpstr>
      <vt:lpstr>Role play: Lea</vt:lpstr>
      <vt:lpstr>Role play: Debrief</vt:lpstr>
      <vt:lpstr>The Multi-Disciplinary Approach</vt:lpstr>
      <vt:lpstr>Moving Forward</vt:lpstr>
      <vt:lpstr>Next Steps </vt:lpstr>
      <vt:lpstr>PowerPoint Presentation</vt:lpstr>
      <vt:lpstr>Consortium Members</vt:lpstr>
      <vt:lpstr>PowerPoint Presentation</vt:lpstr>
      <vt:lpstr>Urgent Assistance Funds</vt:lpstr>
      <vt:lpstr>Eligibility Criteria</vt:lpstr>
      <vt:lpstr>How Do You Define Extreme?</vt:lpstr>
      <vt:lpstr>What Are Urgent Needs? </vt:lpstr>
      <vt:lpstr>How Much Funding is Available Per Survivor?</vt:lpstr>
      <vt:lpstr>Example Case #1</vt:lpstr>
      <vt:lpstr>Example Case #1, cont’d</vt:lpstr>
      <vt:lpstr>Example Case #1, cont’d</vt:lpstr>
      <vt:lpstr>Example Case #1</vt:lpstr>
      <vt:lpstr>Example Case #1, cont’d</vt:lpstr>
      <vt:lpstr>PowerPoint Presentation</vt:lpstr>
      <vt:lpstr>Example Case #2</vt:lpstr>
      <vt:lpstr>Example Case #3</vt:lpstr>
      <vt:lpstr>Reviewing Example Cases #2 and #3</vt:lpstr>
      <vt:lpstr>Example Case #4</vt:lpstr>
      <vt:lpstr>Example Case #4, cont’d</vt:lpstr>
      <vt:lpstr>Example Case #5</vt:lpstr>
      <vt:lpstr>Reviewing Example Cases #4 and #5</vt:lpstr>
      <vt:lpstr>What If I’m Not Sure If  a Case Meets This Criteria?</vt:lpstr>
      <vt:lpstr>How Does the Process Work?</vt:lpstr>
      <vt:lpstr>How Does the Process Work? cont’d</vt:lpstr>
      <vt:lpstr>How Does the Process Work? cont’d</vt:lpstr>
      <vt:lpstr>Frequently Asked Questions</vt:lpstr>
      <vt:lpstr>Frequently Asked Questions, cont’d</vt:lpstr>
      <vt:lpstr>Questions?</vt:lpstr>
      <vt:lpstr>“One Word” &amp; Conclude for the 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Hauspurg</dc:creator>
  <cp:lastModifiedBy>Symone Gosby</cp:lastModifiedBy>
  <cp:revision>200</cp:revision>
  <dcterms:created xsi:type="dcterms:W3CDTF">2019-05-23T16:44:14Z</dcterms:created>
  <dcterms:modified xsi:type="dcterms:W3CDTF">2019-07-05T20:55:05Z</dcterms:modified>
</cp:coreProperties>
</file>